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2.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3.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8" r:id="rId5"/>
  </p:sldMasterIdLst>
  <p:notesMasterIdLst>
    <p:notesMasterId r:id="rId64"/>
  </p:notesMasterIdLst>
  <p:sldIdLst>
    <p:sldId id="651" r:id="rId6"/>
    <p:sldId id="588" r:id="rId7"/>
    <p:sldId id="599" r:id="rId8"/>
    <p:sldId id="602" r:id="rId9"/>
    <p:sldId id="603" r:id="rId10"/>
    <p:sldId id="604" r:id="rId11"/>
    <p:sldId id="605" r:id="rId12"/>
    <p:sldId id="544" r:id="rId13"/>
    <p:sldId id="590" r:id="rId14"/>
    <p:sldId id="564" r:id="rId15"/>
    <p:sldId id="547" r:id="rId16"/>
    <p:sldId id="541" r:id="rId17"/>
    <p:sldId id="445" r:id="rId18"/>
    <p:sldId id="545" r:id="rId19"/>
    <p:sldId id="501" r:id="rId20"/>
    <p:sldId id="546" r:id="rId21"/>
    <p:sldId id="450" r:id="rId22"/>
    <p:sldId id="631" r:id="rId23"/>
    <p:sldId id="632" r:id="rId24"/>
    <p:sldId id="640" r:id="rId25"/>
    <p:sldId id="633" r:id="rId26"/>
    <p:sldId id="634" r:id="rId27"/>
    <p:sldId id="635" r:id="rId28"/>
    <p:sldId id="637" r:id="rId29"/>
    <p:sldId id="638" r:id="rId30"/>
    <p:sldId id="639" r:id="rId31"/>
    <p:sldId id="476" r:id="rId32"/>
    <p:sldId id="582" r:id="rId33"/>
    <p:sldId id="472" r:id="rId34"/>
    <p:sldId id="418" r:id="rId35"/>
    <p:sldId id="614" r:id="rId36"/>
    <p:sldId id="649" r:id="rId37"/>
    <p:sldId id="440" r:id="rId38"/>
    <p:sldId id="615" r:id="rId39"/>
    <p:sldId id="627" r:id="rId40"/>
    <p:sldId id="641" r:id="rId41"/>
    <p:sldId id="642" r:id="rId42"/>
    <p:sldId id="643" r:id="rId43"/>
    <p:sldId id="644" r:id="rId44"/>
    <p:sldId id="555" r:id="rId45"/>
    <p:sldId id="611" r:id="rId46"/>
    <p:sldId id="645" r:id="rId47"/>
    <p:sldId id="646" r:id="rId48"/>
    <p:sldId id="647" r:id="rId49"/>
    <p:sldId id="648" r:id="rId50"/>
    <p:sldId id="580" r:id="rId51"/>
    <p:sldId id="581" r:id="rId52"/>
    <p:sldId id="606" r:id="rId53"/>
    <p:sldId id="623" r:id="rId54"/>
    <p:sldId id="591" r:id="rId55"/>
    <p:sldId id="610" r:id="rId56"/>
    <p:sldId id="650" r:id="rId57"/>
    <p:sldId id="467" r:id="rId58"/>
    <p:sldId id="607" r:id="rId59"/>
    <p:sldId id="625" r:id="rId60"/>
    <p:sldId id="608" r:id="rId61"/>
    <p:sldId id="629" r:id="rId62"/>
    <p:sldId id="630" r:id="rId63"/>
  </p:sldIdLst>
  <p:sldSz cx="12192000" cy="6858000"/>
  <p:notesSz cx="6797675" cy="9926638"/>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aby Admon Rick" initials="GAR" lastIdx="0" clrIdx="6">
    <p:extLst>
      <p:ext uri="{19B8F6BF-5375-455C-9EA6-DF929625EA0E}">
        <p15:presenceInfo xmlns:p15="http://schemas.microsoft.com/office/powerpoint/2012/main" userId="S-1-5-21-806468-360911638-1700950580-59627243" providerId="AD"/>
      </p:ext>
    </p:extLst>
  </p:cmAuthor>
  <p:cmAuthor id="1" name="Nurit Guedj" initials="NG" lastIdx="0" clrIdx="0"/>
  <p:cmAuthor id="8" name="Ronit Cohen Ben-Nun" initials="RCBN" lastIdx="10" clrIdx="7">
    <p:extLst>
      <p:ext uri="{19B8F6BF-5375-455C-9EA6-DF929625EA0E}">
        <p15:presenceInfo xmlns:p15="http://schemas.microsoft.com/office/powerpoint/2012/main" userId="S::RonitBe@jdc.org::4363457d-684a-4324-90ab-b88b3efdb204" providerId="AD"/>
      </p:ext>
    </p:extLst>
  </p:cmAuthor>
  <p:cmAuthor id="2" name="Tom Einhorn" initials="TE" lastIdx="0" clrIdx="1"/>
  <p:cmAuthor id="9" name="Revital Aviv Matok" initials="RAM" lastIdx="4" clrIdx="8">
    <p:extLst>
      <p:ext uri="{19B8F6BF-5375-455C-9EA6-DF929625EA0E}">
        <p15:presenceInfo xmlns:p15="http://schemas.microsoft.com/office/powerpoint/2012/main" userId="S::children@jdc.org::3770f1bc-68f3-4543-8c89-17933d28a7cb" providerId="AD"/>
      </p:ext>
    </p:extLst>
  </p:cmAuthor>
  <p:cmAuthor id="3" name="Dafna" initials="D" lastIdx="0" clrIdx="2"/>
  <p:cmAuthor id="10" name="Rinat Namer Furstenberg" initials="RNF" lastIdx="8" clrIdx="9">
    <p:extLst>
      <p:ext uri="{19B8F6BF-5375-455C-9EA6-DF929625EA0E}">
        <p15:presenceInfo xmlns:p15="http://schemas.microsoft.com/office/powerpoint/2012/main" userId="S::RinatNa@jdc.org::f88e2fb0-e944-4177-9913-ca8e69acf2fb" providerId="AD"/>
      </p:ext>
    </p:extLst>
  </p:cmAuthor>
  <p:cmAuthor id="4" name="Lital Barlev" initials="LB" lastIdx="5" clrIdx="3"/>
  <p:cmAuthor id="5" name="Yael Bachar Cohen" initials="YBC" lastIdx="7" clrIdx="4">
    <p:extLst>
      <p:ext uri="{19B8F6BF-5375-455C-9EA6-DF929625EA0E}">
        <p15:presenceInfo xmlns:p15="http://schemas.microsoft.com/office/powerpoint/2012/main" userId="S::YaelBC@jdc.org::b0a3cd19-6c02-4ade-8e07-310130742b20" providerId="AD"/>
      </p:ext>
    </p:extLst>
  </p:cmAuthor>
  <p:cmAuthor id="6" name="Lia Moran Gilad" initials="LMG" lastIdx="12" clrIdx="5">
    <p:extLst>
      <p:ext uri="{19B8F6BF-5375-455C-9EA6-DF929625EA0E}">
        <p15:presenceInfo xmlns:p15="http://schemas.microsoft.com/office/powerpoint/2012/main" userId="S::LiaMG@jdc.org::43a1388e-82de-4508-9433-400555aac9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04E"/>
    <a:srgbClr val="007CB4"/>
    <a:srgbClr val="3F6ABF"/>
    <a:srgbClr val="5D4F4F"/>
    <a:srgbClr val="BBD6FD"/>
    <a:srgbClr val="8199E5"/>
    <a:srgbClr val="8B2D80"/>
    <a:srgbClr val="DEF4D8"/>
    <a:srgbClr val="2E651F"/>
    <a:srgbClr val="0F6A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ACC02-05C5-4172-BB6D-8AC8B969F1DE}" v="311" dt="2021-04-29T13:14:25.09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125" autoAdjust="0"/>
    <p:restoredTop sz="85290" autoAdjust="0"/>
  </p:normalViewPr>
  <p:slideViewPr>
    <p:cSldViewPr snapToGrid="0">
      <p:cViewPr>
        <p:scale>
          <a:sx n="80" d="100"/>
          <a:sy n="80" d="100"/>
        </p:scale>
        <p:origin x="606" y="-4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גיליון1!$B$1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0280-4714-9FA6-BB2C4DB5A02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280-4714-9FA6-BB2C4DB5A023}"/>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280-4714-9FA6-BB2C4DB5A023}"/>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0280-4714-9FA6-BB2C4DB5A023}"/>
              </c:ext>
            </c:extLst>
          </c:dPt>
          <c:dLbls>
            <c:dLbl>
              <c:idx val="0"/>
              <c:layout>
                <c:manualLayout>
                  <c:x val="0.22369068419085369"/>
                  <c:y val="0.10328275743892978"/>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000000"/>
                        </a:solidFill>
                        <a:latin typeface="Calibri" panose="020F0502020204030204" pitchFamily="34" charset="0"/>
                        <a:ea typeface="+mn-ea"/>
                        <a:cs typeface="Calibri" panose="020F0502020204030204" pitchFamily="34" charset="0"/>
                      </a:defRPr>
                    </a:pPr>
                    <a:fld id="{36E30254-32DC-4037-BC94-EDEFA65E6039}" type="CATEGORYNAME">
                      <a:rPr lang="he-IL" sz="1100" smtClean="0">
                        <a:latin typeface="Calibri" panose="020F0502020204030204" pitchFamily="34" charset="0"/>
                        <a:cs typeface="Calibri" panose="020F0502020204030204" pitchFamily="34" charset="0"/>
                      </a:rPr>
                      <a:pPr>
                        <a:defRPr sz="1100">
                          <a:solidFill>
                            <a:srgbClr val="000000"/>
                          </a:solidFill>
                          <a:latin typeface="Calibri" panose="020F0502020204030204" pitchFamily="34" charset="0"/>
                          <a:cs typeface="Calibri" panose="020F0502020204030204" pitchFamily="34" charset="0"/>
                        </a:defRPr>
                      </a:pPr>
                      <a:t>[CATEGORY NAME]</a:t>
                    </a:fld>
                    <a:endParaRPr lang="he-IL" sz="1100" dirty="0">
                      <a:latin typeface="Calibri" panose="020F0502020204030204" pitchFamily="34" charset="0"/>
                      <a:cs typeface="Calibri" panose="020F0502020204030204" pitchFamily="34" charset="0"/>
                    </a:endParaRPr>
                  </a:p>
                  <a:p>
                    <a:pPr>
                      <a:defRPr sz="1100">
                        <a:solidFill>
                          <a:srgbClr val="000000"/>
                        </a:solidFill>
                        <a:latin typeface="Calibri" panose="020F0502020204030204" pitchFamily="34" charset="0"/>
                        <a:cs typeface="Calibri" panose="020F0502020204030204" pitchFamily="34" charset="0"/>
                      </a:defRPr>
                    </a:pPr>
                    <a:r>
                      <a:rPr lang="he-IL" sz="1100" baseline="0" dirty="0">
                        <a:latin typeface="Calibri" panose="020F0502020204030204" pitchFamily="34" charset="0"/>
                        <a:cs typeface="Calibri" panose="020F0502020204030204" pitchFamily="34" charset="0"/>
                      </a:rPr>
                      <a:t> </a:t>
                    </a:r>
                    <a:fld id="{4430C5C8-B301-45E7-A38D-788AFA364FC9}" type="VALUE">
                      <a:rPr lang="he-IL" sz="1100" baseline="0">
                        <a:latin typeface="Calibri" panose="020F0502020204030204" pitchFamily="34" charset="0"/>
                        <a:cs typeface="Calibri" panose="020F0502020204030204" pitchFamily="34" charset="0"/>
                      </a:rPr>
                      <a:pPr>
                        <a:defRPr sz="1100">
                          <a:solidFill>
                            <a:srgbClr val="000000"/>
                          </a:solidFill>
                          <a:latin typeface="Calibri" panose="020F0502020204030204" pitchFamily="34" charset="0"/>
                          <a:cs typeface="Calibri" panose="020F0502020204030204" pitchFamily="34" charset="0"/>
                        </a:defRPr>
                      </a:pPr>
                      <a:t>[VALUE]</a:t>
                    </a:fld>
                    <a:endParaRPr lang="he-IL" sz="1100" baseline="0" dirty="0">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80-4714-9FA6-BB2C4DB5A023}"/>
                </c:ext>
              </c:extLst>
            </c:dLbl>
            <c:dLbl>
              <c:idx val="1"/>
              <c:layout>
                <c:manualLayout>
                  <c:x val="-0.21968787889802932"/>
                  <c:y val="-0.1185497060783619"/>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000000"/>
                        </a:solidFill>
                        <a:latin typeface="Calibri" panose="020F0502020204030204" pitchFamily="34" charset="0"/>
                        <a:ea typeface="+mn-ea"/>
                        <a:cs typeface="Calibri" panose="020F0502020204030204" pitchFamily="34" charset="0"/>
                      </a:defRPr>
                    </a:pPr>
                    <a:fld id="{8CDA5144-4FB6-4F90-9617-6C5AC84707AD}" type="CATEGORYNAME">
                      <a:rPr lang="he-IL" sz="1100" smtClean="0">
                        <a:latin typeface="Calibri" panose="020F0502020204030204" pitchFamily="34" charset="0"/>
                        <a:cs typeface="Calibri" panose="020F0502020204030204" pitchFamily="34" charset="0"/>
                      </a:rPr>
                      <a:pPr>
                        <a:defRPr sz="1100">
                          <a:solidFill>
                            <a:srgbClr val="000000"/>
                          </a:solidFill>
                          <a:latin typeface="Calibri" panose="020F0502020204030204" pitchFamily="34" charset="0"/>
                          <a:cs typeface="Calibri" panose="020F0502020204030204" pitchFamily="34" charset="0"/>
                        </a:defRPr>
                      </a:pPr>
                      <a:t>[CATEGORY NAME]</a:t>
                    </a:fld>
                    <a:br>
                      <a:rPr lang="he-IL" sz="1100" dirty="0">
                        <a:latin typeface="Calibri" panose="020F0502020204030204" pitchFamily="34" charset="0"/>
                        <a:cs typeface="Calibri" panose="020F0502020204030204" pitchFamily="34" charset="0"/>
                      </a:rPr>
                    </a:br>
                    <a:r>
                      <a:rPr lang="he-IL" sz="1100" baseline="0" dirty="0">
                        <a:latin typeface="Calibri" panose="020F0502020204030204" pitchFamily="34" charset="0"/>
                        <a:cs typeface="Calibri" panose="020F0502020204030204" pitchFamily="34" charset="0"/>
                      </a:rPr>
                      <a:t> </a:t>
                    </a:r>
                    <a:fld id="{C35C6CAB-5E52-4F5C-96A2-D920A0B86CDB}" type="VALUE">
                      <a:rPr lang="he-IL" sz="1100" baseline="0">
                        <a:latin typeface="Calibri" panose="020F0502020204030204" pitchFamily="34" charset="0"/>
                        <a:cs typeface="Calibri" panose="020F0502020204030204" pitchFamily="34" charset="0"/>
                      </a:rPr>
                      <a:pPr>
                        <a:defRPr sz="1100">
                          <a:solidFill>
                            <a:srgbClr val="000000"/>
                          </a:solidFill>
                          <a:latin typeface="Calibri" panose="020F0502020204030204" pitchFamily="34" charset="0"/>
                          <a:cs typeface="Calibri" panose="020F0502020204030204" pitchFamily="34" charset="0"/>
                        </a:defRPr>
                      </a:pPr>
                      <a:t>[VALUE]</a:t>
                    </a:fld>
                    <a:endParaRPr lang="he-IL" sz="1100" baseline="0" dirty="0">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280-4714-9FA6-BB2C4DB5A023}"/>
                </c:ext>
              </c:extLst>
            </c:dLbl>
            <c:dLbl>
              <c:idx val="2"/>
              <c:layout>
                <c:manualLayout>
                  <c:x val="-4.5582580123952419E-3"/>
                  <c:y val="-0.147546222500617"/>
                </c:manualLayout>
              </c:layout>
              <c:tx>
                <c:rich>
                  <a:bodyPr rot="0" spcFirstLastPara="1" vertOverflow="ellipsis" vert="horz" wrap="square" lIns="38100" tIns="19050" rIns="38100" bIns="19050" anchor="ctr" anchorCtr="1">
                    <a:noAutofit/>
                  </a:bodyPr>
                  <a:lstStyle/>
                  <a:p>
                    <a:pPr>
                      <a:defRPr sz="1100" b="1" i="0" u="none" strike="noStrike" kern="1200" baseline="0">
                        <a:solidFill>
                          <a:srgbClr val="000000"/>
                        </a:solidFill>
                        <a:latin typeface="Calibri" panose="020F0502020204030204" pitchFamily="34" charset="0"/>
                        <a:ea typeface="+mn-ea"/>
                        <a:cs typeface="Calibri" panose="020F0502020204030204" pitchFamily="34" charset="0"/>
                      </a:defRPr>
                    </a:pPr>
                    <a:fld id="{0AE1355E-A7DD-49A6-95E1-37635B841B03}" type="CATEGORYNAME">
                      <a:rPr lang="he-IL" sz="1100" smtClean="0">
                        <a:latin typeface="Calibri" panose="020F0502020204030204" pitchFamily="34" charset="0"/>
                        <a:cs typeface="Calibri" panose="020F0502020204030204" pitchFamily="34" charset="0"/>
                      </a:rPr>
                      <a:pPr>
                        <a:defRPr sz="1100">
                          <a:solidFill>
                            <a:srgbClr val="000000"/>
                          </a:solidFill>
                          <a:latin typeface="Calibri" panose="020F0502020204030204" pitchFamily="34" charset="0"/>
                          <a:cs typeface="Calibri" panose="020F0502020204030204" pitchFamily="34" charset="0"/>
                        </a:defRPr>
                      </a:pPr>
                      <a:t>[CATEGORY NAME]</a:t>
                    </a:fld>
                    <a:endParaRPr lang="he-IL" sz="1100" dirty="0">
                      <a:latin typeface="Calibri" panose="020F0502020204030204" pitchFamily="34" charset="0"/>
                      <a:cs typeface="Calibri" panose="020F0502020204030204" pitchFamily="34" charset="0"/>
                    </a:endParaRPr>
                  </a:p>
                  <a:p>
                    <a:pPr>
                      <a:defRPr sz="1100">
                        <a:solidFill>
                          <a:srgbClr val="000000"/>
                        </a:solidFill>
                        <a:latin typeface="Calibri" panose="020F0502020204030204" pitchFamily="34" charset="0"/>
                        <a:cs typeface="Calibri" panose="020F0502020204030204" pitchFamily="34" charset="0"/>
                      </a:defRPr>
                    </a:pPr>
                    <a:r>
                      <a:rPr lang="he-IL" sz="1100" baseline="0" dirty="0">
                        <a:latin typeface="Calibri" panose="020F0502020204030204" pitchFamily="34" charset="0"/>
                        <a:cs typeface="Calibri" panose="020F0502020204030204" pitchFamily="34" charset="0"/>
                      </a:rPr>
                      <a:t> </a:t>
                    </a:r>
                    <a:fld id="{5FB148DB-F117-406D-B5D8-517A6601103F}" type="VALUE">
                      <a:rPr lang="he-IL" sz="1100" baseline="0">
                        <a:latin typeface="Calibri" panose="020F0502020204030204" pitchFamily="34" charset="0"/>
                        <a:cs typeface="Calibri" panose="020F0502020204030204" pitchFamily="34" charset="0"/>
                      </a:rPr>
                      <a:pPr>
                        <a:defRPr sz="1100">
                          <a:solidFill>
                            <a:srgbClr val="000000"/>
                          </a:solidFill>
                          <a:latin typeface="Calibri" panose="020F0502020204030204" pitchFamily="34" charset="0"/>
                          <a:cs typeface="Calibri" panose="020F0502020204030204" pitchFamily="34" charset="0"/>
                        </a:defRPr>
                      </a:pPr>
                      <a:t>[VALUE]</a:t>
                    </a:fld>
                    <a:endParaRPr lang="he-IL" sz="1100" baseline="0" dirty="0">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438547995931885"/>
                      <c:h val="0.10606388308562585"/>
                    </c:manualLayout>
                  </c15:layout>
                  <c15:dlblFieldTable/>
                  <c15:showDataLabelsRange val="0"/>
                </c:ext>
                <c:ext xmlns:c16="http://schemas.microsoft.com/office/drawing/2014/chart" uri="{C3380CC4-5D6E-409C-BE32-E72D297353CC}">
                  <c16:uniqueId val="{00000005-0280-4714-9FA6-BB2C4DB5A023}"/>
                </c:ext>
              </c:extLst>
            </c:dLbl>
            <c:dLbl>
              <c:idx val="3"/>
              <c:layout>
                <c:manualLayout>
                  <c:x val="0.15112788721051632"/>
                  <c:y val="-0.14660730137833639"/>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000000"/>
                        </a:solidFill>
                        <a:latin typeface="Calibri" panose="020F0502020204030204" pitchFamily="34" charset="0"/>
                        <a:ea typeface="+mn-ea"/>
                        <a:cs typeface="Calibri" panose="020F0502020204030204" pitchFamily="34" charset="0"/>
                      </a:defRPr>
                    </a:pPr>
                    <a:fld id="{98523422-0E09-41D5-BF83-D633099BF358}" type="CATEGORYNAME">
                      <a:rPr lang="he-IL" sz="1100" smtClean="0">
                        <a:latin typeface="Calibri" panose="020F0502020204030204" pitchFamily="34" charset="0"/>
                        <a:cs typeface="Calibri" panose="020F0502020204030204" pitchFamily="34" charset="0"/>
                      </a:rPr>
                      <a:pPr>
                        <a:defRPr sz="1100">
                          <a:solidFill>
                            <a:srgbClr val="000000"/>
                          </a:solidFill>
                          <a:latin typeface="Calibri" panose="020F0502020204030204" pitchFamily="34" charset="0"/>
                          <a:cs typeface="Calibri" panose="020F0502020204030204" pitchFamily="34" charset="0"/>
                        </a:defRPr>
                      </a:pPr>
                      <a:t>[CATEGORY NAME]</a:t>
                    </a:fld>
                    <a:endParaRPr lang="he-IL" sz="1100" dirty="0">
                      <a:latin typeface="Calibri" panose="020F0502020204030204" pitchFamily="34" charset="0"/>
                      <a:cs typeface="Calibri" panose="020F0502020204030204" pitchFamily="34" charset="0"/>
                    </a:endParaRPr>
                  </a:p>
                  <a:p>
                    <a:pPr>
                      <a:defRPr sz="1100">
                        <a:solidFill>
                          <a:srgbClr val="000000"/>
                        </a:solidFill>
                        <a:latin typeface="Calibri" panose="020F0502020204030204" pitchFamily="34" charset="0"/>
                        <a:cs typeface="Calibri" panose="020F0502020204030204" pitchFamily="34" charset="0"/>
                      </a:defRPr>
                    </a:pPr>
                    <a:r>
                      <a:rPr lang="he-IL" sz="1100" baseline="0" dirty="0">
                        <a:latin typeface="Calibri" panose="020F0502020204030204" pitchFamily="34" charset="0"/>
                        <a:cs typeface="Calibri" panose="020F0502020204030204" pitchFamily="34" charset="0"/>
                      </a:rPr>
                      <a:t> </a:t>
                    </a:r>
                    <a:fld id="{9DD71381-42D1-437D-A293-F74AF623482F}" type="VALUE">
                      <a:rPr lang="he-IL" sz="1100" baseline="0" dirty="0">
                        <a:latin typeface="Calibri" panose="020F0502020204030204" pitchFamily="34" charset="0"/>
                        <a:cs typeface="Calibri" panose="020F0502020204030204" pitchFamily="34" charset="0"/>
                      </a:rPr>
                      <a:pPr>
                        <a:defRPr sz="1100">
                          <a:solidFill>
                            <a:srgbClr val="000000"/>
                          </a:solidFill>
                          <a:latin typeface="Calibri" panose="020F0502020204030204" pitchFamily="34" charset="0"/>
                          <a:cs typeface="Calibri" panose="020F0502020204030204" pitchFamily="34" charset="0"/>
                        </a:defRPr>
                      </a:pPr>
                      <a:t>[VALUE]</a:t>
                    </a:fld>
                    <a:endParaRPr lang="he-IL" sz="1100" baseline="0" dirty="0">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280-4714-9FA6-BB2C4DB5A02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0000"/>
                    </a:solidFill>
                    <a:highlight>
                      <a:srgbClr val="FFFF00"/>
                    </a:highlight>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גיליון1!$A$2:$A$5</c:f>
              <c:strCache>
                <c:ptCount val="4"/>
                <c:pt idx="0">
                  <c:v>נשוי/נשואה או חי/ה בזוגיות</c:v>
                </c:pt>
                <c:pt idx="1">
                  <c:v>גרוש/ה או חי/ה בנפרד</c:v>
                </c:pt>
                <c:pt idx="2">
                  <c:v>רווק/ה</c:v>
                </c:pt>
                <c:pt idx="3">
                  <c:v>אלמן/ה</c:v>
                </c:pt>
              </c:strCache>
            </c:strRef>
          </c:cat>
          <c:val>
            <c:numRef>
              <c:f>גיליון1!$B$2:$B$5</c:f>
              <c:numCache>
                <c:formatCode>General</c:formatCode>
                <c:ptCount val="4"/>
                <c:pt idx="0">
                  <c:v>93</c:v>
                </c:pt>
                <c:pt idx="1">
                  <c:v>5</c:v>
                </c:pt>
                <c:pt idx="2">
                  <c:v>1</c:v>
                </c:pt>
                <c:pt idx="3">
                  <c:v>1</c:v>
                </c:pt>
              </c:numCache>
            </c:numRef>
          </c:val>
          <c:extLst>
            <c:ext xmlns:c16="http://schemas.microsoft.com/office/drawing/2014/chart" uri="{C3380CC4-5D6E-409C-BE32-E72D297353CC}">
              <c16:uniqueId val="{00000000-0280-4714-9FA6-BB2C4DB5A023}"/>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בי"ס / גן מיוחד</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גיליון1!$B$2:$B$6</c:f>
              <c:numCache>
                <c:formatCode>General</c:formatCode>
                <c:ptCount val="5"/>
                <c:pt idx="0">
                  <c:v>14</c:v>
                </c:pt>
                <c:pt idx="1">
                  <c:v>7</c:v>
                </c:pt>
                <c:pt idx="2">
                  <c:v>27</c:v>
                </c:pt>
                <c:pt idx="3">
                  <c:v>31</c:v>
                </c:pt>
                <c:pt idx="4">
                  <c:v>9</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כיתת חינוך מיוחד</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גיליון1!$C$2:$C$6</c:f>
              <c:numCache>
                <c:formatCode>General</c:formatCode>
                <c:ptCount val="5"/>
                <c:pt idx="0">
                  <c:v>4</c:v>
                </c:pt>
                <c:pt idx="1">
                  <c:v>13</c:v>
                </c:pt>
                <c:pt idx="2">
                  <c:v>31</c:v>
                </c:pt>
                <c:pt idx="3">
                  <c:v>39</c:v>
                </c:pt>
                <c:pt idx="4">
                  <c:v>15</c:v>
                </c:pt>
              </c:numCache>
            </c:numRef>
          </c:val>
          <c:extLst>
            <c:ext xmlns:c16="http://schemas.microsoft.com/office/drawing/2014/chart" uri="{C3380CC4-5D6E-409C-BE32-E72D297353CC}">
              <c16:uniqueId val="{00000001-373E-49C4-8E04-40C6165DBE7E}"/>
            </c:ext>
          </c:extLst>
        </c:ser>
        <c:ser>
          <c:idx val="2"/>
          <c:order val="2"/>
          <c:tx>
            <c:strRef>
              <c:f>גיליון1!$D$1</c:f>
              <c:strCache>
                <c:ptCount val="1"/>
                <c:pt idx="0">
                  <c:v>בית ספר / גן רגיל</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גיליון1!$D$2:$D$6</c:f>
              <c:numCache>
                <c:formatCode>General</c:formatCode>
                <c:ptCount val="5"/>
                <c:pt idx="0">
                  <c:v>15</c:v>
                </c:pt>
                <c:pt idx="1">
                  <c:v>12</c:v>
                </c:pt>
                <c:pt idx="2">
                  <c:v>38</c:v>
                </c:pt>
                <c:pt idx="3">
                  <c:v>41</c:v>
                </c:pt>
                <c:pt idx="4">
                  <c:v>14</c:v>
                </c:pt>
              </c:numCache>
            </c:numRef>
          </c:val>
          <c:extLst>
            <c:ext xmlns:c16="http://schemas.microsoft.com/office/drawing/2014/chart" uri="{C3380CC4-5D6E-409C-BE32-E72D297353CC}">
              <c16:uniqueId val="{00000001-46F7-4354-9B87-BEBB260FCBF4}"/>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1958162527"/>
        <c:crosses val="autoZero"/>
        <c:crossBetween val="between"/>
      </c:valAx>
      <c:spPr>
        <a:noFill/>
        <a:ln>
          <a:noFill/>
        </a:ln>
        <a:effectLst/>
      </c:spPr>
    </c:plotArea>
    <c:legend>
      <c:legendPos val="r"/>
      <c:layout>
        <c:manualLayout>
          <c:xMode val="edge"/>
          <c:yMode val="edge"/>
          <c:x val="0.8766298084257621"/>
          <c:y val="0.41914402845984761"/>
          <c:w val="0.11913791970587924"/>
          <c:h val="0.211553849397350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חרדים</c:v>
                </c:pt>
              </c:strCache>
            </c:strRef>
          </c:tx>
          <c:spPr>
            <a:solidFill>
              <a:srgbClr val="007C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גיליון1!$B$2:$B$6</c:f>
              <c:numCache>
                <c:formatCode>General</c:formatCode>
                <c:ptCount val="5"/>
                <c:pt idx="0">
                  <c:v>11</c:v>
                </c:pt>
                <c:pt idx="1">
                  <c:v>7</c:v>
                </c:pt>
                <c:pt idx="2">
                  <c:v>16</c:v>
                </c:pt>
                <c:pt idx="3">
                  <c:v>31</c:v>
                </c:pt>
                <c:pt idx="4">
                  <c:v>13</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ערבים</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גיליון1!$C$2:$C$6</c:f>
              <c:numCache>
                <c:formatCode>General</c:formatCode>
                <c:ptCount val="5"/>
                <c:pt idx="0">
                  <c:v>21</c:v>
                </c:pt>
                <c:pt idx="1">
                  <c:v>14</c:v>
                </c:pt>
                <c:pt idx="2">
                  <c:v>32</c:v>
                </c:pt>
                <c:pt idx="3">
                  <c:v>34</c:v>
                </c:pt>
                <c:pt idx="4">
                  <c:v>18</c:v>
                </c:pt>
              </c:numCache>
            </c:numRef>
          </c:val>
          <c:extLst>
            <c:ext xmlns:c16="http://schemas.microsoft.com/office/drawing/2014/chart" uri="{C3380CC4-5D6E-409C-BE32-E72D297353CC}">
              <c16:uniqueId val="{00000001-373E-49C4-8E04-40C6165DBE7E}"/>
            </c:ext>
          </c:extLst>
        </c:ser>
        <c:ser>
          <c:idx val="2"/>
          <c:order val="2"/>
          <c:tx>
            <c:strRef>
              <c:f>גיליון1!$D$1</c:f>
              <c:strCache>
                <c:ptCount val="1"/>
                <c:pt idx="0">
                  <c:v>יהודים לא חרדים</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גיליון1!$D$2:$D$6</c:f>
              <c:numCache>
                <c:formatCode>General</c:formatCode>
                <c:ptCount val="5"/>
                <c:pt idx="0">
                  <c:v>15</c:v>
                </c:pt>
                <c:pt idx="1">
                  <c:v>11</c:v>
                </c:pt>
                <c:pt idx="2">
                  <c:v>39</c:v>
                </c:pt>
                <c:pt idx="3">
                  <c:v>43</c:v>
                </c:pt>
                <c:pt idx="4">
                  <c:v>12</c:v>
                </c:pt>
              </c:numCache>
            </c:numRef>
          </c:val>
          <c:extLst>
            <c:ext xmlns:c16="http://schemas.microsoft.com/office/drawing/2014/chart" uri="{C3380CC4-5D6E-409C-BE32-E72D297353CC}">
              <c16:uniqueId val="{00000001-46F7-4354-9B87-BEBB260FCBF4}"/>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valAx>
      <c:spPr>
        <a:noFill/>
        <a:ln>
          <a:noFill/>
        </a:ln>
        <a:effectLst/>
      </c:spPr>
    </c:plotArea>
    <c:legend>
      <c:legendPos val="r"/>
      <c:layout>
        <c:manualLayout>
          <c:xMode val="edge"/>
          <c:yMode val="edge"/>
          <c:x val="0.8766298084257621"/>
          <c:y val="0.41914402845984761"/>
          <c:w val="0.11913791970587924"/>
          <c:h val="0.211553849397350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66264435514989E-2"/>
          <c:y val="3.7905582268544631E-2"/>
          <c:w val="0.81329105601574492"/>
          <c:h val="0.86242636980306153"/>
        </c:manualLayout>
      </c:layout>
      <c:barChart>
        <c:barDir val="col"/>
        <c:grouping val="clustered"/>
        <c:varyColors val="0"/>
        <c:ser>
          <c:idx val="0"/>
          <c:order val="0"/>
          <c:tx>
            <c:strRef>
              <c:f>גיליון1!$B$1</c:f>
              <c:strCache>
                <c:ptCount val="1"/>
                <c:pt idx="0">
                  <c:v>ילדים עם מוגבלות</c:v>
                </c:pt>
              </c:strCache>
            </c:strRef>
          </c:tx>
          <c:spPr>
            <a:solidFill>
              <a:srgbClr val="007C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גיליון1!$B$2:$B$6</c:f>
              <c:numCache>
                <c:formatCode>General</c:formatCode>
                <c:ptCount val="5"/>
                <c:pt idx="0">
                  <c:v>11</c:v>
                </c:pt>
                <c:pt idx="1">
                  <c:v>7</c:v>
                </c:pt>
                <c:pt idx="2">
                  <c:v>16</c:v>
                </c:pt>
                <c:pt idx="3">
                  <c:v>31</c:v>
                </c:pt>
                <c:pt idx="4">
                  <c:v>13</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ילדים ללא מוגבלות</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גיליון1!$C$2:$C$6</c:f>
              <c:numCache>
                <c:formatCode>General</c:formatCode>
                <c:ptCount val="5"/>
                <c:pt idx="0">
                  <c:v>2</c:v>
                </c:pt>
                <c:pt idx="1">
                  <c:v>2</c:v>
                </c:pt>
                <c:pt idx="2">
                  <c:v>8</c:v>
                </c:pt>
                <c:pt idx="3">
                  <c:v>11</c:v>
                </c:pt>
                <c:pt idx="4">
                  <c:v>2</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layout>
            <c:manualLayout>
              <c:xMode val="edge"/>
              <c:yMode val="edge"/>
              <c:x val="0"/>
              <c:y val="0.40413888730546971"/>
            </c:manualLayout>
          </c:layout>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valAx>
      <c:spPr>
        <a:noFill/>
        <a:ln>
          <a:noFill/>
        </a:ln>
        <a:effectLst/>
      </c:spPr>
    </c:plotArea>
    <c:legend>
      <c:legendPos val="r"/>
      <c:layout>
        <c:manualLayout>
          <c:xMode val="edge"/>
          <c:yMode val="edge"/>
          <c:x val="0.84545726775229935"/>
          <c:y val="0.41914402845984761"/>
          <c:w val="0.15031046037934206"/>
          <c:h val="0.211553849397350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ילדים עם מוגבלות</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גיליון1!$B$2:$B$6</c:f>
              <c:numCache>
                <c:formatCode>General</c:formatCode>
                <c:ptCount val="5"/>
                <c:pt idx="0">
                  <c:v>21</c:v>
                </c:pt>
                <c:pt idx="1">
                  <c:v>14</c:v>
                </c:pt>
                <c:pt idx="2">
                  <c:v>32</c:v>
                </c:pt>
                <c:pt idx="3">
                  <c:v>34</c:v>
                </c:pt>
                <c:pt idx="4">
                  <c:v>18</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ילדים ללא מוגבלות</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גיליון1!$C$2:$C$6</c:f>
              <c:numCache>
                <c:formatCode>General</c:formatCode>
                <c:ptCount val="5"/>
                <c:pt idx="0">
                  <c:v>4</c:v>
                </c:pt>
                <c:pt idx="1">
                  <c:v>4</c:v>
                </c:pt>
                <c:pt idx="2">
                  <c:v>20</c:v>
                </c:pt>
                <c:pt idx="3">
                  <c:v>20</c:v>
                </c:pt>
                <c:pt idx="4">
                  <c:v>3</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valAx>
      <c:spPr>
        <a:noFill/>
        <a:ln>
          <a:noFill/>
        </a:ln>
        <a:effectLst/>
      </c:spPr>
    </c:plotArea>
    <c:legend>
      <c:legendPos val="r"/>
      <c:layout>
        <c:manualLayout>
          <c:xMode val="edge"/>
          <c:yMode val="edge"/>
          <c:x val="0.84785515549641188"/>
          <c:y val="0.41914402845984761"/>
          <c:w val="0.14791257263522953"/>
          <c:h val="0.211553849397350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גיליון1!$B$1</c:f>
              <c:strCache>
                <c:ptCount val="1"/>
                <c:pt idx="0">
                  <c:v>Column2</c:v>
                </c:pt>
              </c:strCache>
            </c:strRef>
          </c:tx>
          <c:spPr>
            <a:solidFill>
              <a:schemeClr val="accent1"/>
            </a:solidFill>
          </c:spPr>
          <c:dPt>
            <c:idx val="0"/>
            <c:bubble3D val="0"/>
            <c:spPr>
              <a:solidFill>
                <a:schemeClr val="accent1">
                  <a:shade val="65000"/>
                </a:schemeClr>
              </a:solidFill>
              <a:ln>
                <a:noFill/>
              </a:ln>
              <a:effectLst/>
              <a:scene3d>
                <a:camera prst="orthographicFront"/>
                <a:lightRig rig="brightRoom" dir="t"/>
              </a:scene3d>
            </c:spPr>
            <c:extLst>
              <c:ext xmlns:c16="http://schemas.microsoft.com/office/drawing/2014/chart" uri="{C3380CC4-5D6E-409C-BE32-E72D297353CC}">
                <c16:uniqueId val="{00000001-246C-42A7-988E-4C6149252459}"/>
              </c:ext>
            </c:extLst>
          </c:dPt>
          <c:dPt>
            <c:idx val="1"/>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3-246C-42A7-988E-4C6149252459}"/>
              </c:ext>
            </c:extLst>
          </c:dPt>
          <c:dPt>
            <c:idx val="2"/>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5-246C-42A7-988E-4C614925245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גיליון1!$A$2:$A$4</c:f>
              <c:strCache>
                <c:ptCount val="3"/>
                <c:pt idx="0">
                  <c:v>בכל השיעורים או ברובם</c:v>
                </c:pt>
                <c:pt idx="1">
                  <c:v>בחלק מן השיעורים</c:v>
                </c:pt>
                <c:pt idx="2">
                  <c:v>לא השתתף בלמידה מרחוק</c:v>
                </c:pt>
              </c:strCache>
            </c:strRef>
          </c:cat>
          <c:val>
            <c:numRef>
              <c:f>גיליון1!$B$2:$B$4</c:f>
              <c:numCache>
                <c:formatCode>General</c:formatCode>
                <c:ptCount val="3"/>
                <c:pt idx="0">
                  <c:v>58</c:v>
                </c:pt>
                <c:pt idx="1">
                  <c:v>30</c:v>
                </c:pt>
                <c:pt idx="2">
                  <c:v>12</c:v>
                </c:pt>
              </c:numCache>
            </c:numRef>
          </c:val>
          <c:extLst>
            <c:ext xmlns:c16="http://schemas.microsoft.com/office/drawing/2014/chart" uri="{C3380CC4-5D6E-409C-BE32-E72D297353CC}">
              <c16:uniqueId val="{00000008-246C-42A7-988E-4C614925245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lgn="just" rtl="0">
              <a:defRPr sz="1400" b="0" i="0" u="none" strike="noStrike" kern="1200" baseline="0" smtId="4294967295">
                <a:solidFill>
                  <a:srgbClr val="000000"/>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lgn="just" rtl="0">
              <a:defRPr sz="1400" b="0" i="0" u="none" strike="noStrike" kern="1200" baseline="0" smtId="4294967295">
                <a:solidFill>
                  <a:srgbClr val="000000"/>
                </a:solidFill>
                <a:latin typeface="Calibri" panose="020F0502020204030204" pitchFamily="34" charset="0"/>
                <a:ea typeface="+mn-ea"/>
                <a:cs typeface="Calibri" panose="020F0502020204030204" pitchFamily="34" charset="0"/>
              </a:defRPr>
            </a:pPr>
            <a:endParaRPr lang="en-US"/>
          </a:p>
        </c:txPr>
      </c:legendEntry>
      <c:legendEntry>
        <c:idx val="2"/>
        <c:txPr>
          <a:bodyPr rot="0" spcFirstLastPara="1" vertOverflow="ellipsis" vert="horz" wrap="square" anchor="ctr" anchorCtr="1"/>
          <a:lstStyle/>
          <a:p>
            <a:pPr algn="just" rtl="0">
              <a:defRPr sz="1400" b="0" i="0" u="none" strike="noStrike" kern="1200" baseline="0" smtId="4294967295">
                <a:solidFill>
                  <a:srgbClr val="000000"/>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69434469492004913"/>
          <c:y val="0.26568400177748508"/>
          <c:w val="0.26216126068177825"/>
          <c:h val="0.46863176488105368"/>
        </c:manualLayout>
      </c:layout>
      <c:overlay val="0"/>
      <c:spPr>
        <a:noFill/>
        <a:ln>
          <a:noFill/>
        </a:ln>
        <a:effectLst/>
      </c:spPr>
      <c:txPr>
        <a:bodyPr rot="0" spcFirstLastPara="1" vertOverflow="ellipsis" vert="horz" wrap="square" anchor="ctr" anchorCtr="1"/>
        <a:lstStyle/>
        <a:p>
          <a:pPr algn="just" rtl="0">
            <a:defRPr sz="1400" b="0" i="0" u="none" strike="noStrike" kern="1200" baseline="0" smtId="4294967295">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Sheet1!$B$1</c:f>
              <c:strCache>
                <c:ptCount val="1"/>
                <c:pt idx="0">
                  <c:v>Column2</c:v>
                </c:pt>
              </c:strCache>
            </c:strRef>
          </c:tx>
          <c:spPr>
            <a:solidFill>
              <a:schemeClr val="accent1"/>
            </a:solidFill>
          </c:spPr>
          <c:dPt>
            <c:idx val="0"/>
            <c:bubble3D val="0"/>
            <c:spPr>
              <a:solidFill>
                <a:schemeClr val="accent1">
                  <a:shade val="65000"/>
                </a:schemeClr>
              </a:solidFill>
              <a:ln>
                <a:noFill/>
              </a:ln>
              <a:effectLst/>
              <a:scene3d>
                <a:camera prst="orthographicFront"/>
                <a:lightRig rig="brightRoom" dir="t"/>
              </a:scene3d>
            </c:spPr>
            <c:extLst>
              <c:ext xmlns:c16="http://schemas.microsoft.com/office/drawing/2014/chart" uri="{C3380CC4-5D6E-409C-BE32-E72D297353CC}">
                <c16:uniqueId val="{00000001-BC1D-4316-8666-871E7C4C4F3B}"/>
              </c:ext>
            </c:extLst>
          </c:dPt>
          <c:dPt>
            <c:idx val="1"/>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3-BC1D-4316-8666-871E7C4C4F3B}"/>
              </c:ext>
            </c:extLst>
          </c:dPt>
          <c:dPt>
            <c:idx val="2"/>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5-BC1D-4316-8666-871E7C4C4F3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Sheet1!$A$2:$A$4</c:f>
              <c:strCache>
                <c:ptCount val="3"/>
                <c:pt idx="0">
                  <c:v>בכל או ברוב השיעורים</c:v>
                </c:pt>
                <c:pt idx="1">
                  <c:v>בחלק מן השיעורים</c:v>
                </c:pt>
                <c:pt idx="2">
                  <c:v>הייתה למידה מרחוק אבל הילד לא השתתף בה</c:v>
                </c:pt>
              </c:strCache>
            </c:strRef>
          </c:cat>
          <c:val>
            <c:numRef>
              <c:f>Sheet1!$B$2:$B$4</c:f>
              <c:numCache>
                <c:formatCode>General</c:formatCode>
                <c:ptCount val="3"/>
                <c:pt idx="0">
                  <c:v>79</c:v>
                </c:pt>
                <c:pt idx="1">
                  <c:v>17</c:v>
                </c:pt>
                <c:pt idx="2">
                  <c:v>4</c:v>
                </c:pt>
              </c:numCache>
            </c:numRef>
          </c:val>
          <c:extLst>
            <c:ext xmlns:c16="http://schemas.microsoft.com/office/drawing/2014/chart" uri="{C3380CC4-5D6E-409C-BE32-E72D297353CC}">
              <c16:uniqueId val="{00000008-BC1D-4316-8666-871E7C4C4F3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Sheet1!$B$1</c:f>
              <c:strCache>
                <c:ptCount val="1"/>
                <c:pt idx="0">
                  <c:v>Column2</c:v>
                </c:pt>
              </c:strCache>
            </c:strRef>
          </c:tx>
          <c:spPr>
            <a:solidFill>
              <a:schemeClr val="accent1">
                <a:alpha val="96000"/>
              </a:schemeClr>
            </a:solidFill>
          </c:spPr>
          <c:dPt>
            <c:idx val="0"/>
            <c:bubble3D val="0"/>
            <c:spPr>
              <a:solidFill>
                <a:schemeClr val="accent1">
                  <a:shade val="65000"/>
                </a:schemeClr>
              </a:solidFill>
              <a:ln>
                <a:noFill/>
              </a:ln>
              <a:effectLst/>
              <a:scene3d>
                <a:camera prst="orthographicFront"/>
                <a:lightRig rig="brightRoom" dir="t"/>
              </a:scene3d>
            </c:spPr>
            <c:extLst>
              <c:ext xmlns:c16="http://schemas.microsoft.com/office/drawing/2014/chart" uri="{C3380CC4-5D6E-409C-BE32-E72D297353CC}">
                <c16:uniqueId val="{00000001-8865-419D-90F5-F2879D515949}"/>
              </c:ext>
            </c:extLst>
          </c:dPt>
          <c:dPt>
            <c:idx val="1"/>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3-8865-419D-90F5-F2879D515949}"/>
              </c:ext>
            </c:extLst>
          </c:dPt>
          <c:dPt>
            <c:idx val="2"/>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5-8865-419D-90F5-F2879D51594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Sheet1!$A$2:$A$4</c:f>
              <c:strCache>
                <c:ptCount val="3"/>
                <c:pt idx="0">
                  <c:v>בכל או ברוב השיעורים</c:v>
                </c:pt>
                <c:pt idx="1">
                  <c:v>בחלק מן השיעורים</c:v>
                </c:pt>
                <c:pt idx="2">
                  <c:v>הייתה למידה מרחוק אבל הילד שלי לא השתתף בה</c:v>
                </c:pt>
              </c:strCache>
            </c:strRef>
          </c:cat>
          <c:val>
            <c:numRef>
              <c:f>Sheet1!$B$2:$B$4</c:f>
              <c:numCache>
                <c:formatCode>General</c:formatCode>
                <c:ptCount val="3"/>
                <c:pt idx="0">
                  <c:v>79</c:v>
                </c:pt>
                <c:pt idx="1">
                  <c:v>18</c:v>
                </c:pt>
                <c:pt idx="2">
                  <c:v>3</c:v>
                </c:pt>
              </c:numCache>
            </c:numRef>
          </c:val>
          <c:extLst>
            <c:ext xmlns:c16="http://schemas.microsoft.com/office/drawing/2014/chart" uri="{C3380CC4-5D6E-409C-BE32-E72D297353CC}">
              <c16:uniqueId val="{00000008-8865-419D-90F5-F2879D51594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rtl="0">
        <a:defRPr/>
      </a:pPr>
      <a:endParaRPr lang="en-US"/>
    </a:p>
  </c:tx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871471738969219"/>
          <c:y val="9.0962042971474116E-2"/>
          <c:w val="0.54769223928451538"/>
          <c:h val="0.70693749189376831"/>
        </c:manualLayout>
      </c:layout>
      <c:doughnutChart>
        <c:varyColors val="1"/>
        <c:ser>
          <c:idx val="0"/>
          <c:order val="0"/>
          <c:tx>
            <c:strRef>
              <c:f>גיליון1!$B$1</c:f>
              <c:strCache>
                <c:ptCount val="1"/>
                <c:pt idx="0">
                  <c:v>Column2</c:v>
                </c:pt>
              </c:strCache>
            </c:strRef>
          </c:tx>
          <c:spPr>
            <a:solidFill>
              <a:schemeClr val="accent1"/>
            </a:solidFill>
          </c:spPr>
          <c:dPt>
            <c:idx val="0"/>
            <c:bubble3D val="0"/>
            <c:spPr>
              <a:solidFill>
                <a:schemeClr val="accent1">
                  <a:shade val="65000"/>
                </a:schemeClr>
              </a:solidFill>
              <a:ln>
                <a:noFill/>
              </a:ln>
              <a:effectLst/>
              <a:scene3d>
                <a:camera prst="orthographicFront"/>
                <a:lightRig rig="brightRoom" dir="t"/>
              </a:scene3d>
            </c:spPr>
            <c:extLst>
              <c:ext xmlns:c16="http://schemas.microsoft.com/office/drawing/2014/chart" uri="{C3380CC4-5D6E-409C-BE32-E72D297353CC}">
                <c16:uniqueId val="{00000001-AE63-481A-9DED-55922C41AB09}"/>
              </c:ext>
            </c:extLst>
          </c:dPt>
          <c:dPt>
            <c:idx val="1"/>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3-AE63-481A-9DED-55922C41AB09}"/>
              </c:ext>
            </c:extLst>
          </c:dPt>
          <c:dPt>
            <c:idx val="2"/>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5-AE63-481A-9DED-55922C41AB0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גיליון1!$A$2:$A$4</c:f>
              <c:strCache>
                <c:ptCount val="3"/>
                <c:pt idx="0">
                  <c:v>בכל השיעורים או ברובם</c:v>
                </c:pt>
                <c:pt idx="1">
                  <c:v>בחלק מן השיעורים</c:v>
                </c:pt>
                <c:pt idx="2">
                  <c:v>לא השתתף בלמידה מרחוק</c:v>
                </c:pt>
              </c:strCache>
            </c:strRef>
          </c:cat>
          <c:val>
            <c:numRef>
              <c:f>גיליון1!$B$2:$B$4</c:f>
              <c:numCache>
                <c:formatCode>General</c:formatCode>
                <c:ptCount val="3"/>
                <c:pt idx="0">
                  <c:v>58</c:v>
                </c:pt>
                <c:pt idx="1">
                  <c:v>28</c:v>
                </c:pt>
                <c:pt idx="2">
                  <c:v>14</c:v>
                </c:pt>
              </c:numCache>
            </c:numRef>
          </c:val>
          <c:extLst>
            <c:ext xmlns:c16="http://schemas.microsoft.com/office/drawing/2014/chart" uri="{C3380CC4-5D6E-409C-BE32-E72D297353CC}">
              <c16:uniqueId val="{00000006-AE63-481A-9DED-55922C41AB0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0506384652982168"/>
          <c:y val="5.6118951947663802E-2"/>
          <c:w val="0.23522395600360838"/>
          <c:h val="0.693759505861256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rtl="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Sheet1!$B$1</c:f>
              <c:strCache>
                <c:ptCount val="1"/>
                <c:pt idx="0">
                  <c:v>Column2</c:v>
                </c:pt>
              </c:strCache>
            </c:strRef>
          </c:tx>
          <c:spPr>
            <a:solidFill>
              <a:schemeClr val="accent1"/>
            </a:solidFill>
          </c:spPr>
          <c:dPt>
            <c:idx val="0"/>
            <c:bubble3D val="0"/>
            <c:spPr>
              <a:solidFill>
                <a:schemeClr val="accent1">
                  <a:shade val="65000"/>
                </a:schemeClr>
              </a:solidFill>
              <a:ln>
                <a:noFill/>
              </a:ln>
              <a:effectLst/>
              <a:scene3d>
                <a:camera prst="orthographicFront"/>
                <a:lightRig rig="brightRoom" dir="t"/>
              </a:scene3d>
            </c:spPr>
            <c:extLst>
              <c:ext xmlns:c16="http://schemas.microsoft.com/office/drawing/2014/chart" uri="{C3380CC4-5D6E-409C-BE32-E72D297353CC}">
                <c16:uniqueId val="{00000001-BC1D-4316-8666-871E7C4C4F3B}"/>
              </c:ext>
            </c:extLst>
          </c:dPt>
          <c:dPt>
            <c:idx val="1"/>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3-BC1D-4316-8666-871E7C4C4F3B}"/>
              </c:ext>
            </c:extLst>
          </c:dPt>
          <c:dPt>
            <c:idx val="2"/>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5-BC1D-4316-8666-871E7C4C4F3B}"/>
              </c:ext>
            </c:extLst>
          </c:dPt>
          <c:dPt>
            <c:idx val="3"/>
            <c:bubble3D val="0"/>
            <c:spPr>
              <a:solidFill>
                <a:schemeClr val="accent1"/>
              </a:solidFill>
              <a:ln>
                <a:noFill/>
              </a:ln>
              <a:effectLst/>
              <a:scene3d>
                <a:camera prst="orthographicFront"/>
                <a:lightRig rig="brightRoom" dir="t"/>
              </a:scene3d>
            </c:spPr>
            <c:extLst>
              <c:ext xmlns:c16="http://schemas.microsoft.com/office/drawing/2014/chart" uri="{C3380CC4-5D6E-409C-BE32-E72D297353CC}">
                <c16:uniqueId val="{00000007-BC1D-4316-8666-871E7C4C4F3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Sheet1!$A$2:$A$4</c:f>
              <c:strCache>
                <c:ptCount val="3"/>
                <c:pt idx="0">
                  <c:v>בכל או ברוב השיעורים</c:v>
                </c:pt>
                <c:pt idx="1">
                  <c:v>בחלק מן השיעורים</c:v>
                </c:pt>
                <c:pt idx="2">
                  <c:v>הייתה למידה מרחוק אבל הילד שלי לא השתתף בה</c:v>
                </c:pt>
              </c:strCache>
            </c:strRef>
          </c:cat>
          <c:val>
            <c:numRef>
              <c:f>Sheet1!$B$2:$B$4</c:f>
              <c:numCache>
                <c:formatCode>General</c:formatCode>
                <c:ptCount val="3"/>
                <c:pt idx="0">
                  <c:v>84</c:v>
                </c:pt>
                <c:pt idx="1">
                  <c:v>12</c:v>
                </c:pt>
                <c:pt idx="2">
                  <c:v>4</c:v>
                </c:pt>
              </c:numCache>
            </c:numRef>
          </c:val>
          <c:extLst>
            <c:ext xmlns:c16="http://schemas.microsoft.com/office/drawing/2014/chart" uri="{C3380CC4-5D6E-409C-BE32-E72D297353CC}">
              <c16:uniqueId val="{00000008-BC1D-4316-8666-871E7C4C4F3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Sheet1!$B$1</c:f>
              <c:strCache>
                <c:ptCount val="1"/>
                <c:pt idx="0">
                  <c:v>Column2</c:v>
                </c:pt>
              </c:strCache>
            </c:strRef>
          </c:tx>
          <c:spPr>
            <a:solidFill>
              <a:schemeClr val="accent1"/>
            </a:solidFill>
          </c:spPr>
          <c:dPt>
            <c:idx val="0"/>
            <c:bubble3D val="0"/>
            <c:spPr>
              <a:solidFill>
                <a:schemeClr val="accent1">
                  <a:shade val="65000"/>
                </a:schemeClr>
              </a:solidFill>
              <a:ln>
                <a:noFill/>
              </a:ln>
              <a:effectLst/>
              <a:scene3d>
                <a:camera prst="orthographicFront"/>
                <a:lightRig rig="brightRoom" dir="t"/>
              </a:scene3d>
            </c:spPr>
            <c:extLst>
              <c:ext xmlns:c16="http://schemas.microsoft.com/office/drawing/2014/chart" uri="{C3380CC4-5D6E-409C-BE32-E72D297353CC}">
                <c16:uniqueId val="{00000001-5AE8-4311-A2A9-C270ECDEA243}"/>
              </c:ext>
            </c:extLst>
          </c:dPt>
          <c:dPt>
            <c:idx val="1"/>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3-5AE8-4311-A2A9-C270ECDEA243}"/>
              </c:ext>
            </c:extLst>
          </c:dPt>
          <c:dPt>
            <c:idx val="2"/>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5-5AE8-4311-A2A9-C270ECDEA243}"/>
              </c:ext>
            </c:extLst>
          </c:dPt>
          <c:dLbls>
            <c:spPr>
              <a:noFill/>
              <a:ln>
                <a:noFill/>
              </a:ln>
              <a:effectLst/>
            </c:spPr>
            <c:txPr>
              <a:bodyPr rot="0" spcFirstLastPara="1" vertOverflow="ellipsis" vert="horz" wrap="square" anchor="ctr" anchorCtr="1"/>
              <a:lstStyle/>
              <a:p>
                <a:pPr>
                  <a:defRPr lang="en-US"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Sheet1!$A$2:$A$4</c:f>
              <c:strCache>
                <c:ptCount val="3"/>
                <c:pt idx="0">
                  <c:v>בכל או ברוב השיעורים</c:v>
                </c:pt>
                <c:pt idx="1">
                  <c:v>בחלק מן השיעורים</c:v>
                </c:pt>
                <c:pt idx="2">
                  <c:v>הייתה למידה מרחוק אבל הילד לא השתתף בה</c:v>
                </c:pt>
              </c:strCache>
            </c:strRef>
          </c:cat>
          <c:val>
            <c:numRef>
              <c:f>Sheet1!$B$2:$B$4</c:f>
              <c:numCache>
                <c:formatCode>General</c:formatCode>
                <c:ptCount val="3"/>
                <c:pt idx="0">
                  <c:v>59</c:v>
                </c:pt>
                <c:pt idx="1">
                  <c:v>32</c:v>
                </c:pt>
                <c:pt idx="2">
                  <c:v>9</c:v>
                </c:pt>
              </c:numCache>
            </c:numRef>
          </c:val>
          <c:extLst>
            <c:ext xmlns:c16="http://schemas.microsoft.com/office/drawing/2014/chart" uri="{C3380CC4-5D6E-409C-BE32-E72D297353CC}">
              <c16:uniqueId val="{00000008-5AE8-4311-A2A9-C270ECDEA24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lang="en-US" sz="1800" b="1" i="0" u="none" strike="noStrike" kern="1200" baseline="0">
          <a:solidFill>
            <a:srgbClr val="424F58">
              <a:lumMod val="50000"/>
            </a:srgbClr>
          </a:solidFill>
          <a:latin typeface="+mn-lt"/>
          <a:ea typeface="+mn-ea"/>
          <a:cs typeface="+mn-cs"/>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43921447297347E-2"/>
          <c:y val="9.6295776788114712E-2"/>
          <c:w val="0.80951215710540536"/>
          <c:h val="0.80740868020245238"/>
        </c:manualLayout>
      </c:layout>
      <c:doughnutChart>
        <c:varyColors val="1"/>
        <c:ser>
          <c:idx val="0"/>
          <c:order val="0"/>
          <c:tx>
            <c:strRef>
              <c:f>גיליון1!$B$1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EF66-4AD5-80B1-96FE4F9D7C1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EF66-4AD5-80B1-96FE4F9D7C1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5D9-45F7-8F20-F8089A4D973D}"/>
              </c:ext>
            </c:extLst>
          </c:dPt>
          <c:dLbls>
            <c:dLbl>
              <c:idx val="0"/>
              <c:layout>
                <c:manualLayout>
                  <c:x val="0.31985521870132794"/>
                  <c:y val="0.10480438568806909"/>
                </c:manualLayout>
              </c:layout>
              <c:tx>
                <c:rich>
                  <a:bodyPr/>
                  <a:lstStyle/>
                  <a:p>
                    <a:fld id="{C111ECDD-585E-4EEF-8DE4-43317CB4150E}" type="CATEGORYNAME">
                      <a:rPr lang="he-IL" sz="1200" smtClean="0"/>
                      <a:pPr/>
                      <a:t>[CATEGORY NAME]</a:t>
                    </a:fld>
                    <a:endParaRPr lang="he-IL" dirty="0"/>
                  </a:p>
                  <a:p>
                    <a:r>
                      <a:rPr lang="he-IL" baseline="0" dirty="0"/>
                      <a:t> </a:t>
                    </a:r>
                    <a:fld id="{2C99E945-D031-4451-99D7-1FBD6191B64B}" type="VALUE">
                      <a:rPr lang="he-IL" baseline="0" smtClean="0"/>
                      <a:pPr/>
                      <a:t>[VALUE]</a:t>
                    </a:fld>
                    <a:endParaRPr lang="he-IL" baseline="0" dirty="0"/>
                  </a:p>
                </c:rich>
              </c:tx>
              <c:showLegendKey val="0"/>
              <c:showVal val="1"/>
              <c:showCatName val="1"/>
              <c:showSerName val="0"/>
              <c:showPercent val="0"/>
              <c:showBubbleSize val="0"/>
              <c:extLst>
                <c:ext xmlns:c15="http://schemas.microsoft.com/office/drawing/2012/chart" uri="{CE6537A1-D6FC-4f65-9D91-7224C49458BB}">
                  <c15:layout>
                    <c:manualLayout>
                      <c:w val="0.20930191131471593"/>
                      <c:h val="0.20010987598040933"/>
                    </c:manualLayout>
                  </c15:layout>
                  <c15:dlblFieldTable/>
                  <c15:showDataLabelsRange val="0"/>
                </c:ext>
                <c:ext xmlns:c16="http://schemas.microsoft.com/office/drawing/2014/chart" uri="{C3380CC4-5D6E-409C-BE32-E72D297353CC}">
                  <c16:uniqueId val="{00000002-EF66-4AD5-80B1-96FE4F9D7C19}"/>
                </c:ext>
              </c:extLst>
            </c:dLbl>
            <c:dLbl>
              <c:idx val="1"/>
              <c:layout>
                <c:manualLayout>
                  <c:x val="-0.27611225765774006"/>
                  <c:y val="-0.14023401246040373"/>
                </c:manualLayout>
              </c:layout>
              <c:tx>
                <c:rich>
                  <a:bodyPr/>
                  <a:lstStyle/>
                  <a:p>
                    <a:fld id="{4B524F88-534C-4D97-BF69-2F2157D628FF}" type="CATEGORYNAME">
                      <a:rPr lang="he-IL" sz="1200" smtClean="0"/>
                      <a:pPr/>
                      <a:t>[CATEGORY NAME]</a:t>
                    </a:fld>
                    <a:endParaRPr lang="he-IL" dirty="0"/>
                  </a:p>
                  <a:p>
                    <a:fld id="{CA26FA59-2FCF-4098-A582-DBDFF95F4BB5}" type="VALUE">
                      <a:rPr lang="he-IL"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0.22746649134464722"/>
                      <c:h val="0.20010987598040933"/>
                    </c:manualLayout>
                  </c15:layout>
                  <c15:dlblFieldTable/>
                  <c15:showDataLabelsRange val="0"/>
                </c:ext>
                <c:ext xmlns:c16="http://schemas.microsoft.com/office/drawing/2014/chart" uri="{C3380CC4-5D6E-409C-BE32-E72D297353CC}">
                  <c16:uniqueId val="{00000004-EF66-4AD5-80B1-96FE4F9D7C19}"/>
                </c:ext>
              </c:extLst>
            </c:dLbl>
            <c:dLbl>
              <c:idx val="2"/>
              <c:layout>
                <c:manualLayout>
                  <c:x val="0.32680997132266165"/>
                  <c:y val="-0.13152669168098563"/>
                </c:manualLayout>
              </c:layout>
              <c:tx>
                <c:rich>
                  <a:bodyPr/>
                  <a:lstStyle/>
                  <a:p>
                    <a:fld id="{4B2DBDFA-5CB0-4412-B2F4-CD4238B0D1C8}" type="CATEGORYNAME">
                      <a:rPr lang="he-IL" sz="1200" smtClean="0"/>
                      <a:pPr/>
                      <a:t>[CATEGORY NAME]</a:t>
                    </a:fld>
                    <a:endParaRPr lang="he-IL" dirty="0"/>
                  </a:p>
                  <a:p>
                    <a:r>
                      <a:rPr lang="he-IL" baseline="0" dirty="0"/>
                      <a:t> </a:t>
                    </a:r>
                    <a:fld id="{DF0C8827-1D79-4F24-AEEA-80B605A25080}" type="VALUE">
                      <a:rPr lang="he-IL" baseline="0" dirty="0"/>
                      <a:pPr/>
                      <a:t>[VALUE]</a:t>
                    </a:fld>
                    <a:endParaRPr lang="he-IL" baseline="0" dirty="0"/>
                  </a:p>
                </c:rich>
              </c:tx>
              <c:showLegendKey val="0"/>
              <c:showVal val="1"/>
              <c:showCatName val="1"/>
              <c:showSerName val="0"/>
              <c:showPercent val="0"/>
              <c:showBubbleSize val="0"/>
              <c:extLst>
                <c:ext xmlns:c15="http://schemas.microsoft.com/office/drawing/2012/chart" uri="{CE6537A1-D6FC-4f65-9D91-7224C49458BB}">
                  <c15:layout>
                    <c:manualLayout>
                      <c:w val="0.25494165503517574"/>
                      <c:h val="0.15230914892870917"/>
                    </c:manualLayout>
                  </c15:layout>
                  <c15:dlblFieldTable/>
                  <c15:showDataLabelsRange val="0"/>
                </c:ext>
                <c:ext xmlns:c16="http://schemas.microsoft.com/office/drawing/2014/chart" uri="{C3380CC4-5D6E-409C-BE32-E72D297353CC}">
                  <c16:uniqueId val="{00000005-95D9-45F7-8F20-F8089A4D973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גיליון1!$A$2:$A$4</c:f>
              <c:strCache>
                <c:ptCount val="3"/>
                <c:pt idx="0">
                  <c:v>בבית עם שני ההורים</c:v>
                </c:pt>
                <c:pt idx="1">
                  <c:v>בבית עם אחד מהוריו</c:v>
                </c:pt>
                <c:pt idx="2">
                  <c:v>במסגרת חוץ-ביתית / אחר</c:v>
                </c:pt>
              </c:strCache>
            </c:strRef>
          </c:cat>
          <c:val>
            <c:numRef>
              <c:f>גיליון1!$B$2:$B$4</c:f>
              <c:numCache>
                <c:formatCode>General</c:formatCode>
                <c:ptCount val="3"/>
                <c:pt idx="0">
                  <c:v>92</c:v>
                </c:pt>
                <c:pt idx="1">
                  <c:v>7</c:v>
                </c:pt>
                <c:pt idx="2">
                  <c:v>1</c:v>
                </c:pt>
              </c:numCache>
            </c:numRef>
          </c:val>
          <c:extLst>
            <c:ext xmlns:c16="http://schemas.microsoft.com/office/drawing/2014/chart" uri="{C3380CC4-5D6E-409C-BE32-E72D297353CC}">
              <c16:uniqueId val="{00000000-EF66-4AD5-80B1-96FE4F9D7C19}"/>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Sheet1!$B$1</c:f>
              <c:strCache>
                <c:ptCount val="1"/>
                <c:pt idx="0">
                  <c:v>Column2</c:v>
                </c:pt>
              </c:strCache>
            </c:strRef>
          </c:tx>
          <c:spPr>
            <a:solidFill>
              <a:schemeClr val="accent1"/>
            </a:solidFill>
          </c:spPr>
          <c:dPt>
            <c:idx val="0"/>
            <c:bubble3D val="0"/>
            <c:spPr>
              <a:solidFill>
                <a:schemeClr val="accent1">
                  <a:shade val="65000"/>
                </a:schemeClr>
              </a:solidFill>
              <a:ln>
                <a:noFill/>
              </a:ln>
              <a:effectLst/>
              <a:scene3d>
                <a:camera prst="orthographicFront"/>
                <a:lightRig rig="brightRoom" dir="t"/>
              </a:scene3d>
            </c:spPr>
            <c:extLst>
              <c:ext xmlns:c16="http://schemas.microsoft.com/office/drawing/2014/chart" uri="{C3380CC4-5D6E-409C-BE32-E72D297353CC}">
                <c16:uniqueId val="{00000001-BC1D-4316-8666-871E7C4C4F3B}"/>
              </c:ext>
            </c:extLst>
          </c:dPt>
          <c:dPt>
            <c:idx val="1"/>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3-BC1D-4316-8666-871E7C4C4F3B}"/>
              </c:ext>
            </c:extLst>
          </c:dPt>
          <c:dPt>
            <c:idx val="2"/>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5-BC1D-4316-8666-871E7C4C4F3B}"/>
              </c:ext>
            </c:extLst>
          </c:dPt>
          <c:dPt>
            <c:idx val="3"/>
            <c:bubble3D val="0"/>
            <c:spPr>
              <a:solidFill>
                <a:schemeClr val="accent1"/>
              </a:solidFill>
              <a:ln>
                <a:noFill/>
              </a:ln>
              <a:effectLst/>
              <a:scene3d>
                <a:camera prst="orthographicFront"/>
                <a:lightRig rig="brightRoom" dir="t"/>
              </a:scene3d>
            </c:spPr>
            <c:extLst>
              <c:ext xmlns:c16="http://schemas.microsoft.com/office/drawing/2014/chart" uri="{C3380CC4-5D6E-409C-BE32-E72D297353CC}">
                <c16:uniqueId val="{00000007-BC1D-4316-8666-871E7C4C4F3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Sheet1!$A$2:$A$4</c:f>
              <c:strCache>
                <c:ptCount val="3"/>
                <c:pt idx="0">
                  <c:v>בכל או ברוב השיעורים</c:v>
                </c:pt>
                <c:pt idx="1">
                  <c:v>בחלק מן השיעורים</c:v>
                </c:pt>
                <c:pt idx="2">
                  <c:v>הייתה למידה מרחוק אבל הילד שלי לא השתתף בה</c:v>
                </c:pt>
              </c:strCache>
            </c:strRef>
          </c:cat>
          <c:val>
            <c:numRef>
              <c:f>Sheet1!$B$2:$B$4</c:f>
              <c:numCache>
                <c:formatCode>General</c:formatCode>
                <c:ptCount val="3"/>
                <c:pt idx="0">
                  <c:v>75</c:v>
                </c:pt>
                <c:pt idx="1">
                  <c:v>18</c:v>
                </c:pt>
                <c:pt idx="2">
                  <c:v>7</c:v>
                </c:pt>
              </c:numCache>
            </c:numRef>
          </c:val>
          <c:extLst>
            <c:ext xmlns:c16="http://schemas.microsoft.com/office/drawing/2014/chart" uri="{C3380CC4-5D6E-409C-BE32-E72D297353CC}">
              <c16:uniqueId val="{00000008-BC1D-4316-8666-871E7C4C4F3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Sheet1!$B$1</c:f>
              <c:strCache>
                <c:ptCount val="1"/>
                <c:pt idx="0">
                  <c:v>Column2</c:v>
                </c:pt>
              </c:strCache>
            </c:strRef>
          </c:tx>
          <c:spPr>
            <a:solidFill>
              <a:schemeClr val="accent1"/>
            </a:solidFill>
          </c:spPr>
          <c:dPt>
            <c:idx val="0"/>
            <c:bubble3D val="0"/>
            <c:spPr>
              <a:solidFill>
                <a:schemeClr val="accent1">
                  <a:shade val="65000"/>
                </a:schemeClr>
              </a:solidFill>
              <a:ln>
                <a:noFill/>
              </a:ln>
              <a:effectLst/>
              <a:scene3d>
                <a:camera prst="orthographicFront"/>
                <a:lightRig rig="brightRoom" dir="t"/>
              </a:scene3d>
            </c:spPr>
            <c:extLst>
              <c:ext xmlns:c16="http://schemas.microsoft.com/office/drawing/2014/chart" uri="{C3380CC4-5D6E-409C-BE32-E72D297353CC}">
                <c16:uniqueId val="{00000001-5AE8-4311-A2A9-C270ECDEA243}"/>
              </c:ext>
            </c:extLst>
          </c:dPt>
          <c:dPt>
            <c:idx val="1"/>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3-5AE8-4311-A2A9-C270ECDEA243}"/>
              </c:ext>
            </c:extLst>
          </c:dPt>
          <c:dPt>
            <c:idx val="2"/>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5-5AE8-4311-A2A9-C270ECDEA243}"/>
              </c:ext>
            </c:extLst>
          </c:dPt>
          <c:dLbls>
            <c:spPr>
              <a:noFill/>
              <a:ln>
                <a:noFill/>
              </a:ln>
              <a:effectLst/>
            </c:spPr>
            <c:txPr>
              <a:bodyPr rot="0" spcFirstLastPara="1" vertOverflow="ellipsis" vert="horz" wrap="square" anchor="ctr" anchorCtr="1"/>
              <a:lstStyle/>
              <a:p>
                <a:pPr>
                  <a:defRPr lang="en-US"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Sheet1!$A$2:$A$4</c:f>
              <c:strCache>
                <c:ptCount val="3"/>
                <c:pt idx="0">
                  <c:v>בכל או ברוב השיעורים</c:v>
                </c:pt>
                <c:pt idx="1">
                  <c:v>בחלק מן השיעורים</c:v>
                </c:pt>
                <c:pt idx="2">
                  <c:v>הייתה למידה מרחוק אבל הילד לא השתתף בה</c:v>
                </c:pt>
              </c:strCache>
            </c:strRef>
          </c:cat>
          <c:val>
            <c:numRef>
              <c:f>Sheet1!$B$2:$B$4</c:f>
              <c:numCache>
                <c:formatCode>General</c:formatCode>
                <c:ptCount val="3"/>
                <c:pt idx="0">
                  <c:v>42</c:v>
                </c:pt>
                <c:pt idx="1">
                  <c:v>33</c:v>
                </c:pt>
                <c:pt idx="2">
                  <c:v>25</c:v>
                </c:pt>
              </c:numCache>
            </c:numRef>
          </c:val>
          <c:extLst>
            <c:ext xmlns:c16="http://schemas.microsoft.com/office/drawing/2014/chart" uri="{C3380CC4-5D6E-409C-BE32-E72D297353CC}">
              <c16:uniqueId val="{00000008-5AE8-4311-A2A9-C270ECDEA24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lang="en-US" sz="1800" b="1" i="0" u="none" strike="noStrike" kern="1200" baseline="0">
          <a:solidFill>
            <a:srgbClr val="424F58">
              <a:lumMod val="50000"/>
            </a:srgbClr>
          </a:solidFill>
          <a:latin typeface="+mn-lt"/>
          <a:ea typeface="+mn-ea"/>
          <a:cs typeface="+mn-cs"/>
        </a:defRPr>
      </a:pPr>
      <a:endParaRPr lang="en-US"/>
    </a:p>
  </c:txPr>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Sheet1!$B$1</c:f>
              <c:strCache>
                <c:ptCount val="1"/>
                <c:pt idx="0">
                  <c:v>Column2</c:v>
                </c:pt>
              </c:strCache>
            </c:strRef>
          </c:tx>
          <c:spPr>
            <a:solidFill>
              <a:schemeClr val="accent1"/>
            </a:solidFill>
          </c:spPr>
          <c:dPt>
            <c:idx val="0"/>
            <c:bubble3D val="0"/>
            <c:spPr>
              <a:solidFill>
                <a:schemeClr val="accent1">
                  <a:shade val="65000"/>
                </a:schemeClr>
              </a:solidFill>
              <a:ln>
                <a:noFill/>
              </a:ln>
              <a:effectLst/>
              <a:scene3d>
                <a:camera prst="orthographicFront"/>
                <a:lightRig rig="brightRoom" dir="t"/>
              </a:scene3d>
            </c:spPr>
            <c:extLst>
              <c:ext xmlns:c16="http://schemas.microsoft.com/office/drawing/2014/chart" uri="{C3380CC4-5D6E-409C-BE32-E72D297353CC}">
                <c16:uniqueId val="{00000001-8865-419D-90F5-F2879D515949}"/>
              </c:ext>
            </c:extLst>
          </c:dPt>
          <c:dPt>
            <c:idx val="1"/>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3-8865-419D-90F5-F2879D515949}"/>
              </c:ext>
            </c:extLst>
          </c:dPt>
          <c:dPt>
            <c:idx val="2"/>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5-8865-419D-90F5-F2879D51594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Sheet1!$A$2:$A$4</c:f>
              <c:strCache>
                <c:ptCount val="3"/>
                <c:pt idx="0">
                  <c:v>בכל או ברוב השיעורים</c:v>
                </c:pt>
                <c:pt idx="1">
                  <c:v>בחלק מן השיעורים</c:v>
                </c:pt>
                <c:pt idx="2">
                  <c:v>הייתה למידה מרחוק אבל הילד שלי לא השתתף בה</c:v>
                </c:pt>
              </c:strCache>
            </c:strRef>
          </c:cat>
          <c:val>
            <c:numRef>
              <c:f>Sheet1!$B$2:$B$4</c:f>
              <c:numCache>
                <c:formatCode>General</c:formatCode>
                <c:ptCount val="3"/>
                <c:pt idx="0">
                  <c:v>74</c:v>
                </c:pt>
                <c:pt idx="1">
                  <c:v>22</c:v>
                </c:pt>
                <c:pt idx="2">
                  <c:v>4</c:v>
                </c:pt>
              </c:numCache>
            </c:numRef>
          </c:val>
          <c:extLst>
            <c:ext xmlns:c16="http://schemas.microsoft.com/office/drawing/2014/chart" uri="{C3380CC4-5D6E-409C-BE32-E72D297353CC}">
              <c16:uniqueId val="{00000008-8865-419D-90F5-F2879D51594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rtl="0">
        <a:defRPr/>
      </a:pPr>
      <a:endParaRPr lang="en-US"/>
    </a:p>
  </c:txPr>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536944731595385"/>
          <c:y val="9.0962042971474116E-2"/>
          <c:w val="0.54769223928451538"/>
          <c:h val="0.70693749189376831"/>
        </c:manualLayout>
      </c:layout>
      <c:doughnutChart>
        <c:varyColors val="1"/>
        <c:ser>
          <c:idx val="0"/>
          <c:order val="0"/>
          <c:tx>
            <c:strRef>
              <c:f>גיליון1!$B$1</c:f>
              <c:strCache>
                <c:ptCount val="1"/>
                <c:pt idx="0">
                  <c:v>Column2</c:v>
                </c:pt>
              </c:strCache>
            </c:strRef>
          </c:tx>
          <c:spPr>
            <a:solidFill>
              <a:schemeClr val="accent1"/>
            </a:solidFill>
          </c:spPr>
          <c:dPt>
            <c:idx val="0"/>
            <c:bubble3D val="0"/>
            <c:spPr>
              <a:solidFill>
                <a:schemeClr val="accent1">
                  <a:shade val="65000"/>
                </a:schemeClr>
              </a:solidFill>
              <a:ln>
                <a:noFill/>
              </a:ln>
              <a:effectLst/>
              <a:scene3d>
                <a:camera prst="orthographicFront"/>
                <a:lightRig rig="brightRoom" dir="t"/>
              </a:scene3d>
            </c:spPr>
            <c:extLst>
              <c:ext xmlns:c16="http://schemas.microsoft.com/office/drawing/2014/chart" uri="{C3380CC4-5D6E-409C-BE32-E72D297353CC}">
                <c16:uniqueId val="{00000001-AE63-481A-9DED-55922C41AB09}"/>
              </c:ext>
            </c:extLst>
          </c:dPt>
          <c:dPt>
            <c:idx val="1"/>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3-AE63-481A-9DED-55922C41AB09}"/>
              </c:ext>
            </c:extLst>
          </c:dPt>
          <c:dPt>
            <c:idx val="2"/>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5-AE63-481A-9DED-55922C41AB0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גיליון1!$A$2:$A$4</c:f>
              <c:strCache>
                <c:ptCount val="3"/>
                <c:pt idx="0">
                  <c:v>בכל השיעורים או ברובם</c:v>
                </c:pt>
                <c:pt idx="1">
                  <c:v>בחלק מן השיעורים</c:v>
                </c:pt>
                <c:pt idx="2">
                  <c:v>לא השתתף בלמידה מרחוק</c:v>
                </c:pt>
              </c:strCache>
            </c:strRef>
          </c:cat>
          <c:val>
            <c:numRef>
              <c:f>גיליון1!$B$2:$B$4</c:f>
              <c:numCache>
                <c:formatCode>General</c:formatCode>
                <c:ptCount val="3"/>
                <c:pt idx="0">
                  <c:v>53</c:v>
                </c:pt>
                <c:pt idx="1">
                  <c:v>34</c:v>
                </c:pt>
                <c:pt idx="2">
                  <c:v>13</c:v>
                </c:pt>
              </c:numCache>
            </c:numRef>
          </c:val>
          <c:extLst>
            <c:ext xmlns:c16="http://schemas.microsoft.com/office/drawing/2014/chart" uri="{C3380CC4-5D6E-409C-BE32-E72D297353CC}">
              <c16:uniqueId val="{00000006-AE63-481A-9DED-55922C41AB0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6435098462079656"/>
          <c:y val="5.1901504333676483E-2"/>
          <c:w val="0.27322262711869838"/>
          <c:h val="0.693759505861256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rtl="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קושי להתרכז או לעקוב אחר השיעור </c:v>
                </c:pt>
                <c:pt idx="1">
                  <c:v>צורך בתיווך והסבר להבנת השיעור</c:v>
                </c:pt>
                <c:pt idx="2">
                  <c:v>מחסור בציוד ללמידה מרחוק לכל בני הבית</c:v>
                </c:pt>
                <c:pt idx="3">
                  <c:v>אין תשתית אינטרנט או תשתית פיזית</c:v>
                </c:pt>
                <c:pt idx="4">
                  <c:v>שיעורים לא מעניינים</c:v>
                </c:pt>
                <c:pt idx="5">
                  <c:v>אין ציוד מתאים</c:v>
                </c:pt>
                <c:pt idx="6">
                  <c:v>חוסר יכולת להסתדר עם המכשור</c:v>
                </c:pt>
                <c:pt idx="7">
                  <c:v>צורך בהתאמות</c:v>
                </c:pt>
                <c:pt idx="8">
                  <c:v>שעות למידה לא מתאימות, חוסר גמישות</c:v>
                </c:pt>
                <c:pt idx="9">
                  <c:v>אין מי שיודע להפעיל את הציוד / התוכנות</c:v>
                </c:pt>
              </c:strCache>
            </c:strRef>
          </c:cat>
          <c:val>
            <c:numRef>
              <c:f>Sheet1!$B$2:$B$11</c:f>
              <c:numCache>
                <c:formatCode>General</c:formatCode>
                <c:ptCount val="10"/>
                <c:pt idx="0">
                  <c:v>55</c:v>
                </c:pt>
                <c:pt idx="1">
                  <c:v>34</c:v>
                </c:pt>
                <c:pt idx="2">
                  <c:v>19</c:v>
                </c:pt>
                <c:pt idx="3">
                  <c:v>14</c:v>
                </c:pt>
                <c:pt idx="4">
                  <c:v>13</c:v>
                </c:pt>
                <c:pt idx="5">
                  <c:v>13</c:v>
                </c:pt>
                <c:pt idx="6">
                  <c:v>13</c:v>
                </c:pt>
                <c:pt idx="7">
                  <c:v>6</c:v>
                </c:pt>
                <c:pt idx="8">
                  <c:v>7</c:v>
                </c:pt>
                <c:pt idx="9">
                  <c:v>5</c:v>
                </c:pt>
              </c:numCache>
            </c:numRef>
          </c:val>
          <c:extLst>
            <c:ext xmlns:c16="http://schemas.microsoft.com/office/drawing/2014/chart" uri="{C3380CC4-5D6E-409C-BE32-E72D297353CC}">
              <c16:uniqueId val="{00000000-82E9-470B-AB96-10BAE96B156E}"/>
            </c:ext>
          </c:extLst>
        </c:ser>
        <c:ser>
          <c:idx val="1"/>
          <c:order val="1"/>
          <c:tx>
            <c:strRef>
              <c:f>Sheet1!$C$1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קושי להתרכז או לעקוב אחר השיעור </c:v>
                </c:pt>
                <c:pt idx="1">
                  <c:v>צורך בתיווך והסבר להבנת השיעור</c:v>
                </c:pt>
                <c:pt idx="2">
                  <c:v>מחסור בציוד ללמידה מרחוק לכל בני הבית</c:v>
                </c:pt>
                <c:pt idx="3">
                  <c:v>אין תשתית אינטרנט או תשתית פיזית</c:v>
                </c:pt>
                <c:pt idx="4">
                  <c:v>שיעורים לא מעניינים</c:v>
                </c:pt>
                <c:pt idx="5">
                  <c:v>אין ציוד מתאים</c:v>
                </c:pt>
                <c:pt idx="6">
                  <c:v>חוסר יכולת להסתדר עם המכשור</c:v>
                </c:pt>
                <c:pt idx="7">
                  <c:v>צורך בהתאמות</c:v>
                </c:pt>
                <c:pt idx="8">
                  <c:v>שעות למידה לא מתאימות, חוסר גמישות</c:v>
                </c:pt>
                <c:pt idx="9">
                  <c:v>אין מי שיודע להפעיל את הציוד / התוכנות</c:v>
                </c:pt>
              </c:strCache>
            </c:strRef>
          </c:cat>
          <c:val>
            <c:numRef>
              <c:f>Sheet1!$C$2:$C$11</c:f>
              <c:numCache>
                <c:formatCode>General</c:formatCode>
                <c:ptCount val="10"/>
                <c:pt idx="0">
                  <c:v>29</c:v>
                </c:pt>
                <c:pt idx="1">
                  <c:v>12</c:v>
                </c:pt>
                <c:pt idx="2">
                  <c:v>17</c:v>
                </c:pt>
                <c:pt idx="3">
                  <c:v>15</c:v>
                </c:pt>
                <c:pt idx="4">
                  <c:v>11</c:v>
                </c:pt>
                <c:pt idx="5">
                  <c:v>10</c:v>
                </c:pt>
                <c:pt idx="6">
                  <c:v>9</c:v>
                </c:pt>
                <c:pt idx="7">
                  <c:v>1</c:v>
                </c:pt>
                <c:pt idx="8">
                  <c:v>5</c:v>
                </c:pt>
                <c:pt idx="9">
                  <c:v>2</c:v>
                </c:pt>
              </c:numCache>
            </c:numRef>
          </c:val>
          <c:extLst>
            <c:ext xmlns:c16="http://schemas.microsoft.com/office/drawing/2014/chart" uri="{C3380CC4-5D6E-409C-BE32-E72D297353CC}">
              <c16:uniqueId val="{00000001-82E9-470B-AB96-10BAE96B156E}"/>
            </c:ext>
          </c:extLst>
        </c:ser>
        <c:dLbls>
          <c:dLblPos val="outEnd"/>
          <c:showLegendKey val="0"/>
          <c:showVal val="1"/>
          <c:showCatName val="0"/>
          <c:showSerName val="0"/>
          <c:showPercent val="0"/>
          <c:showBubbleSize val="0"/>
        </c:dLbls>
        <c:gapWidth val="219"/>
        <c:overlap val="-27"/>
        <c:axId val="86447056"/>
        <c:axId val="49455936"/>
      </c:barChart>
      <c:catAx>
        <c:axId val="8644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49455936"/>
        <c:crosses val="autoZero"/>
        <c:auto val="1"/>
        <c:lblAlgn val="ctr"/>
        <c:lblOffset val="100"/>
        <c:noMultiLvlLbl val="0"/>
      </c:catAx>
      <c:valAx>
        <c:axId val="49455936"/>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86447056"/>
        <c:crosses val="autoZero"/>
        <c:crossBetween val="between"/>
        <c:majorUnit val="5"/>
      </c:valAx>
      <c:spPr>
        <a:noFill/>
        <a:ln>
          <a:noFill/>
        </a:ln>
        <a:effectLst/>
      </c:spPr>
    </c:plotArea>
    <c:legend>
      <c:legendPos val="r"/>
      <c:layout>
        <c:manualLayout>
          <c:xMode val="edge"/>
          <c:yMode val="edge"/>
          <c:x val="0.8332284777361415"/>
          <c:y val="0.4360677030461611"/>
          <c:w val="0.12104908159997581"/>
          <c:h val="0.13443362982232127"/>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יהודים לא חרדים</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קושי להתרכז או לעקוב אחר השיעור </c:v>
                </c:pt>
                <c:pt idx="1">
                  <c:v>צורך בתיווך והסבר להבנת השיעור</c:v>
                </c:pt>
                <c:pt idx="2">
                  <c:v>מחסור בציוד ללמידה מרחוק לכל בני הבית</c:v>
                </c:pt>
                <c:pt idx="3">
                  <c:v>שיעורים לא מעניינים</c:v>
                </c:pt>
                <c:pt idx="4">
                  <c:v>אין תשתית אינטרנט או תשתית פיזית</c:v>
                </c:pt>
                <c:pt idx="5">
                  <c:v>אין ציוד מתאים</c:v>
                </c:pt>
                <c:pt idx="6">
                  <c:v>חוסר יכולת להסתדר עם המכשור</c:v>
                </c:pt>
                <c:pt idx="7">
                  <c:v>צורך בהתאמות</c:v>
                </c:pt>
                <c:pt idx="8">
                  <c:v>שעות למידה לא מתאימות, חוסר גמישות</c:v>
                </c:pt>
                <c:pt idx="9">
                  <c:v>אין מי שיודע להפעיל את הציוד / התוכנות</c:v>
                </c:pt>
              </c:strCache>
            </c:strRef>
          </c:cat>
          <c:val>
            <c:numRef>
              <c:f>Sheet1!$B$2:$B$11</c:f>
              <c:numCache>
                <c:formatCode>General</c:formatCode>
                <c:ptCount val="10"/>
                <c:pt idx="0">
                  <c:v>56</c:v>
                </c:pt>
                <c:pt idx="1">
                  <c:v>33</c:v>
                </c:pt>
                <c:pt idx="2">
                  <c:v>15</c:v>
                </c:pt>
                <c:pt idx="3">
                  <c:v>14</c:v>
                </c:pt>
                <c:pt idx="4">
                  <c:v>12</c:v>
                </c:pt>
                <c:pt idx="5">
                  <c:v>8</c:v>
                </c:pt>
                <c:pt idx="6">
                  <c:v>11</c:v>
                </c:pt>
                <c:pt idx="7">
                  <c:v>6</c:v>
                </c:pt>
                <c:pt idx="8">
                  <c:v>8</c:v>
                </c:pt>
                <c:pt idx="9">
                  <c:v>4</c:v>
                </c:pt>
              </c:numCache>
            </c:numRef>
          </c:val>
          <c:extLst>
            <c:ext xmlns:c16="http://schemas.microsoft.com/office/drawing/2014/chart" uri="{C3380CC4-5D6E-409C-BE32-E72D297353CC}">
              <c16:uniqueId val="{00000000-82E9-470B-AB96-10BAE96B156E}"/>
            </c:ext>
          </c:extLst>
        </c:ser>
        <c:ser>
          <c:idx val="1"/>
          <c:order val="1"/>
          <c:tx>
            <c:strRef>
              <c:f>Sheet1!$C$1</c:f>
              <c:strCache>
                <c:ptCount val="1"/>
                <c:pt idx="0">
                  <c:v>ערבים</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קושי להתרכז או לעקוב אחר השיעור </c:v>
                </c:pt>
                <c:pt idx="1">
                  <c:v>צורך בתיווך והסבר להבנת השיעור</c:v>
                </c:pt>
                <c:pt idx="2">
                  <c:v>מחסור בציוד ללמידה מרחוק לכל בני הבית</c:v>
                </c:pt>
                <c:pt idx="3">
                  <c:v>שיעורים לא מעניינים</c:v>
                </c:pt>
                <c:pt idx="4">
                  <c:v>אין תשתית אינטרנט או תשתית פיזית</c:v>
                </c:pt>
                <c:pt idx="5">
                  <c:v>אין ציוד מתאים</c:v>
                </c:pt>
                <c:pt idx="6">
                  <c:v>חוסר יכולת להסתדר עם המכשור</c:v>
                </c:pt>
                <c:pt idx="7">
                  <c:v>צורך בהתאמות</c:v>
                </c:pt>
                <c:pt idx="8">
                  <c:v>שעות למידה לא מתאימות, חוסר גמישות</c:v>
                </c:pt>
                <c:pt idx="9">
                  <c:v>אין מי שיודע להפעיל את הציוד / התוכנות</c:v>
                </c:pt>
              </c:strCache>
            </c:strRef>
          </c:cat>
          <c:val>
            <c:numRef>
              <c:f>Sheet1!$C$2:$C$11</c:f>
              <c:numCache>
                <c:formatCode>General</c:formatCode>
                <c:ptCount val="10"/>
                <c:pt idx="0">
                  <c:v>57</c:v>
                </c:pt>
                <c:pt idx="1">
                  <c:v>36</c:v>
                </c:pt>
                <c:pt idx="2">
                  <c:v>35</c:v>
                </c:pt>
                <c:pt idx="3">
                  <c:v>13</c:v>
                </c:pt>
                <c:pt idx="4">
                  <c:v>29</c:v>
                </c:pt>
                <c:pt idx="5">
                  <c:v>32</c:v>
                </c:pt>
                <c:pt idx="6">
                  <c:v>22</c:v>
                </c:pt>
                <c:pt idx="7">
                  <c:v>7</c:v>
                </c:pt>
                <c:pt idx="8">
                  <c:v>7</c:v>
                </c:pt>
                <c:pt idx="9">
                  <c:v>11</c:v>
                </c:pt>
              </c:numCache>
            </c:numRef>
          </c:val>
          <c:extLst>
            <c:ext xmlns:c16="http://schemas.microsoft.com/office/drawing/2014/chart" uri="{C3380CC4-5D6E-409C-BE32-E72D297353CC}">
              <c16:uniqueId val="{00000001-82E9-470B-AB96-10BAE96B156E}"/>
            </c:ext>
          </c:extLst>
        </c:ser>
        <c:dLbls>
          <c:dLblPos val="outEnd"/>
          <c:showLegendKey val="0"/>
          <c:showVal val="1"/>
          <c:showCatName val="0"/>
          <c:showSerName val="0"/>
          <c:showPercent val="0"/>
          <c:showBubbleSize val="0"/>
        </c:dLbls>
        <c:gapWidth val="219"/>
        <c:overlap val="-27"/>
        <c:axId val="86447056"/>
        <c:axId val="49455936"/>
      </c:barChart>
      <c:catAx>
        <c:axId val="8644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49455936"/>
        <c:crosses val="autoZero"/>
        <c:auto val="1"/>
        <c:lblAlgn val="ctr"/>
        <c:lblOffset val="100"/>
        <c:noMultiLvlLbl val="0"/>
      </c:catAx>
      <c:valAx>
        <c:axId val="49455936"/>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6447056"/>
        <c:crosses val="autoZero"/>
        <c:crossBetween val="between"/>
        <c:maj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77386554227127E-2"/>
          <c:y val="7.8701502289821076E-2"/>
          <c:w val="0.93331362325568112"/>
          <c:h val="0.72835798447158717"/>
        </c:manualLayout>
      </c:layout>
      <c:barChart>
        <c:barDir val="col"/>
        <c:grouping val="clustered"/>
        <c:varyColors val="0"/>
        <c:ser>
          <c:idx val="0"/>
          <c:order val="0"/>
          <c:tx>
            <c:strRef>
              <c:f>Sheet1!$B$1</c:f>
              <c:strCache>
                <c:ptCount val="1"/>
                <c:pt idx="0">
                  <c:v>ילדים ערבים עם מוגבלות</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קושי להתרכז או לעקוב אחר השיעור </c:v>
                </c:pt>
                <c:pt idx="1">
                  <c:v>צורך בתיווך והסבר להבנת השיעור</c:v>
                </c:pt>
                <c:pt idx="2">
                  <c:v>מחסור בציוד ללמידה מרחוק לכל בני הבית</c:v>
                </c:pt>
                <c:pt idx="3">
                  <c:v>אין ציוד מתאים</c:v>
                </c:pt>
                <c:pt idx="4">
                  <c:v>אין תשתית אינטרנט או תשתית פיזית</c:v>
                </c:pt>
                <c:pt idx="5">
                  <c:v>חוסר יכולת להסתדר עם המכשור</c:v>
                </c:pt>
                <c:pt idx="6">
                  <c:v>שיעורים לא מעניינים</c:v>
                </c:pt>
                <c:pt idx="7">
                  <c:v>אין מי שיודע להפעיל את הציוד / התוכנות</c:v>
                </c:pt>
                <c:pt idx="8">
                  <c:v>צורך בהתאמות</c:v>
                </c:pt>
                <c:pt idx="9">
                  <c:v>שעות למידה לא מתאימות, חוסר גמישות</c:v>
                </c:pt>
              </c:strCache>
            </c:strRef>
          </c:cat>
          <c:val>
            <c:numRef>
              <c:f>Sheet1!$B$2:$B$11</c:f>
              <c:numCache>
                <c:formatCode>General</c:formatCode>
                <c:ptCount val="10"/>
                <c:pt idx="0">
                  <c:v>57</c:v>
                </c:pt>
                <c:pt idx="1">
                  <c:v>36</c:v>
                </c:pt>
                <c:pt idx="2">
                  <c:v>35</c:v>
                </c:pt>
                <c:pt idx="3">
                  <c:v>32</c:v>
                </c:pt>
                <c:pt idx="4">
                  <c:v>29</c:v>
                </c:pt>
                <c:pt idx="5">
                  <c:v>22</c:v>
                </c:pt>
                <c:pt idx="6">
                  <c:v>13</c:v>
                </c:pt>
                <c:pt idx="7">
                  <c:v>11</c:v>
                </c:pt>
                <c:pt idx="8">
                  <c:v>7</c:v>
                </c:pt>
                <c:pt idx="9">
                  <c:v>7</c:v>
                </c:pt>
              </c:numCache>
            </c:numRef>
          </c:val>
          <c:extLst>
            <c:ext xmlns:c16="http://schemas.microsoft.com/office/drawing/2014/chart" uri="{C3380CC4-5D6E-409C-BE32-E72D297353CC}">
              <c16:uniqueId val="{00000000-82E9-470B-AB96-10BAE96B156E}"/>
            </c:ext>
          </c:extLst>
        </c:ser>
        <c:ser>
          <c:idx val="1"/>
          <c:order val="1"/>
          <c:tx>
            <c:strRef>
              <c:f>Sheet1!$C$1</c:f>
              <c:strCache>
                <c:ptCount val="1"/>
                <c:pt idx="0">
                  <c:v>ילדים ערבים ללא מוגבלות</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קושי להתרכז או לעקוב אחר השיעור </c:v>
                </c:pt>
                <c:pt idx="1">
                  <c:v>צורך בתיווך והסבר להבנת השיעור</c:v>
                </c:pt>
                <c:pt idx="2">
                  <c:v>מחסור בציוד ללמידה מרחוק לכל בני הבית</c:v>
                </c:pt>
                <c:pt idx="3">
                  <c:v>אין ציוד מתאים</c:v>
                </c:pt>
                <c:pt idx="4">
                  <c:v>אין תשתית אינטרנט או תשתית פיזית</c:v>
                </c:pt>
                <c:pt idx="5">
                  <c:v>חוסר יכולת להסתדר עם המכשור</c:v>
                </c:pt>
                <c:pt idx="6">
                  <c:v>שיעורים לא מעניינים</c:v>
                </c:pt>
                <c:pt idx="7">
                  <c:v>אין מי שיודע להפעיל את הציוד / התוכנות</c:v>
                </c:pt>
                <c:pt idx="8">
                  <c:v>צורך בהתאמות</c:v>
                </c:pt>
                <c:pt idx="9">
                  <c:v>שעות למידה לא מתאימות, חוסר גמישות</c:v>
                </c:pt>
              </c:strCache>
            </c:strRef>
          </c:cat>
          <c:val>
            <c:numRef>
              <c:f>Sheet1!$C$2:$C$11</c:f>
              <c:numCache>
                <c:formatCode>General</c:formatCode>
                <c:ptCount val="10"/>
                <c:pt idx="0">
                  <c:v>27</c:v>
                </c:pt>
                <c:pt idx="1">
                  <c:v>14</c:v>
                </c:pt>
                <c:pt idx="2">
                  <c:v>30</c:v>
                </c:pt>
                <c:pt idx="3">
                  <c:v>19</c:v>
                </c:pt>
                <c:pt idx="4">
                  <c:v>24</c:v>
                </c:pt>
                <c:pt idx="5">
                  <c:v>10</c:v>
                </c:pt>
                <c:pt idx="6">
                  <c:v>8</c:v>
                </c:pt>
                <c:pt idx="7">
                  <c:v>3</c:v>
                </c:pt>
                <c:pt idx="8">
                  <c:v>1</c:v>
                </c:pt>
                <c:pt idx="9">
                  <c:v>4</c:v>
                </c:pt>
              </c:numCache>
            </c:numRef>
          </c:val>
          <c:extLst>
            <c:ext xmlns:c16="http://schemas.microsoft.com/office/drawing/2014/chart" uri="{C3380CC4-5D6E-409C-BE32-E72D297353CC}">
              <c16:uniqueId val="{00000001-82E9-470B-AB96-10BAE96B156E}"/>
            </c:ext>
          </c:extLst>
        </c:ser>
        <c:ser>
          <c:idx val="2"/>
          <c:order val="2"/>
          <c:tx>
            <c:strRef>
              <c:f>Sheet1!$D$1</c:f>
              <c:strCache>
                <c:ptCount val="1"/>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קושי להתרכז או לעקוב אחר השיעור </c:v>
                </c:pt>
                <c:pt idx="1">
                  <c:v>צורך בתיווך והסבר להבנת השיעור</c:v>
                </c:pt>
                <c:pt idx="2">
                  <c:v>מחסור בציוד ללמידה מרחוק לכל בני הבית</c:v>
                </c:pt>
                <c:pt idx="3">
                  <c:v>אין ציוד מתאים</c:v>
                </c:pt>
                <c:pt idx="4">
                  <c:v>אין תשתית אינטרנט או תשתית פיזית</c:v>
                </c:pt>
                <c:pt idx="5">
                  <c:v>חוסר יכולת להסתדר עם המכשור</c:v>
                </c:pt>
                <c:pt idx="6">
                  <c:v>שיעורים לא מעניינים</c:v>
                </c:pt>
                <c:pt idx="7">
                  <c:v>אין מי שיודע להפעיל את הציוד / התוכנות</c:v>
                </c:pt>
                <c:pt idx="8">
                  <c:v>צורך בהתאמות</c:v>
                </c:pt>
                <c:pt idx="9">
                  <c:v>שעות למידה לא מתאימות, חוסר גמישות</c:v>
                </c:pt>
              </c:strCache>
            </c:strRef>
          </c:cat>
          <c:val>
            <c:numRef>
              <c:f>Sheet1!$D$2:$D$12</c:f>
              <c:numCache>
                <c:formatCode>General</c:formatCode>
                <c:ptCount val="11"/>
              </c:numCache>
            </c:numRef>
          </c:val>
          <c:extLst>
            <c:ext xmlns:c16="http://schemas.microsoft.com/office/drawing/2014/chart" uri="{C3380CC4-5D6E-409C-BE32-E72D297353CC}">
              <c16:uniqueId val="{00000001-B650-451E-A0FA-DBAB687D910E}"/>
            </c:ext>
          </c:extLst>
        </c:ser>
        <c:dLbls>
          <c:dLblPos val="outEnd"/>
          <c:showLegendKey val="0"/>
          <c:showVal val="1"/>
          <c:showCatName val="0"/>
          <c:showSerName val="0"/>
          <c:showPercent val="0"/>
          <c:showBubbleSize val="0"/>
        </c:dLbls>
        <c:gapWidth val="219"/>
        <c:overlap val="-27"/>
        <c:axId val="86447056"/>
        <c:axId val="49455936"/>
      </c:barChart>
      <c:catAx>
        <c:axId val="8644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49455936"/>
        <c:crosses val="autoZero"/>
        <c:auto val="1"/>
        <c:lblAlgn val="ctr"/>
        <c:lblOffset val="100"/>
        <c:noMultiLvlLbl val="0"/>
      </c:catAx>
      <c:valAx>
        <c:axId val="49455936"/>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6447056"/>
        <c:crosses val="autoZero"/>
        <c:crossBetween val="between"/>
        <c:majorUnit val="5"/>
      </c:valAx>
      <c:spPr>
        <a:noFill/>
        <a:ln w="25400">
          <a:noFill/>
        </a:ln>
        <a:effectLst/>
      </c:spPr>
    </c:plotArea>
    <c:legend>
      <c:legendPos val="r"/>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יעילות מבחינה לימודית</c:v>
                </c:pt>
                <c:pt idx="1">
                  <c:v>יעילות מבחינה חברתית</c:v>
                </c:pt>
                <c:pt idx="2">
                  <c:v>שמירה על שגרה וסדר יום</c:v>
                </c:pt>
              </c:strCache>
            </c:strRef>
          </c:cat>
          <c:val>
            <c:numRef>
              <c:f>Sheet1!$B$2:$B$4</c:f>
              <c:numCache>
                <c:formatCode>General</c:formatCode>
                <c:ptCount val="3"/>
                <c:pt idx="0">
                  <c:v>35</c:v>
                </c:pt>
                <c:pt idx="1">
                  <c:v>51</c:v>
                </c:pt>
                <c:pt idx="2">
                  <c:v>33</c:v>
                </c:pt>
              </c:numCache>
            </c:numRef>
          </c:val>
          <c:extLst>
            <c:ext xmlns:c16="http://schemas.microsoft.com/office/drawing/2014/chart" uri="{C3380CC4-5D6E-409C-BE32-E72D297353CC}">
              <c16:uniqueId val="{00000000-373E-49C4-8E04-40C6165DBE7E}"/>
            </c:ext>
          </c:extLst>
        </c:ser>
        <c:ser>
          <c:idx val="1"/>
          <c:order val="1"/>
          <c:tx>
            <c:strRef>
              <c:f>Sheet1!$C$1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יעילות מבחינה לימודית</c:v>
                </c:pt>
                <c:pt idx="1">
                  <c:v>יעילות מבחינה חברתית</c:v>
                </c:pt>
                <c:pt idx="2">
                  <c:v>שמירה על שגרה וסדר יום</c:v>
                </c:pt>
              </c:strCache>
            </c:strRef>
          </c:cat>
          <c:val>
            <c:numRef>
              <c:f>Sheet1!$C$2:$C$4</c:f>
              <c:numCache>
                <c:formatCode>General</c:formatCode>
                <c:ptCount val="3"/>
                <c:pt idx="0">
                  <c:v>26</c:v>
                </c:pt>
                <c:pt idx="1">
                  <c:v>41</c:v>
                </c:pt>
                <c:pt idx="2">
                  <c:v>23</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majorUnit val="5"/>
      </c:valAx>
      <c:spPr>
        <a:noFill/>
        <a:ln>
          <a:noFill/>
        </a:ln>
        <a:effectLst/>
      </c:spPr>
    </c:plotArea>
    <c:legend>
      <c:legendPos val="r"/>
      <c:layout>
        <c:manualLayout>
          <c:xMode val="edge"/>
          <c:yMode val="edge"/>
          <c:x val="0.8490540993684681"/>
          <c:y val="0.41914402845984761"/>
          <c:w val="0.14671362876317329"/>
          <c:h val="0.211553849397350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יעילות מבחינה לימודית</c:v>
                </c:pt>
                <c:pt idx="1">
                  <c:v>יעילות מבחינה חברתית</c:v>
                </c:pt>
                <c:pt idx="2">
                  <c:v>שמירה על שגרה וסדר יום</c:v>
                </c:pt>
              </c:strCache>
            </c:strRef>
          </c:cat>
          <c:val>
            <c:numRef>
              <c:f>Sheet1!$B$2:$B$4</c:f>
              <c:numCache>
                <c:formatCode>General</c:formatCode>
                <c:ptCount val="3"/>
                <c:pt idx="0">
                  <c:v>38</c:v>
                </c:pt>
                <c:pt idx="1">
                  <c:v>54</c:v>
                </c:pt>
                <c:pt idx="2">
                  <c:v>35</c:v>
                </c:pt>
              </c:numCache>
            </c:numRef>
          </c:val>
          <c:extLst>
            <c:ext xmlns:c16="http://schemas.microsoft.com/office/drawing/2014/chart" uri="{C3380CC4-5D6E-409C-BE32-E72D297353CC}">
              <c16:uniqueId val="{00000000-373E-49C4-8E04-40C6165DBE7E}"/>
            </c:ext>
          </c:extLst>
        </c:ser>
        <c:ser>
          <c:idx val="1"/>
          <c:order val="1"/>
          <c:tx>
            <c:strRef>
              <c:f>Sheet1!$C$1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יעילות מבחינה לימודית</c:v>
                </c:pt>
                <c:pt idx="1">
                  <c:v>יעילות מבחינה חברתית</c:v>
                </c:pt>
                <c:pt idx="2">
                  <c:v>שמירה על שגרה וסדר יום</c:v>
                </c:pt>
              </c:strCache>
            </c:strRef>
          </c:cat>
          <c:val>
            <c:numRef>
              <c:f>Sheet1!$C$2:$C$4</c:f>
              <c:numCache>
                <c:formatCode>General</c:formatCode>
                <c:ptCount val="3"/>
                <c:pt idx="0">
                  <c:v>27</c:v>
                </c:pt>
                <c:pt idx="1">
                  <c:v>42</c:v>
                </c:pt>
                <c:pt idx="2">
                  <c:v>25</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majorUnit val="5"/>
      </c:valAx>
      <c:spPr>
        <a:noFill/>
        <a:ln>
          <a:noFill/>
        </a:ln>
        <a:effectLst/>
      </c:spPr>
    </c:plotArea>
    <c:legend>
      <c:legendPos val="r"/>
      <c:layout>
        <c:manualLayout>
          <c:xMode val="edge"/>
          <c:yMode val="edge"/>
          <c:x val="0.85384987485669317"/>
          <c:y val="0.41914402845984761"/>
          <c:w val="0.14191785327494824"/>
          <c:h val="0.211553849397350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יעילות מבחינה לימודית</c:v>
                </c:pt>
                <c:pt idx="1">
                  <c:v>יעילות מבחינה חברתית</c:v>
                </c:pt>
                <c:pt idx="2">
                  <c:v>שמירה על שגרה וסדר יום</c:v>
                </c:pt>
              </c:strCache>
            </c:strRef>
          </c:cat>
          <c:val>
            <c:numRef>
              <c:f>Sheet1!$B$2:$B$4</c:f>
              <c:numCache>
                <c:formatCode>General</c:formatCode>
                <c:ptCount val="3"/>
                <c:pt idx="0">
                  <c:v>32</c:v>
                </c:pt>
                <c:pt idx="1">
                  <c:v>47</c:v>
                </c:pt>
                <c:pt idx="2">
                  <c:v>29</c:v>
                </c:pt>
              </c:numCache>
            </c:numRef>
          </c:val>
          <c:extLst>
            <c:ext xmlns:c16="http://schemas.microsoft.com/office/drawing/2014/chart" uri="{C3380CC4-5D6E-409C-BE32-E72D297353CC}">
              <c16:uniqueId val="{00000000-373E-49C4-8E04-40C6165DBE7E}"/>
            </c:ext>
          </c:extLst>
        </c:ser>
        <c:ser>
          <c:idx val="1"/>
          <c:order val="1"/>
          <c:tx>
            <c:strRef>
              <c:f>Sheet1!$C$1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יעילות מבחינה לימודית</c:v>
                </c:pt>
                <c:pt idx="1">
                  <c:v>יעילות מבחינה חברתית</c:v>
                </c:pt>
                <c:pt idx="2">
                  <c:v>שמירה על שגרה וסדר יום</c:v>
                </c:pt>
              </c:strCache>
            </c:strRef>
          </c:cat>
          <c:val>
            <c:numRef>
              <c:f>Sheet1!$C$2:$C$4</c:f>
              <c:numCache>
                <c:formatCode>General</c:formatCode>
                <c:ptCount val="3"/>
                <c:pt idx="0">
                  <c:v>23</c:v>
                </c:pt>
                <c:pt idx="1">
                  <c:v>38</c:v>
                </c:pt>
                <c:pt idx="2">
                  <c:v>24</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valAx>
      <c:spPr>
        <a:noFill/>
        <a:ln>
          <a:noFill/>
        </a:ln>
        <a:effectLst/>
      </c:spPr>
    </c:plotArea>
    <c:legend>
      <c:legendPos val="r"/>
      <c:layout>
        <c:manualLayout>
          <c:xMode val="edge"/>
          <c:yMode val="edge"/>
          <c:x val="0.8766298084257621"/>
          <c:y val="0.41914402845984761"/>
          <c:w val="0.12337019157423786"/>
          <c:h val="0.14103589959823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0474519314158754E-2"/>
          <c:y val="2.9931988969849135E-2"/>
          <c:w val="0.91465984074504847"/>
          <c:h val="0.84375691128330821"/>
        </c:manualLayout>
      </c:layout>
      <c:barChart>
        <c:barDir val="col"/>
        <c:grouping val="clustered"/>
        <c:varyColors val="0"/>
        <c:ser>
          <c:idx val="0"/>
          <c:order val="0"/>
          <c:tx>
            <c:strRef>
              <c:f>Sheet1!$B$1</c:f>
              <c:strCache>
                <c:ptCount val="1"/>
                <c:pt idx="0">
                  <c:v>Series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עברית</c:v>
                </c:pt>
                <c:pt idx="1">
                  <c:v>ערבית</c:v>
                </c:pt>
                <c:pt idx="2">
                  <c:v>רוסית</c:v>
                </c:pt>
                <c:pt idx="3">
                  <c:v>אנגלית</c:v>
                </c:pt>
                <c:pt idx="4">
                  <c:v>אמהרית</c:v>
                </c:pt>
                <c:pt idx="5">
                  <c:v>אחר</c:v>
                </c:pt>
              </c:strCache>
            </c:strRef>
          </c:cat>
          <c:val>
            <c:numRef>
              <c:f>Sheet1!$B$2:$B$7</c:f>
              <c:numCache>
                <c:formatCode>General</c:formatCode>
                <c:ptCount val="6"/>
                <c:pt idx="0">
                  <c:v>69.900000000000006</c:v>
                </c:pt>
                <c:pt idx="1">
                  <c:v>25.5</c:v>
                </c:pt>
                <c:pt idx="2">
                  <c:v>5.5</c:v>
                </c:pt>
                <c:pt idx="3">
                  <c:v>3.7</c:v>
                </c:pt>
                <c:pt idx="4">
                  <c:v>0.7</c:v>
                </c:pt>
                <c:pt idx="5">
                  <c:v>3.8</c:v>
                </c:pt>
              </c:numCache>
            </c:numRef>
          </c:val>
          <c:extLst>
            <c:ext xmlns:c16="http://schemas.microsoft.com/office/drawing/2014/chart" uri="{C3380CC4-5D6E-409C-BE32-E72D297353CC}">
              <c16:uniqueId val="{00000000-CC79-4A21-AD84-B76E6E5B1E20}"/>
            </c:ext>
          </c:extLst>
        </c:ser>
        <c:dLbls>
          <c:dLblPos val="outEnd"/>
          <c:showLegendKey val="0"/>
          <c:showVal val="1"/>
          <c:showCatName val="0"/>
          <c:showSerName val="0"/>
          <c:showPercent val="0"/>
          <c:showBubbleSize val="0"/>
        </c:dLbls>
        <c:gapWidth val="219"/>
        <c:overlap val="-27"/>
        <c:axId val="86447056"/>
        <c:axId val="49455936"/>
      </c:barChart>
      <c:catAx>
        <c:axId val="8644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49455936"/>
        <c:crosses val="autoZero"/>
        <c:auto val="1"/>
        <c:lblAlgn val="ctr"/>
        <c:lblOffset val="100"/>
        <c:noMultiLvlLbl val="0"/>
      </c:catAx>
      <c:valAx>
        <c:axId val="49455936"/>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644705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בי"ס חינוך מיוחד</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יעילות מבחינה לימודית</c:v>
                </c:pt>
                <c:pt idx="1">
                  <c:v>יעילות מבחינה חברתית</c:v>
                </c:pt>
                <c:pt idx="2">
                  <c:v>שמירה על שגרה וסדר יום</c:v>
                </c:pt>
              </c:strCache>
            </c:strRef>
          </c:cat>
          <c:val>
            <c:numRef>
              <c:f>Sheet1!$B$2:$B$4</c:f>
              <c:numCache>
                <c:formatCode>General</c:formatCode>
                <c:ptCount val="3"/>
                <c:pt idx="0">
                  <c:v>26</c:v>
                </c:pt>
                <c:pt idx="1">
                  <c:v>42</c:v>
                </c:pt>
                <c:pt idx="2">
                  <c:v>29</c:v>
                </c:pt>
              </c:numCache>
            </c:numRef>
          </c:val>
          <c:extLst>
            <c:ext xmlns:c16="http://schemas.microsoft.com/office/drawing/2014/chart" uri="{C3380CC4-5D6E-409C-BE32-E72D297353CC}">
              <c16:uniqueId val="{00000000-373E-49C4-8E04-40C6165DBE7E}"/>
            </c:ext>
          </c:extLst>
        </c:ser>
        <c:ser>
          <c:idx val="1"/>
          <c:order val="1"/>
          <c:tx>
            <c:strRef>
              <c:f>Sheet1!$C$1</c:f>
              <c:strCache>
                <c:ptCount val="1"/>
                <c:pt idx="0">
                  <c:v>כיתת חינוך מיוחד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יעילות מבחינה לימודית</c:v>
                </c:pt>
                <c:pt idx="1">
                  <c:v>יעילות מבחינה חברתית</c:v>
                </c:pt>
                <c:pt idx="2">
                  <c:v>שמירה על שגרה וסדר יום</c:v>
                </c:pt>
              </c:strCache>
            </c:strRef>
          </c:cat>
          <c:val>
            <c:numRef>
              <c:f>Sheet1!$C$2:$C$4</c:f>
              <c:numCache>
                <c:formatCode>General</c:formatCode>
                <c:ptCount val="3"/>
                <c:pt idx="0">
                  <c:v>36</c:v>
                </c:pt>
                <c:pt idx="1">
                  <c:v>27</c:v>
                </c:pt>
                <c:pt idx="2">
                  <c:v>24</c:v>
                </c:pt>
              </c:numCache>
            </c:numRef>
          </c:val>
          <c:extLst>
            <c:ext xmlns:c16="http://schemas.microsoft.com/office/drawing/2014/chart" uri="{C3380CC4-5D6E-409C-BE32-E72D297353CC}">
              <c16:uniqueId val="{00000001-373E-49C4-8E04-40C6165DBE7E}"/>
            </c:ext>
          </c:extLst>
        </c:ser>
        <c:ser>
          <c:idx val="2"/>
          <c:order val="2"/>
          <c:tx>
            <c:strRef>
              <c:f>Sheet1!$D$1</c:f>
              <c:strCache>
                <c:ptCount val="1"/>
                <c:pt idx="0">
                  <c:v>בי"ס רגיל</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יעילות מבחינה לימודית</c:v>
                </c:pt>
                <c:pt idx="1">
                  <c:v>יעילות מבחינה חברתית</c:v>
                </c:pt>
                <c:pt idx="2">
                  <c:v>שמירה על שגרה וסדר יום</c:v>
                </c:pt>
              </c:strCache>
            </c:strRef>
          </c:cat>
          <c:val>
            <c:numRef>
              <c:f>Sheet1!$D$2:$D$4</c:f>
              <c:numCache>
                <c:formatCode>General</c:formatCode>
                <c:ptCount val="3"/>
                <c:pt idx="0">
                  <c:v>36</c:v>
                </c:pt>
                <c:pt idx="1">
                  <c:v>56</c:v>
                </c:pt>
                <c:pt idx="2">
                  <c:v>34</c:v>
                </c:pt>
              </c:numCache>
            </c:numRef>
          </c:val>
          <c:extLst>
            <c:ext xmlns:c16="http://schemas.microsoft.com/office/drawing/2014/chart" uri="{C3380CC4-5D6E-409C-BE32-E72D297353CC}">
              <c16:uniqueId val="{00000001-EFA5-4F11-9A88-AB523A91B75C}"/>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majorUnit val="5"/>
      </c:valAx>
      <c:spPr>
        <a:noFill/>
        <a:ln>
          <a:noFill/>
        </a:ln>
        <a:effectLst/>
      </c:spPr>
    </c:plotArea>
    <c:legend>
      <c:legendPos val="r"/>
      <c:layout>
        <c:manualLayout>
          <c:xMode val="edge"/>
          <c:yMode val="edge"/>
          <c:x val="0.8766298084257621"/>
          <c:y val="0.41914402845984761"/>
          <c:w val="0.12337020398425906"/>
          <c:h val="0.212921746596478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גיליון1!$B$1</c:f>
              <c:strCache>
                <c:ptCount val="1"/>
                <c:pt idx="0">
                  <c:v>Column2</c:v>
                </c:pt>
              </c:strCache>
            </c:strRef>
          </c:tx>
          <c:spPr>
            <a:solidFill>
              <a:schemeClr val="accent1"/>
            </a:solidFill>
          </c:spPr>
          <c:dPt>
            <c:idx val="0"/>
            <c:bubble3D val="0"/>
            <c:spPr>
              <a:solidFill>
                <a:schemeClr val="accent1">
                  <a:alpha val="40000"/>
                </a:schemeClr>
              </a:solidFill>
              <a:ln>
                <a:noFill/>
              </a:ln>
              <a:effectLst/>
              <a:scene3d>
                <a:camera prst="orthographicFront"/>
                <a:lightRig rig="brightRoom" dir="t"/>
              </a:scene3d>
            </c:spPr>
            <c:extLst>
              <c:ext xmlns:c16="http://schemas.microsoft.com/office/drawing/2014/chart" uri="{C3380CC4-5D6E-409C-BE32-E72D297353CC}">
                <c16:uniqueId val="{00000001-246C-42A7-988E-4C6149252459}"/>
              </c:ext>
            </c:extLst>
          </c:dPt>
          <c:dPt>
            <c:idx val="1"/>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3-246C-42A7-988E-4C6149252459}"/>
              </c:ext>
            </c:extLst>
          </c:dPt>
          <c:dPt>
            <c:idx val="2"/>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5-246C-42A7-988E-4C6149252459}"/>
              </c:ext>
            </c:extLst>
          </c:dPt>
          <c:dPt>
            <c:idx val="3"/>
            <c:bubble3D val="0"/>
            <c:spPr>
              <a:solidFill>
                <a:schemeClr val="accent1">
                  <a:shade val="58000"/>
                </a:schemeClr>
              </a:solidFill>
              <a:ln>
                <a:noFill/>
              </a:ln>
              <a:effectLst/>
              <a:scene3d>
                <a:camera prst="orthographicFront"/>
                <a:lightRig rig="brightRoom" dir="t"/>
              </a:scene3d>
            </c:spPr>
            <c:extLst>
              <c:ext xmlns:c16="http://schemas.microsoft.com/office/drawing/2014/chart" uri="{C3380CC4-5D6E-409C-BE32-E72D297353CC}">
                <c16:uniqueId val="{00000007-246C-42A7-988E-4C614925245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גיליון1!$A$2:$A$5</c:f>
              <c:strCache>
                <c:ptCount val="4"/>
                <c:pt idx="0">
                  <c:v>בכלל לא</c:v>
                </c:pt>
                <c:pt idx="1">
                  <c:v>בחלק קטן מן השיעורים</c:v>
                </c:pt>
                <c:pt idx="2">
                  <c:v>בערך בחצי מן השיעורים</c:v>
                </c:pt>
                <c:pt idx="3">
                  <c:v>ברוב השיעורים או בכולם</c:v>
                </c:pt>
              </c:strCache>
            </c:strRef>
          </c:cat>
          <c:val>
            <c:numRef>
              <c:f>גיליון1!$B$2:$B$5</c:f>
              <c:numCache>
                <c:formatCode>General</c:formatCode>
                <c:ptCount val="4"/>
                <c:pt idx="0">
                  <c:v>20</c:v>
                </c:pt>
                <c:pt idx="1">
                  <c:v>18</c:v>
                </c:pt>
                <c:pt idx="2">
                  <c:v>15</c:v>
                </c:pt>
                <c:pt idx="3">
                  <c:v>47</c:v>
                </c:pt>
              </c:numCache>
            </c:numRef>
          </c:val>
          <c:extLst>
            <c:ext xmlns:c16="http://schemas.microsoft.com/office/drawing/2014/chart" uri="{C3380CC4-5D6E-409C-BE32-E72D297353CC}">
              <c16:uniqueId val="{00000008-246C-42A7-988E-4C614925245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lgn="just" rtl="1">
              <a:defRPr sz="1200" b="0" i="0" u="none" strike="noStrike" kern="1200" baseline="0" smtId="4294967295">
                <a:solidFill>
                  <a:srgbClr val="000000"/>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lgn="just" rtl="1">
              <a:defRPr sz="1200" b="0" i="0" u="none" strike="noStrike" kern="1200" baseline="0" smtId="4294967295">
                <a:solidFill>
                  <a:srgbClr val="000000"/>
                </a:solidFill>
                <a:latin typeface="Calibri" panose="020F0502020204030204" pitchFamily="34" charset="0"/>
                <a:ea typeface="+mn-ea"/>
                <a:cs typeface="Calibri" panose="020F0502020204030204" pitchFamily="34" charset="0"/>
              </a:defRPr>
            </a:pPr>
            <a:endParaRPr lang="en-US"/>
          </a:p>
        </c:txPr>
      </c:legendEntry>
      <c:legendEntry>
        <c:idx val="2"/>
        <c:txPr>
          <a:bodyPr rot="0" spcFirstLastPara="1" vertOverflow="ellipsis" vert="horz" wrap="square" anchor="ctr" anchorCtr="1"/>
          <a:lstStyle/>
          <a:p>
            <a:pPr algn="just" rtl="1">
              <a:defRPr sz="1200" b="0" i="0" u="none" strike="noStrike" kern="1200" baseline="0" smtId="4294967295">
                <a:solidFill>
                  <a:srgbClr val="000000"/>
                </a:solidFill>
                <a:latin typeface="Calibri" panose="020F0502020204030204" pitchFamily="34" charset="0"/>
                <a:ea typeface="+mn-ea"/>
                <a:cs typeface="Calibri" panose="020F0502020204030204" pitchFamily="34" charset="0"/>
              </a:defRPr>
            </a:pPr>
            <a:endParaRPr lang="en-US"/>
          </a:p>
        </c:txPr>
      </c:legendEntry>
      <c:legendEntry>
        <c:idx val="3"/>
        <c:txPr>
          <a:bodyPr rot="0" spcFirstLastPara="1" vertOverflow="ellipsis" vert="horz" wrap="square" anchor="ctr" anchorCtr="1"/>
          <a:lstStyle/>
          <a:p>
            <a:pPr algn="just" rtl="1">
              <a:defRPr sz="1200" b="0" i="0" u="none" strike="noStrike" kern="1200" baseline="0" smtId="4294967295">
                <a:solidFill>
                  <a:srgbClr val="000000"/>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68116468146605758"/>
          <c:y val="0.19804416434465891"/>
          <c:w val="0.26216126068177825"/>
          <c:h val="0.46863176488105368"/>
        </c:manualLayout>
      </c:layout>
      <c:overlay val="0"/>
      <c:spPr>
        <a:noFill/>
        <a:ln>
          <a:noFill/>
        </a:ln>
        <a:effectLst/>
      </c:spPr>
      <c:txPr>
        <a:bodyPr rot="0" spcFirstLastPara="1" vertOverflow="ellipsis" vert="horz" wrap="square" anchor="ctr" anchorCtr="1"/>
        <a:lstStyle/>
        <a:p>
          <a:pPr algn="just" rtl="1">
            <a:defRPr sz="1200" b="0" i="0" u="none" strike="noStrike" kern="1200" baseline="0" smtId="4294967295">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Sheet1!$B$1</c:f>
              <c:strCache>
                <c:ptCount val="1"/>
                <c:pt idx="0">
                  <c:v>Column2</c:v>
                </c:pt>
              </c:strCache>
            </c:strRef>
          </c:tx>
          <c:spPr>
            <a:solidFill>
              <a:schemeClr val="accent1"/>
            </a:solidFill>
          </c:spPr>
          <c:dPt>
            <c:idx val="0"/>
            <c:bubble3D val="0"/>
            <c:spPr>
              <a:solidFill>
                <a:schemeClr val="accent1">
                  <a:alpha val="40000"/>
                </a:schemeClr>
              </a:solidFill>
              <a:ln>
                <a:noFill/>
              </a:ln>
              <a:effectLst/>
              <a:scene3d>
                <a:camera prst="orthographicFront"/>
                <a:lightRig rig="brightRoom" dir="t"/>
              </a:scene3d>
            </c:spPr>
            <c:extLst>
              <c:ext xmlns:c16="http://schemas.microsoft.com/office/drawing/2014/chart" uri="{C3380CC4-5D6E-409C-BE32-E72D297353CC}">
                <c16:uniqueId val="{00000001-BC1D-4316-8666-871E7C4C4F3B}"/>
              </c:ext>
            </c:extLst>
          </c:dPt>
          <c:dPt>
            <c:idx val="1"/>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3-BC1D-4316-8666-871E7C4C4F3B}"/>
              </c:ext>
            </c:extLst>
          </c:dPt>
          <c:dPt>
            <c:idx val="2"/>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5-BC1D-4316-8666-871E7C4C4F3B}"/>
              </c:ext>
            </c:extLst>
          </c:dPt>
          <c:dPt>
            <c:idx val="3"/>
            <c:bubble3D val="0"/>
            <c:spPr>
              <a:solidFill>
                <a:schemeClr val="accent1">
                  <a:shade val="58000"/>
                </a:schemeClr>
              </a:solidFill>
              <a:ln>
                <a:noFill/>
              </a:ln>
              <a:effectLst/>
              <a:scene3d>
                <a:camera prst="orthographicFront"/>
                <a:lightRig rig="brightRoom" dir="t"/>
              </a:scene3d>
            </c:spPr>
            <c:extLst>
              <c:ext xmlns:c16="http://schemas.microsoft.com/office/drawing/2014/chart" uri="{C3380CC4-5D6E-409C-BE32-E72D297353CC}">
                <c16:uniqueId val="{00000007-BC1D-4316-8666-871E7C4C4F3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4"/>
                <c:pt idx="0">
                  <c:v>בכלל לא</c:v>
                </c:pt>
                <c:pt idx="1">
                  <c:v>פעם אחת</c:v>
                </c:pt>
                <c:pt idx="2">
                  <c:v>פעמיים או שלוש</c:v>
                </c:pt>
                <c:pt idx="3">
                  <c:v>4-10 פעמים</c:v>
                </c:pt>
              </c:strCache>
            </c:strRef>
          </c:cat>
          <c:val>
            <c:numRef>
              <c:f>Sheet1!$B$2:$B$5</c:f>
              <c:numCache>
                <c:formatCode>General</c:formatCode>
                <c:ptCount val="4"/>
                <c:pt idx="0">
                  <c:v>15</c:v>
                </c:pt>
                <c:pt idx="1">
                  <c:v>11</c:v>
                </c:pt>
                <c:pt idx="2">
                  <c:v>13</c:v>
                </c:pt>
                <c:pt idx="3">
                  <c:v>61</c:v>
                </c:pt>
              </c:numCache>
            </c:numRef>
          </c:val>
          <c:extLst>
            <c:ext xmlns:c16="http://schemas.microsoft.com/office/drawing/2014/chart" uri="{C3380CC4-5D6E-409C-BE32-E72D297353CC}">
              <c16:uniqueId val="{00000008-BC1D-4316-8666-871E7C4C4F3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Sheet1!$B$1</c:f>
              <c:strCache>
                <c:ptCount val="1"/>
                <c:pt idx="0">
                  <c:v>Column2</c:v>
                </c:pt>
              </c:strCache>
            </c:strRef>
          </c:tx>
          <c:spPr>
            <a:solidFill>
              <a:schemeClr val="accent1"/>
            </a:solidFill>
          </c:spPr>
          <c:dPt>
            <c:idx val="0"/>
            <c:bubble3D val="0"/>
            <c:spPr>
              <a:solidFill>
                <a:schemeClr val="accent1">
                  <a:alpha val="40000"/>
                </a:schemeClr>
              </a:solidFill>
              <a:ln>
                <a:noFill/>
              </a:ln>
              <a:effectLst/>
              <a:scene3d>
                <a:camera prst="orthographicFront"/>
                <a:lightRig rig="brightRoom" dir="t"/>
              </a:scene3d>
            </c:spPr>
            <c:extLst>
              <c:ext xmlns:c16="http://schemas.microsoft.com/office/drawing/2014/chart" uri="{C3380CC4-5D6E-409C-BE32-E72D297353CC}">
                <c16:uniqueId val="{00000001-BC1D-4316-8666-871E7C4C4F3B}"/>
              </c:ext>
            </c:extLst>
          </c:dPt>
          <c:dPt>
            <c:idx val="1"/>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3-BC1D-4316-8666-871E7C4C4F3B}"/>
              </c:ext>
            </c:extLst>
          </c:dPt>
          <c:dPt>
            <c:idx val="2"/>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5-BC1D-4316-8666-871E7C4C4F3B}"/>
              </c:ext>
            </c:extLst>
          </c:dPt>
          <c:dPt>
            <c:idx val="3"/>
            <c:bubble3D val="0"/>
            <c:spPr>
              <a:solidFill>
                <a:schemeClr val="accent1">
                  <a:shade val="58000"/>
                </a:schemeClr>
              </a:solidFill>
              <a:ln>
                <a:noFill/>
              </a:ln>
              <a:effectLst/>
              <a:scene3d>
                <a:camera prst="orthographicFront"/>
                <a:lightRig rig="brightRoom" dir="t"/>
              </a:scene3d>
            </c:spPr>
            <c:extLst>
              <c:ext xmlns:c16="http://schemas.microsoft.com/office/drawing/2014/chart" uri="{C3380CC4-5D6E-409C-BE32-E72D297353CC}">
                <c16:uniqueId val="{00000007-BC1D-4316-8666-871E7C4C4F3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4"/>
                <c:pt idx="0">
                  <c:v>בכלל לא</c:v>
                </c:pt>
                <c:pt idx="1">
                  <c:v>בחלק קטן מהשיעורים</c:v>
                </c:pt>
                <c:pt idx="2">
                  <c:v>בערך בחצי מהשיעורים</c:v>
                </c:pt>
                <c:pt idx="3">
                  <c:v>ברוב השיעורים או בכולם</c:v>
                </c:pt>
              </c:strCache>
            </c:strRef>
          </c:cat>
          <c:val>
            <c:numRef>
              <c:f>Sheet1!$B$2:$B$5</c:f>
              <c:numCache>
                <c:formatCode>###0</c:formatCode>
                <c:ptCount val="4"/>
                <c:pt idx="0">
                  <c:v>21</c:v>
                </c:pt>
                <c:pt idx="1">
                  <c:v>14</c:v>
                </c:pt>
                <c:pt idx="2">
                  <c:v>18</c:v>
                </c:pt>
                <c:pt idx="3">
                  <c:v>47</c:v>
                </c:pt>
              </c:numCache>
            </c:numRef>
          </c:val>
          <c:extLst>
            <c:ext xmlns:c16="http://schemas.microsoft.com/office/drawing/2014/chart" uri="{C3380CC4-5D6E-409C-BE32-E72D297353CC}">
              <c16:uniqueId val="{00000008-BC1D-4316-8666-871E7C4C4F3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03640913963318"/>
          <c:y val="5.7222470641136169E-2"/>
          <c:w val="0.54769223928451538"/>
          <c:h val="0.70693749189376831"/>
        </c:manualLayout>
      </c:layout>
      <c:doughnutChart>
        <c:varyColors val="1"/>
        <c:ser>
          <c:idx val="0"/>
          <c:order val="0"/>
          <c:tx>
            <c:strRef>
              <c:f>Sheet1!$B$1</c:f>
              <c:strCache>
                <c:ptCount val="1"/>
                <c:pt idx="0">
                  <c:v>Column2</c:v>
                </c:pt>
              </c:strCache>
            </c:strRef>
          </c:tx>
          <c:spPr>
            <a:solidFill>
              <a:schemeClr val="accent1"/>
            </a:solidFill>
          </c:spPr>
          <c:dPt>
            <c:idx val="0"/>
            <c:bubble3D val="0"/>
            <c:spPr>
              <a:solidFill>
                <a:schemeClr val="accent1">
                  <a:alpha val="40000"/>
                </a:schemeClr>
              </a:solidFill>
              <a:ln>
                <a:noFill/>
              </a:ln>
              <a:effectLst/>
              <a:scene3d>
                <a:camera prst="orthographicFront"/>
                <a:lightRig rig="brightRoom" dir="t"/>
              </a:scene3d>
            </c:spPr>
            <c:extLst>
              <c:ext xmlns:c16="http://schemas.microsoft.com/office/drawing/2014/chart" uri="{C3380CC4-5D6E-409C-BE32-E72D297353CC}">
                <c16:uniqueId val="{00000001-8865-419D-90F5-F2879D515949}"/>
              </c:ext>
            </c:extLst>
          </c:dPt>
          <c:dPt>
            <c:idx val="1"/>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3-8865-419D-90F5-F2879D515949}"/>
              </c:ext>
            </c:extLst>
          </c:dPt>
          <c:dPt>
            <c:idx val="2"/>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5-8865-419D-90F5-F2879D515949}"/>
              </c:ext>
            </c:extLst>
          </c:dPt>
          <c:dPt>
            <c:idx val="3"/>
            <c:bubble3D val="0"/>
            <c:spPr>
              <a:solidFill>
                <a:schemeClr val="accent1">
                  <a:shade val="58000"/>
                </a:schemeClr>
              </a:solidFill>
              <a:ln>
                <a:noFill/>
              </a:ln>
              <a:effectLst/>
              <a:scene3d>
                <a:camera prst="orthographicFront"/>
                <a:lightRig rig="brightRoom" dir="t"/>
              </a:scene3d>
            </c:spPr>
            <c:extLst>
              <c:ext xmlns:c16="http://schemas.microsoft.com/office/drawing/2014/chart" uri="{C3380CC4-5D6E-409C-BE32-E72D297353CC}">
                <c16:uniqueId val="{00000007-8865-419D-90F5-F2879D51594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4"/>
                <c:pt idx="0">
                  <c:v>בכלל לא</c:v>
                </c:pt>
                <c:pt idx="1">
                  <c:v>בחלק קטן מהשיעורים</c:v>
                </c:pt>
                <c:pt idx="2">
                  <c:v>בערך בחצי מהשיעורים</c:v>
                </c:pt>
                <c:pt idx="3">
                  <c:v>ברוב השיעורים או בכולם</c:v>
                </c:pt>
              </c:strCache>
            </c:strRef>
          </c:cat>
          <c:val>
            <c:numRef>
              <c:f>Sheet1!$B$2:$B$5</c:f>
              <c:numCache>
                <c:formatCode>###0</c:formatCode>
                <c:ptCount val="4"/>
                <c:pt idx="0">
                  <c:v>6</c:v>
                </c:pt>
                <c:pt idx="1">
                  <c:v>6</c:v>
                </c:pt>
                <c:pt idx="2">
                  <c:v>5</c:v>
                </c:pt>
                <c:pt idx="3">
                  <c:v>83</c:v>
                </c:pt>
              </c:numCache>
            </c:numRef>
          </c:val>
          <c:extLst>
            <c:ext xmlns:c16="http://schemas.microsoft.com/office/drawing/2014/chart" uri="{C3380CC4-5D6E-409C-BE32-E72D297353CC}">
              <c16:uniqueId val="{00000008-8865-419D-90F5-F2879D51594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88466922822247"/>
          <c:y val="7.452743146078869E-2"/>
          <c:w val="0.54769223928451538"/>
          <c:h val="0.70693749189376831"/>
        </c:manualLayout>
      </c:layout>
      <c:doughnutChart>
        <c:varyColors val="1"/>
        <c:ser>
          <c:idx val="0"/>
          <c:order val="0"/>
          <c:tx>
            <c:strRef>
              <c:f>גיליון1!$B$1</c:f>
              <c:strCache>
                <c:ptCount val="1"/>
                <c:pt idx="0">
                  <c:v>Column2</c:v>
                </c:pt>
              </c:strCache>
            </c:strRef>
          </c:tx>
          <c:spPr>
            <a:ln>
              <a:noFill/>
            </a:ln>
          </c:spPr>
          <c:dPt>
            <c:idx val="0"/>
            <c:bubble3D val="0"/>
            <c:spPr>
              <a:solidFill>
                <a:schemeClr val="accent1">
                  <a:alpha val="40000"/>
                </a:schemeClr>
              </a:solidFill>
              <a:ln>
                <a:noFill/>
              </a:ln>
              <a:effectLst/>
              <a:scene3d>
                <a:camera prst="orthographicFront"/>
                <a:lightRig rig="brightRoom" dir="t"/>
              </a:scene3d>
            </c:spPr>
            <c:extLst>
              <c:ext xmlns:c16="http://schemas.microsoft.com/office/drawing/2014/chart" uri="{C3380CC4-5D6E-409C-BE32-E72D297353CC}">
                <c16:uniqueId val="{00000001-5AE8-4311-A2A9-C270ECDEA243}"/>
              </c:ext>
            </c:extLst>
          </c:dPt>
          <c:dPt>
            <c:idx val="1"/>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3-5AE8-4311-A2A9-C270ECDEA243}"/>
              </c:ext>
            </c:extLst>
          </c:dPt>
          <c:dPt>
            <c:idx val="2"/>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5-5AE8-4311-A2A9-C270ECDEA243}"/>
              </c:ext>
            </c:extLst>
          </c:dPt>
          <c:dPt>
            <c:idx val="3"/>
            <c:bubble3D val="0"/>
            <c:spPr>
              <a:solidFill>
                <a:schemeClr val="accent1">
                  <a:shade val="58000"/>
                </a:schemeClr>
              </a:solidFill>
              <a:ln>
                <a:noFill/>
              </a:ln>
              <a:effectLst/>
              <a:scene3d>
                <a:camera prst="orthographicFront"/>
                <a:lightRig rig="brightRoom" dir="t"/>
              </a:scene3d>
              <a:sp3d/>
            </c:spPr>
            <c:extLst>
              <c:ext xmlns:c16="http://schemas.microsoft.com/office/drawing/2014/chart" uri="{C3380CC4-5D6E-409C-BE32-E72D297353CC}">
                <c16:uniqueId val="{00000007-5AE8-4311-A2A9-C270ECDEA24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גיליון1!$A$2:$A$5</c:f>
              <c:strCache>
                <c:ptCount val="4"/>
                <c:pt idx="0">
                  <c:v>בכלל לא</c:v>
                </c:pt>
                <c:pt idx="1">
                  <c:v>בחלק קטן מן השיעורים</c:v>
                </c:pt>
                <c:pt idx="2">
                  <c:v>בערך בחצי מן השיעורים</c:v>
                </c:pt>
                <c:pt idx="3">
                  <c:v>ברוב השיעורים או בכולם</c:v>
                </c:pt>
              </c:strCache>
            </c:strRef>
          </c:cat>
          <c:val>
            <c:numRef>
              <c:f>גיליון1!$B$2:$B$5</c:f>
              <c:numCache>
                <c:formatCode>General</c:formatCode>
                <c:ptCount val="4"/>
                <c:pt idx="0">
                  <c:v>29</c:v>
                </c:pt>
                <c:pt idx="1">
                  <c:v>24</c:v>
                </c:pt>
                <c:pt idx="2">
                  <c:v>17</c:v>
                </c:pt>
                <c:pt idx="3">
                  <c:v>30</c:v>
                </c:pt>
              </c:numCache>
            </c:numRef>
          </c:val>
          <c:extLst>
            <c:ext xmlns:c16="http://schemas.microsoft.com/office/drawing/2014/chart" uri="{C3380CC4-5D6E-409C-BE32-E72D297353CC}">
              <c16:uniqueId val="{00000008-5AE8-4311-A2A9-C270ECDEA24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8395633398512138"/>
          <c:y val="0.14753410560470717"/>
          <c:w val="0.54769223928451538"/>
          <c:h val="0.70693749189376831"/>
        </c:manualLayout>
      </c:layout>
      <c:doughnutChart>
        <c:varyColors val="1"/>
        <c:ser>
          <c:idx val="0"/>
          <c:order val="0"/>
          <c:tx>
            <c:strRef>
              <c:f>Sheet1!$B$1</c:f>
              <c:strCache>
                <c:ptCount val="1"/>
                <c:pt idx="0">
                  <c:v>Column2</c:v>
                </c:pt>
              </c:strCache>
            </c:strRef>
          </c:tx>
          <c:spPr>
            <a:solidFill>
              <a:schemeClr val="accent1">
                <a:alpha val="94000"/>
              </a:schemeClr>
            </a:solidFill>
          </c:spPr>
          <c:dPt>
            <c:idx val="0"/>
            <c:bubble3D val="0"/>
            <c:spPr>
              <a:solidFill>
                <a:schemeClr val="accent1">
                  <a:alpha val="40000"/>
                </a:schemeClr>
              </a:solidFill>
              <a:ln>
                <a:noFill/>
              </a:ln>
              <a:effectLst/>
              <a:scene3d>
                <a:camera prst="orthographicFront"/>
                <a:lightRig rig="brightRoom" dir="t"/>
              </a:scene3d>
            </c:spPr>
            <c:extLst>
              <c:ext xmlns:c16="http://schemas.microsoft.com/office/drawing/2014/chart" uri="{C3380CC4-5D6E-409C-BE32-E72D297353CC}">
                <c16:uniqueId val="{00000001-246C-42A7-988E-4C6149252459}"/>
              </c:ext>
            </c:extLst>
          </c:dPt>
          <c:dPt>
            <c:idx val="1"/>
            <c:bubble3D val="0"/>
            <c:spPr>
              <a:solidFill>
                <a:schemeClr val="accent1">
                  <a:alpha val="60000"/>
                </a:schemeClr>
              </a:solidFill>
              <a:ln>
                <a:noFill/>
              </a:ln>
              <a:effectLst/>
              <a:scene3d>
                <a:camera prst="orthographicFront"/>
                <a:lightRig rig="brightRoom" dir="t"/>
              </a:scene3d>
            </c:spPr>
            <c:extLst>
              <c:ext xmlns:c16="http://schemas.microsoft.com/office/drawing/2014/chart" uri="{C3380CC4-5D6E-409C-BE32-E72D297353CC}">
                <c16:uniqueId val="{00000003-246C-42A7-988E-4C6149252459}"/>
              </c:ext>
            </c:extLst>
          </c:dPt>
          <c:dPt>
            <c:idx val="2"/>
            <c:bubble3D val="0"/>
            <c:spPr>
              <a:solidFill>
                <a:schemeClr val="accent1">
                  <a:alpha val="80000"/>
                </a:schemeClr>
              </a:solidFill>
              <a:ln>
                <a:noFill/>
              </a:ln>
              <a:effectLst/>
              <a:scene3d>
                <a:camera prst="orthographicFront"/>
                <a:lightRig rig="brightRoom" dir="t"/>
              </a:scene3d>
            </c:spPr>
            <c:extLst>
              <c:ext xmlns:c16="http://schemas.microsoft.com/office/drawing/2014/chart" uri="{C3380CC4-5D6E-409C-BE32-E72D297353CC}">
                <c16:uniqueId val="{00000005-246C-42A7-988E-4C6149252459}"/>
              </c:ext>
            </c:extLst>
          </c:dPt>
          <c:dPt>
            <c:idx val="3"/>
            <c:bubble3D val="0"/>
            <c:spPr>
              <a:solidFill>
                <a:schemeClr val="accent1">
                  <a:shade val="58000"/>
                </a:schemeClr>
              </a:solidFill>
              <a:ln>
                <a:noFill/>
              </a:ln>
              <a:effectLst/>
              <a:scene3d>
                <a:camera prst="orthographicFront"/>
                <a:lightRig rig="brightRoom" dir="t"/>
              </a:scene3d>
            </c:spPr>
            <c:extLst>
              <c:ext xmlns:c16="http://schemas.microsoft.com/office/drawing/2014/chart" uri="{C3380CC4-5D6E-409C-BE32-E72D297353CC}">
                <c16:uniqueId val="{00000007-246C-42A7-988E-4C614925245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4"/>
                <c:pt idx="0">
                  <c:v>בכלל לא</c:v>
                </c:pt>
                <c:pt idx="1">
                  <c:v>בחלק קטן מהשיעורים</c:v>
                </c:pt>
                <c:pt idx="2">
                  <c:v>בערך בחצי מהשיעורים</c:v>
                </c:pt>
                <c:pt idx="3">
                  <c:v>ברוב השיעורים או בכולם</c:v>
                </c:pt>
              </c:strCache>
            </c:strRef>
          </c:cat>
          <c:val>
            <c:numRef>
              <c:f>Sheet1!$B$2:$B$5</c:f>
              <c:numCache>
                <c:formatCode>###0</c:formatCode>
                <c:ptCount val="4"/>
                <c:pt idx="0">
                  <c:v>7</c:v>
                </c:pt>
                <c:pt idx="1">
                  <c:v>12</c:v>
                </c:pt>
                <c:pt idx="2">
                  <c:v>13</c:v>
                </c:pt>
                <c:pt idx="3">
                  <c:v>68</c:v>
                </c:pt>
              </c:numCache>
            </c:numRef>
          </c:val>
          <c:extLst>
            <c:ext xmlns:c16="http://schemas.microsoft.com/office/drawing/2014/chart" uri="{C3380CC4-5D6E-409C-BE32-E72D297353CC}">
              <c16:uniqueId val="{00000008-246C-42A7-988E-4C614925245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גיליון1!$A$2:$A$4</c:f>
              <c:strCache>
                <c:ptCount val="3"/>
                <c:pt idx="0">
                  <c:v>במידה מועטה / כלל לא</c:v>
                </c:pt>
                <c:pt idx="1">
                  <c:v>במידה בינונית</c:v>
                </c:pt>
                <c:pt idx="2">
                  <c:v>במידה רבה</c:v>
                </c:pt>
              </c:strCache>
            </c:strRef>
          </c:cat>
          <c:val>
            <c:numRef>
              <c:f>גיליון1!$B$2:$B$4</c:f>
              <c:numCache>
                <c:formatCode>General</c:formatCode>
                <c:ptCount val="3"/>
                <c:pt idx="0">
                  <c:v>26</c:v>
                </c:pt>
                <c:pt idx="1">
                  <c:v>26</c:v>
                </c:pt>
                <c:pt idx="2">
                  <c:v>49</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גיליון1!$A$2:$A$4</c:f>
              <c:strCache>
                <c:ptCount val="3"/>
                <c:pt idx="0">
                  <c:v>במידה מועטה / כלל לא</c:v>
                </c:pt>
                <c:pt idx="1">
                  <c:v>במידה בינונית</c:v>
                </c:pt>
                <c:pt idx="2">
                  <c:v>במידה רבה</c:v>
                </c:pt>
              </c:strCache>
            </c:strRef>
          </c:cat>
          <c:val>
            <c:numRef>
              <c:f>גיליון1!$C$2:$C$4</c:f>
              <c:numCache>
                <c:formatCode>General</c:formatCode>
                <c:ptCount val="3"/>
                <c:pt idx="0">
                  <c:v>21</c:v>
                </c:pt>
                <c:pt idx="1">
                  <c:v>28</c:v>
                </c:pt>
                <c:pt idx="2">
                  <c:v>51</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majorUnit val="5"/>
      </c:valAx>
      <c:spPr>
        <a:noFill/>
        <a:ln>
          <a:noFill/>
        </a:ln>
        <a:effectLst/>
      </c:spPr>
    </c:plotArea>
    <c:legend>
      <c:legendPos val="r"/>
      <c:layout>
        <c:manualLayout>
          <c:xMode val="edge"/>
          <c:yMode val="edge"/>
          <c:x val="0.8490540993684681"/>
          <c:y val="0.41914402845984761"/>
          <c:w val="0.12313040279982659"/>
          <c:h val="0.211553849397350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גיליון1!$A$2:$A$5</c:f>
              <c:strCache>
                <c:ptCount val="4"/>
                <c:pt idx="0">
                  <c:v>3-0</c:v>
                </c:pt>
                <c:pt idx="1">
                  <c:v>6-4</c:v>
                </c:pt>
                <c:pt idx="2">
                  <c:v>12-7</c:v>
                </c:pt>
                <c:pt idx="3">
                  <c:v>18-13</c:v>
                </c:pt>
              </c:strCache>
            </c:strRef>
          </c:cat>
          <c:val>
            <c:numRef>
              <c:f>גיליון1!$B$2:$B$5</c:f>
              <c:numCache>
                <c:formatCode>General</c:formatCode>
                <c:ptCount val="4"/>
                <c:pt idx="0">
                  <c:v>50</c:v>
                </c:pt>
                <c:pt idx="1">
                  <c:v>47</c:v>
                </c:pt>
                <c:pt idx="2">
                  <c:v>45</c:v>
                </c:pt>
                <c:pt idx="3">
                  <c:v>53</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גיליון1!$A$2:$A$5</c:f>
              <c:strCache>
                <c:ptCount val="4"/>
                <c:pt idx="0">
                  <c:v>3-0</c:v>
                </c:pt>
                <c:pt idx="1">
                  <c:v>6-4</c:v>
                </c:pt>
                <c:pt idx="2">
                  <c:v>12-7</c:v>
                </c:pt>
                <c:pt idx="3">
                  <c:v>18-13</c:v>
                </c:pt>
              </c:strCache>
            </c:strRef>
          </c:cat>
          <c:val>
            <c:numRef>
              <c:f>גיליון1!$C$2:$C$5</c:f>
              <c:numCache>
                <c:formatCode>General</c:formatCode>
                <c:ptCount val="4"/>
                <c:pt idx="0">
                  <c:v>62</c:v>
                </c:pt>
                <c:pt idx="1">
                  <c:v>52</c:v>
                </c:pt>
                <c:pt idx="2">
                  <c:v>50</c:v>
                </c:pt>
                <c:pt idx="3">
                  <c:v>51</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majorUnit val="5"/>
      </c:valAx>
      <c:spPr>
        <a:noFill/>
        <a:ln>
          <a:noFill/>
        </a:ln>
        <a:effectLst/>
      </c:spPr>
    </c:plotArea>
    <c:legend>
      <c:legendPos val="r"/>
      <c:layout>
        <c:manualLayout>
          <c:xMode val="edge"/>
          <c:yMode val="edge"/>
          <c:x val="0.8490540993684681"/>
          <c:y val="0.41914402845984761"/>
          <c:w val="0.12313040279982659"/>
          <c:h val="0.211553849397350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חרדים</c:v>
                </c:pt>
              </c:strCache>
            </c:strRef>
          </c:tx>
          <c:spPr>
            <a:solidFill>
              <a:srgbClr val="007C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גיליון1!$A$2:$A$4</c:f>
              <c:strCache>
                <c:ptCount val="3"/>
                <c:pt idx="0">
                  <c:v>בכלל לא / במידה מועטה</c:v>
                </c:pt>
                <c:pt idx="1">
                  <c:v>במידה בינונית</c:v>
                </c:pt>
                <c:pt idx="2">
                  <c:v>במידה רבה</c:v>
                </c:pt>
              </c:strCache>
            </c:strRef>
          </c:cat>
          <c:val>
            <c:numRef>
              <c:f>גיליון1!$B$2:$B$4</c:f>
              <c:numCache>
                <c:formatCode>General</c:formatCode>
                <c:ptCount val="3"/>
                <c:pt idx="0">
                  <c:v>11</c:v>
                </c:pt>
                <c:pt idx="1">
                  <c:v>29</c:v>
                </c:pt>
                <c:pt idx="2">
                  <c:v>60</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ערבים</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גיליון1!$A$2:$A$4</c:f>
              <c:strCache>
                <c:ptCount val="3"/>
                <c:pt idx="0">
                  <c:v>בכלל לא / במידה מועטה</c:v>
                </c:pt>
                <c:pt idx="1">
                  <c:v>במידה בינונית</c:v>
                </c:pt>
                <c:pt idx="2">
                  <c:v>במידה רבה</c:v>
                </c:pt>
              </c:strCache>
            </c:strRef>
          </c:cat>
          <c:val>
            <c:numRef>
              <c:f>גיליון1!$C$2:$C$4</c:f>
              <c:numCache>
                <c:formatCode>General</c:formatCode>
                <c:ptCount val="3"/>
                <c:pt idx="0">
                  <c:v>31</c:v>
                </c:pt>
                <c:pt idx="1">
                  <c:v>33</c:v>
                </c:pt>
                <c:pt idx="2">
                  <c:v>36</c:v>
                </c:pt>
              </c:numCache>
            </c:numRef>
          </c:val>
          <c:extLst>
            <c:ext xmlns:c16="http://schemas.microsoft.com/office/drawing/2014/chart" uri="{C3380CC4-5D6E-409C-BE32-E72D297353CC}">
              <c16:uniqueId val="{00000001-373E-49C4-8E04-40C6165DBE7E}"/>
            </c:ext>
          </c:extLst>
        </c:ser>
        <c:ser>
          <c:idx val="2"/>
          <c:order val="2"/>
          <c:tx>
            <c:strRef>
              <c:f>גיליון1!$D$1</c:f>
              <c:strCache>
                <c:ptCount val="1"/>
                <c:pt idx="0">
                  <c:v>יהודים לא חרדים</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גיליון1!$A$2:$A$4</c:f>
              <c:strCache>
                <c:ptCount val="3"/>
                <c:pt idx="0">
                  <c:v>בכלל לא / במידה מועטה</c:v>
                </c:pt>
                <c:pt idx="1">
                  <c:v>במידה בינונית</c:v>
                </c:pt>
                <c:pt idx="2">
                  <c:v>במידה רבה</c:v>
                </c:pt>
              </c:strCache>
            </c:strRef>
          </c:cat>
          <c:val>
            <c:numRef>
              <c:f>גיליון1!$D$2:$D$4</c:f>
              <c:numCache>
                <c:formatCode>General</c:formatCode>
                <c:ptCount val="3"/>
                <c:pt idx="0">
                  <c:v>26</c:v>
                </c:pt>
                <c:pt idx="1">
                  <c:v>24</c:v>
                </c:pt>
                <c:pt idx="2">
                  <c:v>50</c:v>
                </c:pt>
              </c:numCache>
            </c:numRef>
          </c:val>
          <c:extLst>
            <c:ext xmlns:c16="http://schemas.microsoft.com/office/drawing/2014/chart" uri="{C3380CC4-5D6E-409C-BE32-E72D297353CC}">
              <c16:uniqueId val="{00000001-3BA7-4C4F-A7EC-2D3C118C0539}"/>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majorUnit val="5"/>
      </c:valAx>
      <c:spPr>
        <a:noFill/>
        <a:ln>
          <a:noFill/>
        </a:ln>
        <a:effectLst/>
      </c:spPr>
    </c:plotArea>
    <c:legend>
      <c:legendPos val="r"/>
      <c:layout>
        <c:manualLayout>
          <c:xMode val="edge"/>
          <c:yMode val="edge"/>
          <c:x val="0.8490540993684681"/>
          <c:y val="0.41914402845984761"/>
          <c:w val="0.11611063363145183"/>
          <c:h val="0.211553849397350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גיליון1!$B$1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952-4965-A648-4AE96BD75C5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952-4965-A648-4AE96BD75C5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952-4965-A648-4AE96BD75C5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D952-4965-A648-4AE96BD75C5D}"/>
              </c:ext>
            </c:extLst>
          </c:dPt>
          <c:dLbls>
            <c:dLbl>
              <c:idx val="0"/>
              <c:layout>
                <c:manualLayout>
                  <c:x val="0.19971817220209348"/>
                  <c:y val="5.2227515012462762E-2"/>
                </c:manualLayout>
              </c:layout>
              <c:tx>
                <c:rich>
                  <a:bodyPr rot="0" spcFirstLastPara="1" vertOverflow="ellipsis" vert="horz" wrap="square" lIns="38100" tIns="19050" rIns="38100" bIns="19050" anchor="ctr" anchorCtr="1">
                    <a:noAutofit/>
                  </a:bodyPr>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r>
                      <a:rPr lang="he-IL" dirty="0">
                        <a:latin typeface="Calibri" panose="020F0502020204030204" pitchFamily="34" charset="0"/>
                        <a:cs typeface="Calibri" panose="020F0502020204030204" pitchFamily="34" charset="0"/>
                      </a:rPr>
                      <a:t>בית ספר / גן חינוך מיוחד</a:t>
                    </a:r>
                  </a:p>
                  <a:p>
                    <a:pPr>
                      <a:defRPr sz="1200">
                        <a:solidFill>
                          <a:srgbClr val="000000"/>
                        </a:solidFill>
                        <a:latin typeface="Calibri" panose="020F0502020204030204" pitchFamily="34" charset="0"/>
                        <a:cs typeface="Calibri" panose="020F0502020204030204" pitchFamily="34" charset="0"/>
                      </a:defRPr>
                    </a:pPr>
                    <a:r>
                      <a:rPr lang="he-IL" baseline="0" dirty="0">
                        <a:latin typeface="Calibri" panose="020F0502020204030204" pitchFamily="34" charset="0"/>
                        <a:cs typeface="Calibri" panose="020F0502020204030204" pitchFamily="34" charset="0"/>
                      </a:rPr>
                      <a:t> </a:t>
                    </a:r>
                    <a:fld id="{BD88AAF7-ABBD-4642-BEC7-5841323B7F6E}" type="VALUE">
                      <a:rPr lang="en-US" baseline="0">
                        <a:latin typeface="Calibri" panose="020F0502020204030204" pitchFamily="34" charset="0"/>
                        <a:cs typeface="Calibri" panose="020F0502020204030204" pitchFamily="34" charset="0"/>
                      </a:rPr>
                      <a:pPr>
                        <a:defRPr sz="1200">
                          <a:solidFill>
                            <a:srgbClr val="000000"/>
                          </a:solidFill>
                          <a:latin typeface="Calibri" panose="020F0502020204030204" pitchFamily="34" charset="0"/>
                          <a:cs typeface="Calibri" panose="020F0502020204030204" pitchFamily="34" charset="0"/>
                        </a:defRPr>
                      </a:pPr>
                      <a:t>[VALUE]</a:t>
                    </a:fld>
                    <a:endParaRPr lang="he-IL" baseline="0" dirty="0">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25526171687078"/>
                      <c:h val="0.15861626148310465"/>
                    </c:manualLayout>
                  </c15:layout>
                  <c15:dlblFieldTable/>
                  <c15:showDataLabelsRange val="0"/>
                </c:ext>
                <c:ext xmlns:c16="http://schemas.microsoft.com/office/drawing/2014/chart" uri="{C3380CC4-5D6E-409C-BE32-E72D297353CC}">
                  <c16:uniqueId val="{00000001-D952-4965-A648-4AE96BD75C5D}"/>
                </c:ext>
              </c:extLst>
            </c:dLbl>
            <c:dLbl>
              <c:idx val="1"/>
              <c:layout>
                <c:manualLayout>
                  <c:x val="-0.30640139130371497"/>
                  <c:y val="2.740952551641055E-2"/>
                </c:manualLayout>
              </c:layout>
              <c:tx>
                <c:rich>
                  <a:bodyPr rot="0" spcFirstLastPara="1" vertOverflow="ellipsis" vert="horz" wrap="square" lIns="38100" tIns="19050" rIns="38100" bIns="19050" anchor="ctr" anchorCtr="1">
                    <a:noAutofit/>
                  </a:bodyPr>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fld id="{A31EBA48-05F4-402B-9EE4-27DE1AF5EE47}" type="CATEGORYNAME">
                      <a:rPr lang="he-IL" smtClean="0">
                        <a:latin typeface="Calibri" panose="020F0502020204030204" pitchFamily="34" charset="0"/>
                        <a:cs typeface="Calibri" panose="020F0502020204030204" pitchFamily="34" charset="0"/>
                      </a:rPr>
                      <a:pPr>
                        <a:defRPr sz="1200">
                          <a:solidFill>
                            <a:srgbClr val="000000"/>
                          </a:solidFill>
                          <a:latin typeface="Calibri" panose="020F0502020204030204" pitchFamily="34" charset="0"/>
                          <a:cs typeface="Calibri" panose="020F0502020204030204" pitchFamily="34" charset="0"/>
                        </a:defRPr>
                      </a:pPr>
                      <a:t>[CATEGORY NAME]</a:t>
                    </a:fld>
                    <a:endParaRPr lang="he-IL" dirty="0">
                      <a:latin typeface="Calibri" panose="020F0502020204030204" pitchFamily="34" charset="0"/>
                      <a:cs typeface="Calibri" panose="020F0502020204030204" pitchFamily="34" charset="0"/>
                    </a:endParaRPr>
                  </a:p>
                  <a:p>
                    <a:pPr>
                      <a:defRPr sz="1200">
                        <a:solidFill>
                          <a:srgbClr val="000000"/>
                        </a:solidFill>
                        <a:latin typeface="Calibri" panose="020F0502020204030204" pitchFamily="34" charset="0"/>
                        <a:cs typeface="Calibri" panose="020F0502020204030204" pitchFamily="34" charset="0"/>
                      </a:defRPr>
                    </a:pPr>
                    <a:r>
                      <a:rPr lang="he-IL" baseline="0" dirty="0">
                        <a:latin typeface="Calibri" panose="020F0502020204030204" pitchFamily="34" charset="0"/>
                        <a:cs typeface="Calibri" panose="020F0502020204030204" pitchFamily="34" charset="0"/>
                      </a:rPr>
                      <a:t> </a:t>
                    </a:r>
                    <a:fld id="{0AE9A410-7816-4352-B7C4-397544892CC9}" type="VALUE">
                      <a:rPr lang="he-IL" baseline="0">
                        <a:latin typeface="Calibri" panose="020F0502020204030204" pitchFamily="34" charset="0"/>
                        <a:cs typeface="Calibri" panose="020F0502020204030204" pitchFamily="34" charset="0"/>
                      </a:rPr>
                      <a:pPr>
                        <a:defRPr sz="1200">
                          <a:solidFill>
                            <a:srgbClr val="000000"/>
                          </a:solidFill>
                          <a:latin typeface="Calibri" panose="020F0502020204030204" pitchFamily="34" charset="0"/>
                          <a:cs typeface="Calibri" panose="020F0502020204030204" pitchFamily="34" charset="0"/>
                        </a:defRPr>
                      </a:pPr>
                      <a:t>[VALUE]</a:t>
                    </a:fld>
                    <a:endParaRPr lang="he-IL" baseline="0" dirty="0">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4032110658816094"/>
                      <c:h val="0.15115171405486355"/>
                    </c:manualLayout>
                  </c15:layout>
                  <c15:dlblFieldTable/>
                  <c15:showDataLabelsRange val="0"/>
                </c:ext>
                <c:ext xmlns:c16="http://schemas.microsoft.com/office/drawing/2014/chart" uri="{C3380CC4-5D6E-409C-BE32-E72D297353CC}">
                  <c16:uniqueId val="{00000003-D952-4965-A648-4AE96BD75C5D}"/>
                </c:ext>
              </c:extLst>
            </c:dLbl>
            <c:dLbl>
              <c:idx val="2"/>
              <c:layout>
                <c:manualLayout>
                  <c:x val="-0.11735733888850769"/>
                  <c:y val="-0.13192211646537125"/>
                </c:manualLayout>
              </c:layout>
              <c:tx>
                <c:rich>
                  <a:bodyPr/>
                  <a:lstStyle/>
                  <a:p>
                    <a:fld id="{F4321AB1-ABCD-4567-9189-E816E4A3FCD8}" type="CATEGORYNAME">
                      <a:rPr lang="he-IL" smtClean="0"/>
                      <a:pPr/>
                      <a:t>[CATEGORY NAME]</a:t>
                    </a:fld>
                    <a:endParaRPr lang="he-IL" dirty="0"/>
                  </a:p>
                  <a:p>
                    <a:r>
                      <a:rPr lang="he-IL" baseline="0" dirty="0"/>
                      <a:t> </a:t>
                    </a:r>
                    <a:fld id="{73FD9550-39BA-43BB-833C-B234463B4F9B}" type="VALUE">
                      <a:rPr lang="he-IL" baseline="0"/>
                      <a:pPr/>
                      <a:t>[VALUE]</a:t>
                    </a:fld>
                    <a:endParaRPr lang="he-IL"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52-4965-A648-4AE96BD75C5D}"/>
                </c:ext>
              </c:extLst>
            </c:dLbl>
            <c:dLbl>
              <c:idx val="3"/>
              <c:layout>
                <c:manualLayout>
                  <c:x val="8.7020950040052961E-2"/>
                  <c:y val="-0.15115258479680568"/>
                </c:manualLayout>
              </c:layout>
              <c:tx>
                <c:rich>
                  <a:bodyPr rot="0" spcFirstLastPara="1" vertOverflow="ellipsis" vert="horz" wrap="square" lIns="38100" tIns="19050" rIns="38100" bIns="19050" anchor="ctr" anchorCtr="1">
                    <a:noAutofit/>
                  </a:bodyPr>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fld id="{BD2EF81F-BD99-4F37-9113-95AE4F896062}" type="CATEGORYNAME">
                      <a:rPr lang="he-IL" smtClean="0">
                        <a:latin typeface="Calibri" panose="020F0502020204030204" pitchFamily="34" charset="0"/>
                        <a:cs typeface="Calibri" panose="020F0502020204030204" pitchFamily="34" charset="0"/>
                      </a:rPr>
                      <a:pPr>
                        <a:defRPr sz="1200">
                          <a:solidFill>
                            <a:srgbClr val="000000"/>
                          </a:solidFill>
                          <a:latin typeface="Calibri" panose="020F0502020204030204" pitchFamily="34" charset="0"/>
                          <a:cs typeface="Calibri" panose="020F0502020204030204" pitchFamily="34" charset="0"/>
                        </a:defRPr>
                      </a:pPr>
                      <a:t>[CATEGORY NAME]</a:t>
                    </a:fld>
                    <a:endParaRPr lang="he-IL" dirty="0">
                      <a:latin typeface="Calibri" panose="020F0502020204030204" pitchFamily="34" charset="0"/>
                      <a:cs typeface="Calibri" panose="020F0502020204030204" pitchFamily="34" charset="0"/>
                    </a:endParaRPr>
                  </a:p>
                  <a:p>
                    <a:pPr>
                      <a:defRPr sz="1200">
                        <a:solidFill>
                          <a:srgbClr val="000000"/>
                        </a:solidFill>
                        <a:latin typeface="Calibri" panose="020F0502020204030204" pitchFamily="34" charset="0"/>
                        <a:cs typeface="Calibri" panose="020F0502020204030204" pitchFamily="34" charset="0"/>
                      </a:defRPr>
                    </a:pPr>
                    <a:r>
                      <a:rPr lang="he-IL" baseline="0" dirty="0">
                        <a:latin typeface="Calibri" panose="020F0502020204030204" pitchFamily="34" charset="0"/>
                        <a:cs typeface="Calibri" panose="020F0502020204030204" pitchFamily="34" charset="0"/>
                      </a:rPr>
                      <a:t> </a:t>
                    </a:r>
                    <a:fld id="{4D230065-391A-459A-B04B-3E1C9B1FF508}" type="VALUE">
                      <a:rPr lang="he-IL" baseline="0" smtClean="0">
                        <a:latin typeface="Calibri" panose="020F0502020204030204" pitchFamily="34" charset="0"/>
                        <a:cs typeface="Calibri" panose="020F0502020204030204" pitchFamily="34" charset="0"/>
                      </a:rPr>
                      <a:pPr>
                        <a:defRPr sz="1200">
                          <a:solidFill>
                            <a:srgbClr val="000000"/>
                          </a:solidFill>
                          <a:latin typeface="Calibri" panose="020F0502020204030204" pitchFamily="34" charset="0"/>
                          <a:cs typeface="Calibri" panose="020F0502020204030204" pitchFamily="34" charset="0"/>
                        </a:defRPr>
                      </a:pPr>
                      <a:t>[VALUE]</a:t>
                    </a:fld>
                    <a:endParaRPr lang="he-IL" baseline="0" dirty="0">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7568222983096949"/>
                      <c:h val="8.9667948288610133E-2"/>
                    </c:manualLayout>
                  </c15:layout>
                  <c15:dlblFieldTable/>
                  <c15:showDataLabelsRange val="0"/>
                </c:ext>
                <c:ext xmlns:c16="http://schemas.microsoft.com/office/drawing/2014/chart" uri="{C3380CC4-5D6E-409C-BE32-E72D297353CC}">
                  <c16:uniqueId val="{00000008-D952-4965-A648-4AE96BD75C5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גיליון1!$A$2:$A$5</c:f>
              <c:strCache>
                <c:ptCount val="4"/>
                <c:pt idx="0">
                  <c:v>בית ספר / גן חינוך מיוחד</c:v>
                </c:pt>
                <c:pt idx="1">
                  <c:v>לומד / משולב במסגרת רגילה</c:v>
                </c:pt>
                <c:pt idx="2">
                  <c:v>כיתה קטנה בבי"ס רגיל</c:v>
                </c:pt>
                <c:pt idx="3">
                  <c:v>הילד לא נמצא באף מסגרת חינוך^</c:v>
                </c:pt>
              </c:strCache>
            </c:strRef>
          </c:cat>
          <c:val>
            <c:numRef>
              <c:f>גיליון1!$B$2:$B$5</c:f>
              <c:numCache>
                <c:formatCode>General</c:formatCode>
                <c:ptCount val="4"/>
                <c:pt idx="0">
                  <c:v>21</c:v>
                </c:pt>
                <c:pt idx="1">
                  <c:v>62</c:v>
                </c:pt>
                <c:pt idx="2">
                  <c:v>13</c:v>
                </c:pt>
                <c:pt idx="3">
                  <c:v>4</c:v>
                </c:pt>
              </c:numCache>
            </c:numRef>
          </c:val>
          <c:extLst>
            <c:ext xmlns:c16="http://schemas.microsoft.com/office/drawing/2014/chart" uri="{C3380CC4-5D6E-409C-BE32-E72D297353CC}">
              <c16:uniqueId val="{00000006-D952-4965-A648-4AE96BD75C5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גיליון1!$A$2:$A$5</c:f>
              <c:strCache>
                <c:ptCount val="4"/>
                <c:pt idx="0">
                  <c:v>בכלל לא / פעם אחת</c:v>
                </c:pt>
                <c:pt idx="1">
                  <c:v>פעמיים-שלוש</c:v>
                </c:pt>
                <c:pt idx="2">
                  <c:v>10-4 פעמים</c:v>
                </c:pt>
                <c:pt idx="3">
                  <c:v>יותר מ-10 פעמים</c:v>
                </c:pt>
              </c:strCache>
            </c:strRef>
          </c:cat>
          <c:val>
            <c:numRef>
              <c:f>גיליון1!$B$2:$B$5</c:f>
              <c:numCache>
                <c:formatCode>General</c:formatCode>
                <c:ptCount val="4"/>
                <c:pt idx="0">
                  <c:v>24</c:v>
                </c:pt>
                <c:pt idx="1">
                  <c:v>25</c:v>
                </c:pt>
                <c:pt idx="2">
                  <c:v>23</c:v>
                </c:pt>
                <c:pt idx="3">
                  <c:v>28</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גיליון1!$A$2:$A$5</c:f>
              <c:strCache>
                <c:ptCount val="4"/>
                <c:pt idx="0">
                  <c:v>בכלל לא / פעם אחת</c:v>
                </c:pt>
                <c:pt idx="1">
                  <c:v>פעמיים-שלוש</c:v>
                </c:pt>
                <c:pt idx="2">
                  <c:v>10-4 פעמים</c:v>
                </c:pt>
                <c:pt idx="3">
                  <c:v>יותר מ-10 פעמים</c:v>
                </c:pt>
              </c:strCache>
            </c:strRef>
          </c:cat>
          <c:val>
            <c:numRef>
              <c:f>גיליון1!$C$2:$C$5</c:f>
              <c:numCache>
                <c:formatCode>General</c:formatCode>
                <c:ptCount val="4"/>
                <c:pt idx="0">
                  <c:v>33</c:v>
                </c:pt>
                <c:pt idx="1">
                  <c:v>29</c:v>
                </c:pt>
                <c:pt idx="2">
                  <c:v>19</c:v>
                </c:pt>
                <c:pt idx="3">
                  <c:v>19</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valAx>
      <c:spPr>
        <a:noFill/>
        <a:ln>
          <a:noFill/>
        </a:ln>
        <a:effectLst/>
      </c:spPr>
    </c:plotArea>
    <c:legend>
      <c:legendPos val="r"/>
      <c:layout>
        <c:manualLayout>
          <c:xMode val="edge"/>
          <c:yMode val="edge"/>
          <c:x val="0.8490540993684681"/>
          <c:y val="0.41914402845984761"/>
          <c:w val="0.12313040279982659"/>
          <c:h val="0.211553849397350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גיליון1!$B$2:$B$6</c:f>
              <c:numCache>
                <c:formatCode>General</c:formatCode>
                <c:ptCount val="5"/>
                <c:pt idx="0">
                  <c:v>16</c:v>
                </c:pt>
                <c:pt idx="1">
                  <c:v>11</c:v>
                </c:pt>
                <c:pt idx="2">
                  <c:v>34</c:v>
                </c:pt>
                <c:pt idx="3">
                  <c:v>38</c:v>
                </c:pt>
                <c:pt idx="4">
                  <c:v>12</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גיליון1!$C$2:$C$6</c:f>
              <c:numCache>
                <c:formatCode>General</c:formatCode>
                <c:ptCount val="5"/>
                <c:pt idx="0">
                  <c:v>4</c:v>
                </c:pt>
                <c:pt idx="1">
                  <c:v>4</c:v>
                </c:pt>
                <c:pt idx="2">
                  <c:v>16</c:v>
                </c:pt>
                <c:pt idx="3">
                  <c:v>18</c:v>
                </c:pt>
                <c:pt idx="4">
                  <c:v>3</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majorUnit val="5"/>
      </c:valAx>
      <c:spPr>
        <a:noFill/>
        <a:ln>
          <a:noFill/>
        </a:ln>
        <a:effectLst/>
      </c:spPr>
    </c:plotArea>
    <c:legend>
      <c:legendPos val="r"/>
      <c:layout>
        <c:manualLayout>
          <c:xMode val="edge"/>
          <c:yMode val="edge"/>
          <c:x val="0.83106994128762413"/>
          <c:y val="0.43981980060632653"/>
          <c:w val="0.12696702319040665"/>
          <c:h val="0.14103589959823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גיליון1!$B$2:$B$6</c:f>
              <c:numCache>
                <c:formatCode>General</c:formatCode>
                <c:ptCount val="5"/>
                <c:pt idx="0">
                  <c:v>8</c:v>
                </c:pt>
                <c:pt idx="1">
                  <c:v>6</c:v>
                </c:pt>
                <c:pt idx="2">
                  <c:v>20</c:v>
                </c:pt>
                <c:pt idx="3">
                  <c:v>22</c:v>
                </c:pt>
                <c:pt idx="4">
                  <c:v>14</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גיליון1!$C$2:$C$6</c:f>
              <c:numCache>
                <c:formatCode>General</c:formatCode>
                <c:ptCount val="5"/>
                <c:pt idx="0">
                  <c:v>3</c:v>
                </c:pt>
                <c:pt idx="1">
                  <c:v>3</c:v>
                </c:pt>
                <c:pt idx="2">
                  <c:v>9</c:v>
                </c:pt>
                <c:pt idx="3">
                  <c:v>11</c:v>
                </c:pt>
                <c:pt idx="4">
                  <c:v>1</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961815359"/>
        <c:crosses val="autoZero"/>
        <c:auto val="1"/>
        <c:lblAlgn val="ctr"/>
        <c:lblOffset val="100"/>
        <c:noMultiLvlLbl val="0"/>
      </c:catAx>
      <c:valAx>
        <c:axId val="1961815359"/>
        <c:scaling>
          <c:orientation val="minMax"/>
          <c:max val="30"/>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majorUnit val="5"/>
      </c:valAx>
      <c:spPr>
        <a:noFill/>
        <a:ln>
          <a:noFill/>
        </a:ln>
        <a:effectLst/>
      </c:spPr>
    </c:plotArea>
    <c:legend>
      <c:legendPos val="r"/>
      <c:layout>
        <c:manualLayout>
          <c:xMode val="edge"/>
          <c:yMode val="edge"/>
          <c:x val="0.83106994128762413"/>
          <c:y val="0.43981980060632653"/>
          <c:w val="0.12696702319040665"/>
          <c:h val="0.14103589959823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גיליון1!$B$2:$B$6</c:f>
              <c:numCache>
                <c:formatCode>General</c:formatCode>
                <c:ptCount val="5"/>
                <c:pt idx="0">
                  <c:v>15</c:v>
                </c:pt>
                <c:pt idx="1">
                  <c:v>13</c:v>
                </c:pt>
                <c:pt idx="2">
                  <c:v>24</c:v>
                </c:pt>
                <c:pt idx="3">
                  <c:v>32</c:v>
                </c:pt>
                <c:pt idx="4">
                  <c:v>5</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גיליון1!$C$2:$C$6</c:f>
              <c:numCache>
                <c:formatCode>General</c:formatCode>
                <c:ptCount val="5"/>
                <c:pt idx="0">
                  <c:v>3</c:v>
                </c:pt>
                <c:pt idx="1">
                  <c:v>4</c:v>
                </c:pt>
                <c:pt idx="2">
                  <c:v>15</c:v>
                </c:pt>
                <c:pt idx="3">
                  <c:v>18</c:v>
                </c:pt>
                <c:pt idx="4">
                  <c:v>1</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majorUnit val="5"/>
      </c:valAx>
      <c:spPr>
        <a:noFill/>
        <a:ln>
          <a:noFill/>
        </a:ln>
        <a:effectLst/>
      </c:spPr>
    </c:plotArea>
    <c:legend>
      <c:legendPos val="r"/>
      <c:layout>
        <c:manualLayout>
          <c:xMode val="edge"/>
          <c:yMode val="edge"/>
          <c:x val="0.83106994128762413"/>
          <c:y val="0.43981980060632653"/>
          <c:w val="0.12696702319040665"/>
          <c:h val="0.14103589959823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גיליון1!$B$2:$B$6</c:f>
              <c:numCache>
                <c:formatCode>General</c:formatCode>
                <c:ptCount val="5"/>
                <c:pt idx="0">
                  <c:v>20</c:v>
                </c:pt>
                <c:pt idx="1">
                  <c:v>14</c:v>
                </c:pt>
                <c:pt idx="2">
                  <c:v>39</c:v>
                </c:pt>
                <c:pt idx="3">
                  <c:v>45</c:v>
                </c:pt>
                <c:pt idx="4">
                  <c:v>17</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גיליון1!$C$2:$C$6</c:f>
              <c:numCache>
                <c:formatCode>General</c:formatCode>
                <c:ptCount val="5"/>
                <c:pt idx="0">
                  <c:v>5</c:v>
                </c:pt>
                <c:pt idx="1">
                  <c:v>5</c:v>
                </c:pt>
                <c:pt idx="2">
                  <c:v>22</c:v>
                </c:pt>
                <c:pt idx="3">
                  <c:v>23</c:v>
                </c:pt>
                <c:pt idx="4">
                  <c:v>3</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majorUnit val="5"/>
      </c:valAx>
      <c:spPr>
        <a:noFill/>
        <a:ln>
          <a:noFill/>
        </a:ln>
        <a:effectLst/>
      </c:spPr>
    </c:plotArea>
    <c:legend>
      <c:legendPos val="r"/>
      <c:layout>
        <c:manualLayout>
          <c:xMode val="edge"/>
          <c:yMode val="edge"/>
          <c:x val="0.83106994128762413"/>
          <c:y val="0.43981980060632653"/>
          <c:w val="0.12696702319040665"/>
          <c:h val="0.14103589959823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ילדים עם מוגבלות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גיליון1!$B$2:$B$6</c:f>
              <c:numCache>
                <c:formatCode>General</c:formatCode>
                <c:ptCount val="5"/>
                <c:pt idx="0">
                  <c:v>16</c:v>
                </c:pt>
                <c:pt idx="1">
                  <c:v>11</c:v>
                </c:pt>
                <c:pt idx="2">
                  <c:v>34</c:v>
                </c:pt>
                <c:pt idx="3">
                  <c:v>38</c:v>
                </c:pt>
                <c:pt idx="4">
                  <c:v>12</c:v>
                </c:pt>
              </c:numCache>
            </c:numRef>
          </c:val>
          <c:extLst>
            <c:ext xmlns:c16="http://schemas.microsoft.com/office/drawing/2014/chart" uri="{C3380CC4-5D6E-409C-BE32-E72D297353CC}">
              <c16:uniqueId val="{00000000-373E-49C4-8E04-40C6165DBE7E}"/>
            </c:ext>
          </c:extLst>
        </c:ser>
        <c:ser>
          <c:idx val="1"/>
          <c:order val="1"/>
          <c:tx>
            <c:strRef>
              <c:f>גיליון1!$C$1</c:f>
              <c:strCache>
                <c:ptCount val="1"/>
                <c:pt idx="0">
                  <c:v>ילדים ללא מוגבלות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תפקוד כללי</c:v>
                </c:pt>
                <c:pt idx="1">
                  <c:v>קשר עם בני המשפחה</c:v>
                </c:pt>
                <c:pt idx="2">
                  <c:v>מצב חברתי</c:v>
                </c:pt>
                <c:pt idx="3">
                  <c:v>מצב רגשי</c:v>
                </c:pt>
                <c:pt idx="4">
                  <c:v>מצב הבריאות</c:v>
                </c:pt>
              </c:strCache>
            </c:strRef>
          </c:cat>
          <c:val>
            <c:numRef>
              <c:f>גיליון1!$C$2:$C$6</c:f>
              <c:numCache>
                <c:formatCode>General</c:formatCode>
                <c:ptCount val="5"/>
                <c:pt idx="0">
                  <c:v>4</c:v>
                </c:pt>
                <c:pt idx="1">
                  <c:v>4</c:v>
                </c:pt>
                <c:pt idx="2">
                  <c:v>17</c:v>
                </c:pt>
                <c:pt idx="3">
                  <c:v>18</c:v>
                </c:pt>
                <c:pt idx="4">
                  <c:v>3</c:v>
                </c:pt>
              </c:numCache>
            </c:numRef>
          </c:val>
          <c:extLst>
            <c:ext xmlns:c16="http://schemas.microsoft.com/office/drawing/2014/chart" uri="{C3380CC4-5D6E-409C-BE32-E72D297353CC}">
              <c16:uniqueId val="{00000001-373E-49C4-8E04-40C6165DBE7E}"/>
            </c:ext>
          </c:extLst>
        </c:ser>
        <c:dLbls>
          <c:dLblPos val="outEnd"/>
          <c:showLegendKey val="0"/>
          <c:showVal val="1"/>
          <c:showCatName val="0"/>
          <c:showSerName val="0"/>
          <c:showPercent val="0"/>
          <c:showBubbleSize val="0"/>
        </c:dLbls>
        <c:gapWidth val="219"/>
        <c:overlap val="-27"/>
        <c:axId val="1958162527"/>
        <c:axId val="1961815359"/>
      </c:barChart>
      <c:catAx>
        <c:axId val="19581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961815359"/>
        <c:crosses val="autoZero"/>
        <c:auto val="1"/>
        <c:lblAlgn val="ctr"/>
        <c:lblOffset val="100"/>
        <c:noMultiLvlLbl val="0"/>
      </c:catAx>
      <c:valAx>
        <c:axId val="1961815359"/>
        <c:scaling>
          <c:orientation val="minMax"/>
        </c:scaling>
        <c:delete val="0"/>
        <c:axPos val="l"/>
        <c:title>
          <c:tx>
            <c:rich>
              <a:bodyPr rot="0" spcFirstLastPara="1" vertOverflow="ellipsis"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t>
                </a:r>
              </a:p>
            </c:rich>
          </c:tx>
          <c:overlay val="0"/>
          <c:spPr>
            <a:noFill/>
            <a:ln>
              <a:noFill/>
            </a:ln>
            <a:effectLst/>
          </c:spPr>
          <c:txPr>
            <a:bodyPr rot="0" spcFirstLastPara="1" vertOverflow="ellipsis"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8162527"/>
        <c:crosses val="autoZero"/>
        <c:crossBetween val="between"/>
      </c:valAx>
      <c:spPr>
        <a:noFill/>
        <a:ln>
          <a:noFill/>
        </a:ln>
        <a:effectLst/>
      </c:spPr>
    </c:plotArea>
    <c:legend>
      <c:legendPos val="r"/>
      <c:layout>
        <c:manualLayout>
          <c:xMode val="edge"/>
          <c:yMode val="edge"/>
          <c:x val="0.83106994128762413"/>
          <c:y val="0.43981980060632653"/>
          <c:w val="0.12696702319040665"/>
          <c:h val="0.14103589959823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withinLinearReversed" id="21">
  <a:schemeClr val="accent1"/>
</cs:colorStyle>
</file>

<file path=ppt/charts/colors32.xml><?xml version="1.0" encoding="utf-8"?>
<cs:colorStyle xmlns:cs="http://schemas.microsoft.com/office/drawing/2012/chartStyle" xmlns:a="http://schemas.openxmlformats.org/drawingml/2006/main" meth="withinLinearReversed" id="21">
  <a:schemeClr val="accent1"/>
</cs:colorStyle>
</file>

<file path=ppt/charts/colors33.xml><?xml version="1.0" encoding="utf-8"?>
<cs:colorStyle xmlns:cs="http://schemas.microsoft.com/office/drawing/2012/chartStyle" xmlns:a="http://schemas.openxmlformats.org/drawingml/2006/main" meth="withinLinearReversed" id="21">
  <a:schemeClr val="accent1"/>
</cs:colorStyle>
</file>

<file path=ppt/charts/colors34.xml><?xml version="1.0" encoding="utf-8"?>
<cs:colorStyle xmlns:cs="http://schemas.microsoft.com/office/drawing/2012/chartStyle" xmlns:a="http://schemas.openxmlformats.org/drawingml/2006/main" meth="withinLinearReversed" id="21">
  <a:schemeClr val="accent1"/>
</cs:colorStyle>
</file>

<file path=ppt/charts/colors35.xml><?xml version="1.0" encoding="utf-8"?>
<cs:colorStyle xmlns:cs="http://schemas.microsoft.com/office/drawing/2012/chartStyle" xmlns:a="http://schemas.openxmlformats.org/drawingml/2006/main" meth="withinLinearReversed" id="21">
  <a:schemeClr val="accent1"/>
</cs:colorStyle>
</file>

<file path=ppt/charts/colors36.xml><?xml version="1.0" encoding="utf-8"?>
<cs:colorStyle xmlns:cs="http://schemas.microsoft.com/office/drawing/2012/chartStyle" xmlns:a="http://schemas.openxmlformats.org/drawingml/2006/main" meth="withinLinearReversed" id="21">
  <a:schemeClr val="accent1"/>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rawings/_rels/drawing2.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0.44647</cdr:x>
      <cdr:y>0.39525</cdr:y>
    </cdr:from>
    <cdr:to>
      <cdr:x>0.55353</cdr:x>
      <cdr:y>0.60475</cdr:y>
    </cdr:to>
    <cdr:pic>
      <cdr:nvPicPr>
        <cdr:cNvPr id="4" name="Graphic 3" descr="Books with solid fill">
          <a:extLst xmlns:a="http://schemas.openxmlformats.org/drawingml/2006/main">
            <a:ext uri="{FF2B5EF4-FFF2-40B4-BE49-F238E27FC236}">
              <a16:creationId xmlns:a16="http://schemas.microsoft.com/office/drawing/2014/main" id="{360ACE64-52D6-49F5-B1D6-30997A9CE0D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229169" y="1913195"/>
          <a:ext cx="1014091" cy="101409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0.20362</cdr:x>
      <cdr:y>0.91417</cdr:y>
    </cdr:from>
    <cdr:to>
      <cdr:x>1</cdr:x>
      <cdr:y>1</cdr:y>
    </cdr:to>
    <cdr:sp macro="" textlink="">
      <cdr:nvSpPr>
        <cdr:cNvPr id="2" name="TextBox 3">
          <a:extLst xmlns:a="http://schemas.openxmlformats.org/drawingml/2006/main">
            <a:ext uri="{FF2B5EF4-FFF2-40B4-BE49-F238E27FC236}">
              <a16:creationId xmlns:a16="http://schemas.microsoft.com/office/drawing/2014/main" id="{7C2963B5-4092-4249-A67D-2A5B2B188C85}"/>
            </a:ext>
          </a:extLst>
        </cdr:cNvPr>
        <cdr:cNvSpPr txBox="1"/>
      </cdr:nvSpPr>
      <cdr:spPr>
        <a:xfrm xmlns:a="http://schemas.openxmlformats.org/drawingml/2006/main" flipH="1">
          <a:off x="1878176" y="3606107"/>
          <a:ext cx="7345752" cy="338572"/>
        </a:xfrm>
        <a:prstGeom xmlns:a="http://schemas.openxmlformats.org/drawingml/2006/main" prst="rect">
          <a:avLst/>
        </a:prstGeom>
        <a:noFill xmlns:a="http://schemas.openxmlformats.org/drawingml/2006/main"/>
      </cdr:spPr>
      <cdr:txBody>
        <a:bodyPr xmlns:a="http://schemas.openxmlformats.org/drawingml/2006/main" wrap="square" rtlCol="1">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rtl="1"/>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he-IL" sz="1600" dirty="0">
              <a:solidFill>
                <a:srgbClr val="000000"/>
              </a:solidFill>
              <a:latin typeface="Calibri" panose="020F0502020204030204" pitchFamily="34" charset="0"/>
              <a:cs typeface="Calibri" panose="020F0502020204030204" pitchFamily="34" charset="0"/>
            </a:rPr>
            <a:t>רק תלמידים שבמסגרת שבה הם לומדים התקיימה למידה מרחוק, בכל הגילים</a:t>
          </a:r>
        </a:p>
      </cdr:txBody>
    </cdr:sp>
  </cdr:relSizeAnchor>
  <cdr:relSizeAnchor xmlns:cdr="http://schemas.openxmlformats.org/drawingml/2006/chartDrawing">
    <cdr:from>
      <cdr:x>0.44291</cdr:x>
      <cdr:y>0.30878</cdr:y>
    </cdr:from>
    <cdr:to>
      <cdr:x>0.53447</cdr:x>
      <cdr:y>0.52288</cdr:y>
    </cdr:to>
    <cdr:pic>
      <cdr:nvPicPr>
        <cdr:cNvPr id="3" name="Graphic 3" descr="Computer with solid fill">
          <a:extLst xmlns:a="http://schemas.openxmlformats.org/drawingml/2006/main">
            <a:ext uri="{FF2B5EF4-FFF2-40B4-BE49-F238E27FC236}">
              <a16:creationId xmlns:a16="http://schemas.microsoft.com/office/drawing/2014/main" id="{3D9F1BE6-49C3-42BB-833B-843D213658A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085364" y="1218051"/>
          <a:ext cx="844562" cy="844562"/>
        </a:xfrm>
        <a:prstGeom xmlns:a="http://schemas.openxmlformats.org/drawingml/2006/main" prst="rect">
          <a:avLst/>
        </a:prstGeom>
      </cdr:spPr>
    </cdr:pic>
  </cdr:relSizeAnchor>
  <cdr:relSizeAnchor xmlns:cdr="http://schemas.openxmlformats.org/drawingml/2006/chartDrawing">
    <cdr:from>
      <cdr:x>0.0714</cdr:x>
      <cdr:y>0.29195</cdr:y>
    </cdr:from>
    <cdr:to>
      <cdr:x>0.16296</cdr:x>
      <cdr:y>0.50605</cdr:y>
    </cdr:to>
    <cdr:pic>
      <cdr:nvPicPr>
        <cdr:cNvPr id="4" name="Graphic 3" descr="Computer with solid fill">
          <a:extLst xmlns:a="http://schemas.openxmlformats.org/drawingml/2006/main">
            <a:ext uri="{FF2B5EF4-FFF2-40B4-BE49-F238E27FC236}">
              <a16:creationId xmlns:a16="http://schemas.microsoft.com/office/drawing/2014/main" id="{3D9F1BE6-49C3-42BB-833B-843D213658A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658583" y="1151661"/>
          <a:ext cx="844562" cy="84456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38" tIns="45719" rIns="91438" bIns="45719" rtlCol="0"/>
          <a:lstStyle>
            <a:lvl1pPr algn="r">
              <a:defRPr sz="1200"/>
            </a:lvl1pPr>
          </a:lstStyle>
          <a:p>
            <a:fld id="{4FEC8D83-68F5-48E7-89F6-D2953637F9B5}" type="datetimeFigureOut">
              <a:rPr lang="en-US" smtClean="0"/>
              <a:t>5/2/2021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sp>
      <p:sp>
        <p:nvSpPr>
          <p:cNvPr id="5" name="Notes Placeholder 4"/>
          <p:cNvSpPr>
            <a:spLocks noGrp="1"/>
          </p:cNvSpPr>
          <p:nvPr>
            <p:ph type="body" sz="quarter" idx="3"/>
          </p:nvPr>
        </p:nvSpPr>
        <p:spPr>
          <a:xfrm>
            <a:off x="679768" y="4777195"/>
            <a:ext cx="5438140" cy="3908614"/>
          </a:xfrm>
          <a:prstGeom prst="rect">
            <a:avLst/>
          </a:prstGeom>
        </p:spPr>
        <p:txBody>
          <a:bodyPr vert="horz" lIns="91438" tIns="45719" rIns="91438" bIns="457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5"/>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38" tIns="45719" rIns="91438" bIns="45719" rtlCol="0" anchor="b"/>
          <a:lstStyle>
            <a:lvl1pPr algn="r">
              <a:defRPr sz="1200"/>
            </a:lvl1pPr>
          </a:lstStyle>
          <a:p>
            <a:fld id="{62CF93A1-F982-4B8C-92E1-AB61CD9D1432}" type="slidenum">
              <a:rPr lang="en-US" smtClean="0"/>
              <a:t>‹#›</a:t>
            </a:fld>
            <a:endParaRPr lang="en-US"/>
          </a:p>
        </p:txBody>
      </p:sp>
    </p:spTree>
    <p:extLst>
      <p:ext uri="{BB962C8B-B14F-4D97-AF65-F5344CB8AC3E}">
        <p14:creationId xmlns:p14="http://schemas.microsoft.com/office/powerpoint/2010/main" val="219421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3</a:t>
            </a:fld>
            <a:endParaRPr lang="en-US"/>
          </a:p>
        </p:txBody>
      </p:sp>
    </p:spTree>
    <p:extLst>
      <p:ext uri="{BB962C8B-B14F-4D97-AF65-F5344CB8AC3E}">
        <p14:creationId xmlns:p14="http://schemas.microsoft.com/office/powerpoint/2010/main" val="219348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25</a:t>
            </a:fld>
            <a:endParaRPr lang="en-US"/>
          </a:p>
        </p:txBody>
      </p:sp>
    </p:spTree>
    <p:extLst>
      <p:ext uri="{BB962C8B-B14F-4D97-AF65-F5344CB8AC3E}">
        <p14:creationId xmlns:p14="http://schemas.microsoft.com/office/powerpoint/2010/main" val="3839670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28</a:t>
            </a:fld>
            <a:endParaRPr lang="en-US"/>
          </a:p>
        </p:txBody>
      </p:sp>
    </p:spTree>
    <p:extLst>
      <p:ext uri="{BB962C8B-B14F-4D97-AF65-F5344CB8AC3E}">
        <p14:creationId xmlns:p14="http://schemas.microsoft.com/office/powerpoint/2010/main" val="18106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36</a:t>
            </a:fld>
            <a:endParaRPr lang="en-US"/>
          </a:p>
        </p:txBody>
      </p:sp>
    </p:spTree>
    <p:extLst>
      <p:ext uri="{BB962C8B-B14F-4D97-AF65-F5344CB8AC3E}">
        <p14:creationId xmlns:p14="http://schemas.microsoft.com/office/powerpoint/2010/main" val="2480815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41</a:t>
            </a:fld>
            <a:endParaRPr lang="en-US"/>
          </a:p>
        </p:txBody>
      </p:sp>
    </p:spTree>
    <p:extLst>
      <p:ext uri="{BB962C8B-B14F-4D97-AF65-F5344CB8AC3E}">
        <p14:creationId xmlns:p14="http://schemas.microsoft.com/office/powerpoint/2010/main" val="51774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43</a:t>
            </a:fld>
            <a:endParaRPr lang="en-US"/>
          </a:p>
        </p:txBody>
      </p:sp>
    </p:spTree>
    <p:extLst>
      <p:ext uri="{BB962C8B-B14F-4D97-AF65-F5344CB8AC3E}">
        <p14:creationId xmlns:p14="http://schemas.microsoft.com/office/powerpoint/2010/main" val="156400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46</a:t>
            </a:fld>
            <a:endParaRPr lang="en-US"/>
          </a:p>
        </p:txBody>
      </p:sp>
    </p:spTree>
    <p:extLst>
      <p:ext uri="{BB962C8B-B14F-4D97-AF65-F5344CB8AC3E}">
        <p14:creationId xmlns:p14="http://schemas.microsoft.com/office/powerpoint/2010/main" val="2734677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48</a:t>
            </a:fld>
            <a:endParaRPr lang="en-US"/>
          </a:p>
        </p:txBody>
      </p:sp>
    </p:spTree>
    <p:extLst>
      <p:ext uri="{BB962C8B-B14F-4D97-AF65-F5344CB8AC3E}">
        <p14:creationId xmlns:p14="http://schemas.microsoft.com/office/powerpoint/2010/main" val="2911033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51</a:t>
            </a:fld>
            <a:endParaRPr lang="en-US"/>
          </a:p>
        </p:txBody>
      </p:sp>
    </p:spTree>
    <p:extLst>
      <p:ext uri="{BB962C8B-B14F-4D97-AF65-F5344CB8AC3E}">
        <p14:creationId xmlns:p14="http://schemas.microsoft.com/office/powerpoint/2010/main" val="310155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52</a:t>
            </a:fld>
            <a:endParaRPr lang="en-US"/>
          </a:p>
        </p:txBody>
      </p:sp>
    </p:spTree>
    <p:extLst>
      <p:ext uri="{BB962C8B-B14F-4D97-AF65-F5344CB8AC3E}">
        <p14:creationId xmlns:p14="http://schemas.microsoft.com/office/powerpoint/2010/main" val="276511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54</a:t>
            </a:fld>
            <a:endParaRPr lang="en-US"/>
          </a:p>
        </p:txBody>
      </p:sp>
    </p:spTree>
    <p:extLst>
      <p:ext uri="{BB962C8B-B14F-4D97-AF65-F5344CB8AC3E}">
        <p14:creationId xmlns:p14="http://schemas.microsoft.com/office/powerpoint/2010/main" val="236263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4</a:t>
            </a:fld>
            <a:endParaRPr lang="en-US"/>
          </a:p>
        </p:txBody>
      </p:sp>
    </p:spTree>
    <p:extLst>
      <p:ext uri="{BB962C8B-B14F-4D97-AF65-F5344CB8AC3E}">
        <p14:creationId xmlns:p14="http://schemas.microsoft.com/office/powerpoint/2010/main" val="402916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62CF93A1-F982-4B8C-92E1-AB61CD9D1432}" type="slidenum">
              <a:rPr lang="en-US" smtClean="0"/>
              <a:t>55</a:t>
            </a:fld>
            <a:endParaRPr lang="en-US"/>
          </a:p>
        </p:txBody>
      </p:sp>
    </p:spTree>
    <p:extLst>
      <p:ext uri="{BB962C8B-B14F-4D97-AF65-F5344CB8AC3E}">
        <p14:creationId xmlns:p14="http://schemas.microsoft.com/office/powerpoint/2010/main" val="380392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5</a:t>
            </a:fld>
            <a:endParaRPr lang="en-US"/>
          </a:p>
        </p:txBody>
      </p:sp>
    </p:spTree>
    <p:extLst>
      <p:ext uri="{BB962C8B-B14F-4D97-AF65-F5344CB8AC3E}">
        <p14:creationId xmlns:p14="http://schemas.microsoft.com/office/powerpoint/2010/main" val="350082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6</a:t>
            </a:fld>
            <a:endParaRPr lang="en-US"/>
          </a:p>
        </p:txBody>
      </p:sp>
    </p:spTree>
    <p:extLst>
      <p:ext uri="{BB962C8B-B14F-4D97-AF65-F5344CB8AC3E}">
        <p14:creationId xmlns:p14="http://schemas.microsoft.com/office/powerpoint/2010/main" val="333802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7</a:t>
            </a:fld>
            <a:endParaRPr lang="en-US"/>
          </a:p>
        </p:txBody>
      </p:sp>
    </p:spTree>
    <p:extLst>
      <p:ext uri="{BB962C8B-B14F-4D97-AF65-F5344CB8AC3E}">
        <p14:creationId xmlns:p14="http://schemas.microsoft.com/office/powerpoint/2010/main" val="958490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11</a:t>
            </a:fld>
            <a:endParaRPr lang="en-US"/>
          </a:p>
        </p:txBody>
      </p:sp>
    </p:spTree>
    <p:extLst>
      <p:ext uri="{BB962C8B-B14F-4D97-AF65-F5344CB8AC3E}">
        <p14:creationId xmlns:p14="http://schemas.microsoft.com/office/powerpoint/2010/main" val="201594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13</a:t>
            </a:fld>
            <a:endParaRPr lang="en-US"/>
          </a:p>
        </p:txBody>
      </p:sp>
    </p:spTree>
    <p:extLst>
      <p:ext uri="{BB962C8B-B14F-4D97-AF65-F5344CB8AC3E}">
        <p14:creationId xmlns:p14="http://schemas.microsoft.com/office/powerpoint/2010/main" val="148477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62CF93A1-F982-4B8C-92E1-AB61CD9D1432}" type="slidenum">
              <a:rPr lang="en-US" smtClean="0"/>
              <a:t>15</a:t>
            </a:fld>
            <a:endParaRPr lang="en-US"/>
          </a:p>
        </p:txBody>
      </p:sp>
    </p:spTree>
    <p:extLst>
      <p:ext uri="{BB962C8B-B14F-4D97-AF65-F5344CB8AC3E}">
        <p14:creationId xmlns:p14="http://schemas.microsoft.com/office/powerpoint/2010/main" val="10259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62CF93A1-F982-4B8C-92E1-AB61CD9D1432}" type="slidenum">
              <a:rPr lang="en-US" smtClean="0"/>
              <a:t>23</a:t>
            </a:fld>
            <a:endParaRPr lang="en-US"/>
          </a:p>
        </p:txBody>
      </p:sp>
    </p:spTree>
    <p:extLst>
      <p:ext uri="{BB962C8B-B14F-4D97-AF65-F5344CB8AC3E}">
        <p14:creationId xmlns:p14="http://schemas.microsoft.com/office/powerpoint/2010/main" val="3242370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שער 1">
    <p:spTree>
      <p:nvGrpSpPr>
        <p:cNvPr id="1" name=""/>
        <p:cNvGrpSpPr/>
        <p:nvPr/>
      </p:nvGrpSpPr>
      <p:grpSpPr>
        <a:xfrm>
          <a:off x="0" y="0"/>
          <a:ext cx="0" cy="0"/>
          <a:chOff x="0" y="0"/>
          <a:chExt cx="0" cy="0"/>
        </a:xfrm>
      </p:grpSpPr>
      <p:sp>
        <p:nvSpPr>
          <p:cNvPr id="18" name="מלבן 17"/>
          <p:cNvSpPr/>
          <p:nvPr/>
        </p:nvSpPr>
        <p:spPr>
          <a:xfrm>
            <a:off x="-2720" y="0"/>
            <a:ext cx="12194720" cy="5179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6000">
              <a:latin typeface="Calibri" panose="020F0502020204030204" pitchFamily="34" charset="0"/>
              <a:cs typeface="Calibri" panose="020F0502020204030204" pitchFamily="34" charset="0"/>
            </a:endParaRPr>
          </a:p>
        </p:txBody>
      </p:sp>
      <p:sp>
        <p:nvSpPr>
          <p:cNvPr id="23" name="מלבן 22"/>
          <p:cNvSpPr/>
          <p:nvPr/>
        </p:nvSpPr>
        <p:spPr>
          <a:xfrm>
            <a:off x="-2720" y="5118247"/>
            <a:ext cx="1219472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Text Placeholder 4"/>
          <p:cNvSpPr>
            <a:spLocks noGrp="1"/>
          </p:cNvSpPr>
          <p:nvPr>
            <p:ph type="body" sz="quarter" idx="16"/>
          </p:nvPr>
        </p:nvSpPr>
        <p:spPr>
          <a:xfrm>
            <a:off x="1912423" y="1310138"/>
            <a:ext cx="8367154" cy="1718038"/>
          </a:xfrm>
          <a:noFill/>
        </p:spPr>
        <p:txBody>
          <a:bodyPr anchor="ctr">
            <a:noAutofit/>
          </a:bodyPr>
          <a:lstStyle>
            <a:lvl1pPr marL="0" indent="0" algn="ctr">
              <a:lnSpc>
                <a:spcPct val="85000"/>
              </a:lnSpc>
              <a:buNone/>
              <a:defRPr sz="6000" b="1">
                <a:solidFill>
                  <a:schemeClr val="bg1"/>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pic>
        <p:nvPicPr>
          <p:cNvPr id="24" name="תמונה 2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243042" y="4432042"/>
            <a:ext cx="1705916" cy="1705916"/>
          </a:xfrm>
          <a:prstGeom prst="rect">
            <a:avLst/>
          </a:prstGeom>
        </p:spPr>
      </p:pic>
      <p:sp>
        <p:nvSpPr>
          <p:cNvPr id="30" name="Text Placeholder 4"/>
          <p:cNvSpPr>
            <a:spLocks noGrp="1"/>
          </p:cNvSpPr>
          <p:nvPr>
            <p:ph type="body" sz="quarter" idx="17"/>
          </p:nvPr>
        </p:nvSpPr>
        <p:spPr>
          <a:xfrm>
            <a:off x="1912423" y="3134625"/>
            <a:ext cx="8367153" cy="1007754"/>
          </a:xfrm>
          <a:noFill/>
        </p:spPr>
        <p:txBody>
          <a:bodyPr anchor="t">
            <a:noAutofit/>
          </a:bodyPr>
          <a:lstStyle>
            <a:lvl1pPr marL="0" indent="0" algn="ctr">
              <a:lnSpc>
                <a:spcPct val="100000"/>
              </a:lnSpc>
              <a:spcBef>
                <a:spcPts val="0"/>
              </a:spcBef>
              <a:buNone/>
              <a:defRPr sz="3200" b="0">
                <a:solidFill>
                  <a:schemeClr val="bg1"/>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
        <p:nvSpPr>
          <p:cNvPr id="31" name="Text Placeholder 4"/>
          <p:cNvSpPr>
            <a:spLocks noGrp="1"/>
          </p:cNvSpPr>
          <p:nvPr>
            <p:ph type="body" sz="quarter" idx="18"/>
          </p:nvPr>
        </p:nvSpPr>
        <p:spPr>
          <a:xfrm>
            <a:off x="524495" y="5852716"/>
            <a:ext cx="4620986" cy="575473"/>
          </a:xfrm>
          <a:noFill/>
        </p:spPr>
        <p:txBody>
          <a:bodyPr anchor="t">
            <a:noAutofit/>
          </a:bodyPr>
          <a:lstStyle>
            <a:lvl1pPr marL="0" indent="0" algn="l">
              <a:lnSpc>
                <a:spcPct val="100000"/>
              </a:lnSpc>
              <a:spcBef>
                <a:spcPts val="0"/>
              </a:spcBef>
              <a:buNone/>
              <a:defRPr sz="2400" b="0">
                <a:solidFill>
                  <a:srgbClr val="323E48"/>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
        <p:nvSpPr>
          <p:cNvPr id="32" name="Text Placeholder 4"/>
          <p:cNvSpPr>
            <a:spLocks noGrp="1"/>
          </p:cNvSpPr>
          <p:nvPr>
            <p:ph type="body" sz="quarter" idx="19"/>
          </p:nvPr>
        </p:nvSpPr>
        <p:spPr>
          <a:xfrm>
            <a:off x="7071011" y="5852716"/>
            <a:ext cx="4620986" cy="575473"/>
          </a:xfrm>
          <a:noFill/>
        </p:spPr>
        <p:txBody>
          <a:bodyPr anchor="t">
            <a:noAutofit/>
          </a:bodyPr>
          <a:lstStyle>
            <a:lvl1pPr marL="0" indent="0" algn="r">
              <a:lnSpc>
                <a:spcPct val="100000"/>
              </a:lnSpc>
              <a:spcBef>
                <a:spcPts val="0"/>
              </a:spcBef>
              <a:buNone/>
              <a:defRPr sz="2400" b="0">
                <a:solidFill>
                  <a:srgbClr val="323E48"/>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20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שקף סיום עם תמונה">
    <p:spTree>
      <p:nvGrpSpPr>
        <p:cNvPr id="1" name=""/>
        <p:cNvGrpSpPr/>
        <p:nvPr/>
      </p:nvGrpSpPr>
      <p:grpSpPr>
        <a:xfrm>
          <a:off x="0" y="0"/>
          <a:ext cx="0" cy="0"/>
          <a:chOff x="0" y="0"/>
          <a:chExt cx="0" cy="0"/>
        </a:xfrm>
      </p:grpSpPr>
      <p:sp>
        <p:nvSpPr>
          <p:cNvPr id="17" name="מלבן 7">
            <a:extLst>
              <a:ext uri="{FF2B5EF4-FFF2-40B4-BE49-F238E27FC236}">
                <a16:creationId xmlns:a16="http://schemas.microsoft.com/office/drawing/2014/main" id="{AFE05CEA-783F-4364-A7B8-36D54E3B8549}"/>
              </a:ext>
            </a:extLst>
          </p:cNvPr>
          <p:cNvSpPr/>
          <p:nvPr/>
        </p:nvSpPr>
        <p:spPr>
          <a:xfrm>
            <a:off x="0" y="5478247"/>
            <a:ext cx="12194720" cy="137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Picture Placeholder 2"/>
          <p:cNvSpPr>
            <a:spLocks noGrp="1"/>
          </p:cNvSpPr>
          <p:nvPr>
            <p:ph type="pic" sz="quarter" idx="13"/>
          </p:nvPr>
        </p:nvSpPr>
        <p:spPr>
          <a:xfrm>
            <a:off x="-17686" y="-26901"/>
            <a:ext cx="12209686" cy="5145147"/>
          </a:xfrm>
        </p:spPr>
        <p:txBody>
          <a:bodyPr/>
          <a:lstStyle>
            <a:lvl1pPr marL="0" indent="0" algn="ctr">
              <a:buNone/>
              <a:defRPr/>
            </a:lvl1pPr>
          </a:lstStyle>
          <a:p>
            <a:r>
              <a:rPr lang="en-US"/>
              <a:t>Click icon to add picture</a:t>
            </a:r>
          </a:p>
        </p:txBody>
      </p:sp>
      <p:sp>
        <p:nvSpPr>
          <p:cNvPr id="10" name="מלבן 8">
            <a:extLst>
              <a:ext uri="{FF2B5EF4-FFF2-40B4-BE49-F238E27FC236}">
                <a16:creationId xmlns:a16="http://schemas.microsoft.com/office/drawing/2014/main" id="{CA7EEE55-D1DC-44EF-AA92-BF9C7F3A319A}"/>
              </a:ext>
            </a:extLst>
          </p:cNvPr>
          <p:cNvSpPr/>
          <p:nvPr/>
        </p:nvSpPr>
        <p:spPr>
          <a:xfrm>
            <a:off x="-2720" y="5118247"/>
            <a:ext cx="1219472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Rectangle 2">
            <a:extLst>
              <a:ext uri="{FF2B5EF4-FFF2-40B4-BE49-F238E27FC236}">
                <a16:creationId xmlns:a16="http://schemas.microsoft.com/office/drawing/2014/main" id="{B301140E-BEDE-4DD4-9D4A-CB601FDCCEEF}"/>
              </a:ext>
            </a:extLst>
          </p:cNvPr>
          <p:cNvSpPr txBox="1">
            <a:spLocks noChangeArrowheads="1"/>
          </p:cNvSpPr>
          <p:nvPr/>
        </p:nvSpPr>
        <p:spPr>
          <a:xfrm>
            <a:off x="5257800" y="5723202"/>
            <a:ext cx="5495925" cy="850606"/>
          </a:xfrm>
          <a:prstGeom prst="rect">
            <a:avLst/>
          </a:prstGeom>
        </p:spPr>
        <p:txBody>
          <a:bodyPr vert="horz" lIns="91440" tIns="45720" rIns="91440" bIns="45720" rtlCol="0" anchor="t">
            <a:noAutofit/>
          </a:bodyPr>
          <a:lstStyle>
            <a:lvl1pPr algn="ctr" defTabSz="914400" rtl="1" eaLnBrk="1" latinLnBrk="0" hangingPunct="1">
              <a:lnSpc>
                <a:spcPct val="90000"/>
              </a:lnSpc>
              <a:spcBef>
                <a:spcPct val="0"/>
              </a:spcBef>
              <a:buNone/>
              <a:defRPr sz="6000" b="1" kern="1200">
                <a:solidFill>
                  <a:schemeClr val="accent1"/>
                </a:solidFill>
                <a:latin typeface="Arial" panose="020B0604020202020204" pitchFamily="34" charset="0"/>
                <a:ea typeface="+mj-ea"/>
                <a:cs typeface="Arial" panose="020B0604020202020204" pitchFamily="34" charset="0"/>
              </a:defRPr>
            </a:lvl1pPr>
          </a:lstStyle>
          <a:p>
            <a:pPr algn="r" defTabSz="457200">
              <a:lnSpc>
                <a:spcPct val="85000"/>
              </a:lnSpc>
              <a:spcBef>
                <a:spcPts val="0"/>
              </a:spcBef>
              <a:spcAft>
                <a:spcPts val="600"/>
              </a:spcAft>
              <a:buClr>
                <a:srgbClr val="4F789A"/>
              </a:buClr>
              <a:buSzPct val="115000"/>
            </a:pPr>
            <a:r>
              <a:rPr lang="he-IL">
                <a:solidFill>
                  <a:schemeClr val="bg2"/>
                </a:solidFill>
                <a:latin typeface="Calibri" panose="020F0502020204030204" pitchFamily="34" charset="0"/>
                <a:cs typeface="Calibri" panose="020F0502020204030204" pitchFamily="34" charset="0"/>
              </a:rPr>
              <a:t>תודה על ההקשבה</a:t>
            </a:r>
            <a:endParaRPr lang="en-US" b="0" spc="-30">
              <a:solidFill>
                <a:schemeClr val="bg2"/>
              </a:solidFill>
              <a:latin typeface="Calibri" panose="020F0502020204030204" pitchFamily="34" charset="0"/>
              <a:cs typeface="Calibri" panose="020F0502020204030204" pitchFamily="34" charset="0"/>
            </a:endParaRPr>
          </a:p>
        </p:txBody>
      </p:sp>
      <p:pic>
        <p:nvPicPr>
          <p:cNvPr id="16" name="Picture 11">
            <a:extLst>
              <a:ext uri="{FF2B5EF4-FFF2-40B4-BE49-F238E27FC236}">
                <a16:creationId xmlns:a16="http://schemas.microsoft.com/office/drawing/2014/main" id="{E7611B44-B797-4531-94BB-693ADE1136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932395" y="5675539"/>
            <a:ext cx="945931" cy="945931"/>
          </a:xfrm>
          <a:prstGeom prst="rect">
            <a:avLst/>
          </a:prstGeom>
        </p:spPr>
      </p:pic>
      <p:sp>
        <p:nvSpPr>
          <p:cNvPr id="18" name="מלבן 11">
            <a:extLst>
              <a:ext uri="{FF2B5EF4-FFF2-40B4-BE49-F238E27FC236}">
                <a16:creationId xmlns:a16="http://schemas.microsoft.com/office/drawing/2014/main" id="{D11E7429-79D8-46BF-9D30-16CB05B7477E}"/>
              </a:ext>
            </a:extLst>
          </p:cNvPr>
          <p:cNvSpPr/>
          <p:nvPr/>
        </p:nvSpPr>
        <p:spPr>
          <a:xfrm>
            <a:off x="419100" y="5761469"/>
            <a:ext cx="3429000" cy="589072"/>
          </a:xfrm>
          <a:prstGeom prst="rect">
            <a:avLst/>
          </a:prstGeom>
        </p:spPr>
        <p:txBody>
          <a:bodyPr wrap="square">
            <a:spAutoFit/>
          </a:bodyPr>
          <a:lstStyle/>
          <a:p>
            <a:pPr algn="l">
              <a:lnSpc>
                <a:spcPct val="150000"/>
              </a:lnSpc>
              <a:buClr>
                <a:srgbClr val="AA0171"/>
              </a:buClr>
            </a:pPr>
            <a:r>
              <a:rPr lang="en-US" sz="2400" u="sng">
                <a:solidFill>
                  <a:schemeClr val="bg1"/>
                </a:solidFill>
                <a:latin typeface="Calibri" panose="020F0502020204030204" pitchFamily="34" charset="0"/>
                <a:cs typeface="Calibri" panose="020F0502020204030204" pitchFamily="34" charset="0"/>
              </a:rPr>
              <a:t>brookdale.jdc.org.il</a:t>
            </a:r>
            <a:endParaRPr lang="he-IL" sz="2400" u="sng">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749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שער למצגת2">
    <p:spTree>
      <p:nvGrpSpPr>
        <p:cNvPr id="1" name=""/>
        <p:cNvGrpSpPr/>
        <p:nvPr/>
      </p:nvGrpSpPr>
      <p:grpSpPr>
        <a:xfrm>
          <a:off x="0" y="0"/>
          <a:ext cx="0" cy="0"/>
          <a:chOff x="0" y="0"/>
          <a:chExt cx="0" cy="0"/>
        </a:xfrm>
      </p:grpSpPr>
      <p:sp>
        <p:nvSpPr>
          <p:cNvPr id="17" name="Title 1"/>
          <p:cNvSpPr>
            <a:spLocks noGrp="1"/>
          </p:cNvSpPr>
          <p:nvPr>
            <p:ph type="title"/>
          </p:nvPr>
        </p:nvSpPr>
        <p:spPr>
          <a:xfrm>
            <a:off x="2495999" y="1647940"/>
            <a:ext cx="7200000" cy="1926000"/>
          </a:xfrm>
          <a:noFill/>
        </p:spPr>
        <p:txBody>
          <a:bodyPr>
            <a:normAutofit/>
          </a:bodyPr>
          <a:lstStyle>
            <a:lvl1pPr algn="ctr">
              <a:defRPr sz="6000" b="1">
                <a:solidFill>
                  <a:schemeClr val="bg1"/>
                </a:solidFill>
              </a:defRPr>
            </a:lvl1pPr>
          </a:lstStyle>
          <a:p>
            <a:r>
              <a:rPr lang="en-US"/>
              <a:t>Click to edit Master title style</a:t>
            </a:r>
          </a:p>
        </p:txBody>
      </p:sp>
      <p:sp>
        <p:nvSpPr>
          <p:cNvPr id="18" name="Text Placeholder 26"/>
          <p:cNvSpPr>
            <a:spLocks noGrp="1"/>
          </p:cNvSpPr>
          <p:nvPr>
            <p:ph type="body" sz="quarter" idx="12"/>
          </p:nvPr>
        </p:nvSpPr>
        <p:spPr>
          <a:xfrm>
            <a:off x="2496000" y="3729143"/>
            <a:ext cx="7200000" cy="594000"/>
          </a:xfrm>
          <a:noFill/>
        </p:spPr>
        <p:txBody>
          <a:bodyPr anchor="ctr">
            <a:noAutofit/>
          </a:bodyPr>
          <a:lstStyle>
            <a:lvl1pPr marL="0" indent="0" algn="ctr">
              <a:buNone/>
              <a:defRPr sz="24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19" name="Text Placeholder 26"/>
          <p:cNvSpPr>
            <a:spLocks noGrp="1"/>
          </p:cNvSpPr>
          <p:nvPr>
            <p:ph type="body" sz="quarter" idx="13"/>
          </p:nvPr>
        </p:nvSpPr>
        <p:spPr>
          <a:xfrm>
            <a:off x="7985051" y="5573474"/>
            <a:ext cx="3814634" cy="918776"/>
          </a:xfrm>
          <a:solidFill>
            <a:schemeClr val="bg1"/>
          </a:solidFill>
        </p:spPr>
        <p:txBody>
          <a:bodyPr>
            <a:noAutofit/>
          </a:bodyPr>
          <a:lstStyle>
            <a:lvl1pPr marL="0" indent="0" algn="ctr">
              <a:buNone/>
              <a:defRPr sz="2400">
                <a:solidFill>
                  <a:srgbClr val="424F58"/>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20" name="Text Placeholder 26"/>
          <p:cNvSpPr>
            <a:spLocks noGrp="1"/>
          </p:cNvSpPr>
          <p:nvPr>
            <p:ph type="body" sz="quarter" idx="14"/>
          </p:nvPr>
        </p:nvSpPr>
        <p:spPr>
          <a:xfrm>
            <a:off x="253779" y="5556034"/>
            <a:ext cx="3953170" cy="918776"/>
          </a:xfrm>
          <a:solidFill>
            <a:schemeClr val="bg1"/>
          </a:solidFill>
        </p:spPr>
        <p:txBody>
          <a:bodyPr>
            <a:noAutofit/>
          </a:bodyPr>
          <a:lstStyle>
            <a:lvl1pPr marL="0" indent="0" algn="ctr">
              <a:buNone/>
              <a:defRPr sz="2400">
                <a:solidFill>
                  <a:srgbClr val="424F58"/>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21" name="Date Placeholder 4"/>
          <p:cNvSpPr>
            <a:spLocks noGrp="1"/>
          </p:cNvSpPr>
          <p:nvPr>
            <p:ph type="dt" sz="half" idx="10"/>
          </p:nvPr>
        </p:nvSpPr>
        <p:spPr>
          <a:xfrm>
            <a:off x="858764" y="6109685"/>
            <a:ext cx="2743200" cy="365125"/>
          </a:xfrm>
          <a:prstGeom prst="rect">
            <a:avLst/>
          </a:prstGeom>
        </p:spPr>
        <p:txBody>
          <a:bodyPr/>
          <a:lstStyle>
            <a:lvl1pPr algn="ctr">
              <a:defRPr sz="2400">
                <a:solidFill>
                  <a:srgbClr val="424F58"/>
                </a:solidFill>
                <a:latin typeface="Arial" panose="020B0604020202020204" pitchFamily="34" charset="0"/>
                <a:cs typeface="Arial" panose="020B0604020202020204" pitchFamily="34" charset="0"/>
              </a:defRPr>
            </a:lvl1pPr>
          </a:lstStyle>
          <a:p>
            <a:fld id="{0CEA8330-84F0-4D97-B873-FAD663DE2436}" type="datetimeFigureOut">
              <a:rPr lang="en-US" smtClean="0"/>
              <a:t>5/2/2021</a:t>
            </a:fld>
            <a:endParaRPr lang="en-US"/>
          </a:p>
        </p:txBody>
      </p:sp>
    </p:spTree>
    <p:extLst>
      <p:ext uri="{BB962C8B-B14F-4D97-AF65-F5344CB8AC3E}">
        <p14:creationId xmlns:p14="http://schemas.microsoft.com/office/powerpoint/2010/main" val="9456781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6454"/>
            <a:ext cx="10679884" cy="4351338"/>
          </a:xfrm>
        </p:spPr>
        <p:txBody>
          <a:bodyPr/>
          <a:lstStyle>
            <a:lvl1pPr>
              <a:defRPr>
                <a:solidFill>
                  <a:srgbClr val="424F58"/>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hasCustomPrompt="1"/>
          </p:nvPr>
        </p:nvSpPr>
        <p:spPr>
          <a:xfrm>
            <a:off x="838199" y="241487"/>
            <a:ext cx="10657351" cy="1325563"/>
          </a:xfrm>
        </p:spPr>
        <p:txBody>
          <a:bodyPr/>
          <a:lstStyle>
            <a:lvl1pPr>
              <a:defRPr/>
            </a:lvl1pPr>
          </a:lstStyle>
          <a:p>
            <a:r>
              <a:rPr lang="en-US"/>
              <a:t> Click to edit Master title style</a:t>
            </a:r>
          </a:p>
        </p:txBody>
      </p:sp>
    </p:spTree>
    <p:extLst>
      <p:ext uri="{BB962C8B-B14F-4D97-AF65-F5344CB8AC3E}">
        <p14:creationId xmlns:p14="http://schemas.microsoft.com/office/powerpoint/2010/main" val="37601633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שער 2">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7BDC0554-B7CA-4519-A16F-BED0F3478D5E}"/>
              </a:ext>
            </a:extLst>
          </p:cNvPr>
          <p:cNvSpPr/>
          <p:nvPr/>
        </p:nvSpPr>
        <p:spPr>
          <a:xfrm>
            <a:off x="2683452" y="0"/>
            <a:ext cx="36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3043452" y="0"/>
            <a:ext cx="914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תמונה 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35297" y="4335500"/>
            <a:ext cx="1682520" cy="1682520"/>
          </a:xfrm>
          <a:prstGeom prst="rect">
            <a:avLst/>
          </a:prstGeom>
        </p:spPr>
      </p:pic>
      <p:sp>
        <p:nvSpPr>
          <p:cNvPr id="21" name="Text Placeholder 4"/>
          <p:cNvSpPr>
            <a:spLocks noGrp="1"/>
          </p:cNvSpPr>
          <p:nvPr>
            <p:ph type="body" sz="quarter" idx="16"/>
          </p:nvPr>
        </p:nvSpPr>
        <p:spPr>
          <a:xfrm>
            <a:off x="4041320" y="1310138"/>
            <a:ext cx="7560129" cy="1718038"/>
          </a:xfrm>
          <a:noFill/>
        </p:spPr>
        <p:txBody>
          <a:bodyPr anchor="ctr">
            <a:noAutofit/>
          </a:bodyPr>
          <a:lstStyle>
            <a:lvl1pPr marL="0" indent="0" algn="r">
              <a:lnSpc>
                <a:spcPct val="85000"/>
              </a:lnSpc>
              <a:buNone/>
              <a:defRPr sz="6000" b="1">
                <a:solidFill>
                  <a:schemeClr val="bg1"/>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
        <p:nvSpPr>
          <p:cNvPr id="30" name="Text Placeholder 4"/>
          <p:cNvSpPr>
            <a:spLocks noGrp="1"/>
          </p:cNvSpPr>
          <p:nvPr>
            <p:ph type="body" sz="quarter" idx="17"/>
          </p:nvPr>
        </p:nvSpPr>
        <p:spPr>
          <a:xfrm>
            <a:off x="4041321" y="3134625"/>
            <a:ext cx="7560128" cy="1007754"/>
          </a:xfrm>
          <a:noFill/>
        </p:spPr>
        <p:txBody>
          <a:bodyPr anchor="t">
            <a:noAutofit/>
          </a:bodyPr>
          <a:lstStyle>
            <a:lvl1pPr marL="0" indent="0" algn="r">
              <a:lnSpc>
                <a:spcPct val="100000"/>
              </a:lnSpc>
              <a:spcBef>
                <a:spcPts val="0"/>
              </a:spcBef>
              <a:buNone/>
              <a:defRPr sz="3200" b="0">
                <a:solidFill>
                  <a:schemeClr val="bg1"/>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
        <p:nvSpPr>
          <p:cNvPr id="11" name="Text Placeholder 4"/>
          <p:cNvSpPr>
            <a:spLocks noGrp="1"/>
          </p:cNvSpPr>
          <p:nvPr>
            <p:ph type="body" sz="quarter" idx="19"/>
          </p:nvPr>
        </p:nvSpPr>
        <p:spPr>
          <a:xfrm>
            <a:off x="6980463" y="5212453"/>
            <a:ext cx="4620986" cy="575473"/>
          </a:xfrm>
          <a:noFill/>
        </p:spPr>
        <p:txBody>
          <a:bodyPr anchor="t">
            <a:noAutofit/>
          </a:bodyPr>
          <a:lstStyle>
            <a:lvl1pPr marL="0" indent="0" algn="r">
              <a:lnSpc>
                <a:spcPct val="100000"/>
              </a:lnSpc>
              <a:spcBef>
                <a:spcPts val="0"/>
              </a:spcBef>
              <a:buNone/>
              <a:defRPr sz="2400" b="0">
                <a:solidFill>
                  <a:schemeClr val="bg1"/>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4724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שער 3">
    <p:spTree>
      <p:nvGrpSpPr>
        <p:cNvPr id="1" name=""/>
        <p:cNvGrpSpPr/>
        <p:nvPr/>
      </p:nvGrpSpPr>
      <p:grpSpPr>
        <a:xfrm>
          <a:off x="0" y="0"/>
          <a:ext cx="0" cy="0"/>
          <a:chOff x="0" y="0"/>
          <a:chExt cx="0" cy="0"/>
        </a:xfrm>
      </p:grpSpPr>
      <p:sp>
        <p:nvSpPr>
          <p:cNvPr id="12" name="מלבן 11"/>
          <p:cNvSpPr/>
          <p:nvPr/>
        </p:nvSpPr>
        <p:spPr>
          <a:xfrm>
            <a:off x="-5440" y="1"/>
            <a:ext cx="12194720" cy="51234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Text Placeholder 4"/>
          <p:cNvSpPr>
            <a:spLocks noGrp="1"/>
          </p:cNvSpPr>
          <p:nvPr>
            <p:ph type="body" sz="quarter" idx="16"/>
          </p:nvPr>
        </p:nvSpPr>
        <p:spPr>
          <a:xfrm>
            <a:off x="6393996" y="557664"/>
            <a:ext cx="5453244" cy="2241923"/>
          </a:xfrm>
          <a:noFill/>
        </p:spPr>
        <p:txBody>
          <a:bodyPr anchor="t">
            <a:noAutofit/>
          </a:bodyPr>
          <a:lstStyle>
            <a:lvl1pPr marL="0" indent="0" algn="r">
              <a:lnSpc>
                <a:spcPct val="85000"/>
              </a:lnSpc>
              <a:buNone/>
              <a:defRPr sz="6000" b="1">
                <a:solidFill>
                  <a:schemeClr val="bg1"/>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
        <p:nvSpPr>
          <p:cNvPr id="30" name="Text Placeholder 4"/>
          <p:cNvSpPr>
            <a:spLocks noGrp="1"/>
          </p:cNvSpPr>
          <p:nvPr>
            <p:ph type="body" sz="quarter" idx="17"/>
          </p:nvPr>
        </p:nvSpPr>
        <p:spPr>
          <a:xfrm>
            <a:off x="6630263" y="3166415"/>
            <a:ext cx="5216977" cy="1007754"/>
          </a:xfrm>
          <a:noFill/>
        </p:spPr>
        <p:txBody>
          <a:bodyPr anchor="t">
            <a:noAutofit/>
          </a:bodyPr>
          <a:lstStyle>
            <a:lvl1pPr marL="0" indent="0" algn="r">
              <a:lnSpc>
                <a:spcPct val="100000"/>
              </a:lnSpc>
              <a:spcBef>
                <a:spcPts val="0"/>
              </a:spcBef>
              <a:buNone/>
              <a:defRPr sz="3200" b="0">
                <a:solidFill>
                  <a:schemeClr val="bg1"/>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
        <p:nvSpPr>
          <p:cNvPr id="20" name="Text Placeholder 4"/>
          <p:cNvSpPr>
            <a:spLocks noGrp="1"/>
          </p:cNvSpPr>
          <p:nvPr>
            <p:ph type="body" sz="quarter" idx="20"/>
          </p:nvPr>
        </p:nvSpPr>
        <p:spPr>
          <a:xfrm>
            <a:off x="6890119" y="4327465"/>
            <a:ext cx="4957121" cy="575473"/>
          </a:xfrm>
          <a:noFill/>
        </p:spPr>
        <p:txBody>
          <a:bodyPr anchor="t">
            <a:noAutofit/>
          </a:bodyPr>
          <a:lstStyle>
            <a:lvl1pPr marL="0" indent="0" algn="r">
              <a:lnSpc>
                <a:spcPct val="100000"/>
              </a:lnSpc>
              <a:spcBef>
                <a:spcPts val="0"/>
              </a:spcBef>
              <a:buNone/>
              <a:defRPr sz="2400" b="0">
                <a:solidFill>
                  <a:schemeClr val="bg1"/>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
        <p:nvSpPr>
          <p:cNvPr id="13" name="מלבן 12"/>
          <p:cNvSpPr/>
          <p:nvPr/>
        </p:nvSpPr>
        <p:spPr>
          <a:xfrm>
            <a:off x="-2720" y="5118247"/>
            <a:ext cx="12194720" cy="36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he-IL"/>
          </a:p>
        </p:txBody>
      </p:sp>
      <p:pic>
        <p:nvPicPr>
          <p:cNvPr id="3" name="Picture 2" descr="A picture containing text&#10;&#10;Description automatically generated">
            <a:extLst>
              <a:ext uri="{FF2B5EF4-FFF2-40B4-BE49-F238E27FC236}">
                <a16:creationId xmlns:a16="http://schemas.microsoft.com/office/drawing/2014/main" id="{F66CEDC6-39B5-407C-B3D4-E8B0517DC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1" y="5855444"/>
            <a:ext cx="1922190" cy="742434"/>
          </a:xfrm>
          <a:prstGeom prst="rect">
            <a:avLst/>
          </a:prstGeom>
        </p:spPr>
      </p:pic>
      <p:sp>
        <p:nvSpPr>
          <p:cNvPr id="15" name="Picture Placeholder 2"/>
          <p:cNvSpPr>
            <a:spLocks noGrp="1"/>
          </p:cNvSpPr>
          <p:nvPr>
            <p:ph type="pic" sz="quarter" idx="13"/>
          </p:nvPr>
        </p:nvSpPr>
        <p:spPr>
          <a:xfrm>
            <a:off x="493962" y="479159"/>
            <a:ext cx="5453244" cy="5899682"/>
          </a:xfrm>
        </p:spPr>
        <p:txBody>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193692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ראש פרק 1">
    <p:spTree>
      <p:nvGrpSpPr>
        <p:cNvPr id="1" name=""/>
        <p:cNvGrpSpPr/>
        <p:nvPr/>
      </p:nvGrpSpPr>
      <p:grpSpPr>
        <a:xfrm>
          <a:off x="0" y="0"/>
          <a:ext cx="0" cy="0"/>
          <a:chOff x="0" y="0"/>
          <a:chExt cx="0" cy="0"/>
        </a:xfrm>
      </p:grpSpPr>
      <p:sp>
        <p:nvSpPr>
          <p:cNvPr id="21" name="Text Placeholder 4"/>
          <p:cNvSpPr>
            <a:spLocks noGrp="1"/>
          </p:cNvSpPr>
          <p:nvPr>
            <p:ph type="body" sz="quarter" idx="16"/>
          </p:nvPr>
        </p:nvSpPr>
        <p:spPr>
          <a:xfrm>
            <a:off x="1912423" y="2763381"/>
            <a:ext cx="8367154" cy="1718038"/>
          </a:xfrm>
          <a:noFill/>
        </p:spPr>
        <p:txBody>
          <a:bodyPr anchor="ctr">
            <a:noAutofit/>
          </a:bodyPr>
          <a:lstStyle>
            <a:lvl1pPr marL="0" indent="0" algn="ctr">
              <a:buNone/>
              <a:defRPr sz="5500" b="1">
                <a:solidFill>
                  <a:schemeClr val="accent1"/>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
        <p:nvSpPr>
          <p:cNvPr id="10" name="מלבן 9"/>
          <p:cNvSpPr/>
          <p:nvPr/>
        </p:nvSpPr>
        <p:spPr>
          <a:xfrm>
            <a:off x="-2720" y="1"/>
            <a:ext cx="12194720" cy="1030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2720" y="1030258"/>
            <a:ext cx="12192000" cy="18118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he-IL"/>
          </a:p>
        </p:txBody>
      </p:sp>
      <p:pic>
        <p:nvPicPr>
          <p:cNvPr id="14" name="Picture 11">
            <a:extLst>
              <a:ext uri="{FF2B5EF4-FFF2-40B4-BE49-F238E27FC236}">
                <a16:creationId xmlns:a16="http://schemas.microsoft.com/office/drawing/2014/main" id="{0DBFB498-3E4F-4E94-826C-66872020B0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51395" y="647887"/>
            <a:ext cx="945931" cy="945931"/>
          </a:xfrm>
          <a:prstGeom prst="rect">
            <a:avLst/>
          </a:prstGeom>
        </p:spPr>
      </p:pic>
    </p:spTree>
    <p:extLst>
      <p:ext uri="{BB962C8B-B14F-4D97-AF65-F5344CB8AC3E}">
        <p14:creationId xmlns:p14="http://schemas.microsoft.com/office/powerpoint/2010/main" val="420666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ראש פרק 2">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5440" y="1211447"/>
            <a:ext cx="6112326" cy="5646554"/>
          </a:xfrm>
        </p:spPr>
        <p:txBody>
          <a:bodyPr/>
          <a:lstStyle>
            <a:lvl1pPr marL="0" indent="0" algn="ctr">
              <a:buNone/>
              <a:defRPr/>
            </a:lvl1pPr>
          </a:lstStyle>
          <a:p>
            <a:r>
              <a:rPr lang="en-US"/>
              <a:t>Click icon to add picture</a:t>
            </a:r>
          </a:p>
        </p:txBody>
      </p:sp>
      <p:sp>
        <p:nvSpPr>
          <p:cNvPr id="21" name="Text Placeholder 4"/>
          <p:cNvSpPr>
            <a:spLocks noGrp="1"/>
          </p:cNvSpPr>
          <p:nvPr>
            <p:ph type="body" sz="quarter" idx="16"/>
          </p:nvPr>
        </p:nvSpPr>
        <p:spPr>
          <a:xfrm>
            <a:off x="6539592" y="2122712"/>
            <a:ext cx="4957733" cy="2424019"/>
          </a:xfrm>
          <a:noFill/>
        </p:spPr>
        <p:txBody>
          <a:bodyPr anchor="t">
            <a:noAutofit/>
          </a:bodyPr>
          <a:lstStyle>
            <a:lvl1pPr marL="0" indent="0" algn="r">
              <a:buNone/>
              <a:defRPr sz="5500" b="1">
                <a:solidFill>
                  <a:schemeClr val="accent1"/>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
        <p:nvSpPr>
          <p:cNvPr id="10" name="מלבן 9"/>
          <p:cNvSpPr/>
          <p:nvPr/>
        </p:nvSpPr>
        <p:spPr>
          <a:xfrm>
            <a:off x="-2720" y="1"/>
            <a:ext cx="12194720" cy="1030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2720" y="1030258"/>
            <a:ext cx="12192000" cy="181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11">
            <a:extLst>
              <a:ext uri="{FF2B5EF4-FFF2-40B4-BE49-F238E27FC236}">
                <a16:creationId xmlns:a16="http://schemas.microsoft.com/office/drawing/2014/main" id="{0DBFB498-3E4F-4E94-826C-66872020B0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51395" y="647887"/>
            <a:ext cx="945931" cy="945931"/>
          </a:xfrm>
          <a:prstGeom prst="rect">
            <a:avLst/>
          </a:prstGeom>
        </p:spPr>
      </p:pic>
    </p:spTree>
    <p:extLst>
      <p:ext uri="{BB962C8B-B14F-4D97-AF65-F5344CB8AC3E}">
        <p14:creationId xmlns:p14="http://schemas.microsoft.com/office/powerpoint/2010/main" val="309022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וטקסט">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7BDC0554-B7CA-4519-A16F-BED0F3478D5E}"/>
              </a:ext>
            </a:extLst>
          </p:cNvPr>
          <p:cNvSpPr/>
          <p:nvPr/>
        </p:nvSpPr>
        <p:spPr>
          <a:xfrm>
            <a:off x="10929786" y="0"/>
            <a:ext cx="18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11099612" y="0"/>
            <a:ext cx="10923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Picture 11">
            <a:extLst>
              <a:ext uri="{FF2B5EF4-FFF2-40B4-BE49-F238E27FC236}">
                <a16:creationId xmlns:a16="http://schemas.microsoft.com/office/drawing/2014/main" id="{0DBFB498-3E4F-4E94-826C-66872020B0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51395" y="647887"/>
            <a:ext cx="945931" cy="945931"/>
          </a:xfrm>
          <a:prstGeom prst="rect">
            <a:avLst/>
          </a:prstGeom>
        </p:spPr>
      </p:pic>
      <p:sp>
        <p:nvSpPr>
          <p:cNvPr id="19" name="Oval 10">
            <a:extLst>
              <a:ext uri="{FF2B5EF4-FFF2-40B4-BE49-F238E27FC236}">
                <a16:creationId xmlns:a16="http://schemas.microsoft.com/office/drawing/2014/main" id="{8EE77483-DAB6-4D01-B3AF-95B109F03143}"/>
              </a:ext>
            </a:extLst>
          </p:cNvPr>
          <p:cNvSpPr/>
          <p:nvPr/>
        </p:nvSpPr>
        <p:spPr>
          <a:xfrm>
            <a:off x="11437714" y="6233847"/>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Slide Number Placeholder 5"/>
          <p:cNvSpPr txBox="1">
            <a:spLocks/>
          </p:cNvSpPr>
          <p:nvPr/>
        </p:nvSpPr>
        <p:spPr>
          <a:xfrm>
            <a:off x="11368976" y="6272886"/>
            <a:ext cx="533475" cy="365125"/>
          </a:xfrm>
          <a:prstGeom prst="rect">
            <a:avLst/>
          </a:prstGeom>
        </p:spPr>
        <p:txBody>
          <a:bodyPr/>
          <a:lstStyle>
            <a:defPPr>
              <a:defRPr lang="en-US"/>
            </a:defPPr>
            <a:lvl1pPr marL="0" algn="r" defTabSz="914400" rtl="1" eaLnBrk="1" latinLnBrk="0" hangingPunct="1">
              <a:defRPr sz="1600" kern="1200">
                <a:solidFill>
                  <a:srgbClr val="008DA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450A29C-FF3A-4789-B98E-12119F960C99}" type="slidenum">
              <a:rPr lang="en-US" sz="1400" smtClean="0">
                <a:solidFill>
                  <a:srgbClr val="424F58"/>
                </a:solidFill>
              </a:rPr>
              <a:pPr algn="ctr"/>
              <a:t>‹#›</a:t>
            </a:fld>
            <a:endParaRPr lang="en-US" sz="1400">
              <a:solidFill>
                <a:srgbClr val="424F58"/>
              </a:solidFill>
            </a:endParaRPr>
          </a:p>
        </p:txBody>
      </p:sp>
      <p:sp>
        <p:nvSpPr>
          <p:cNvPr id="22" name="Title 1"/>
          <p:cNvSpPr>
            <a:spLocks noGrp="1"/>
          </p:cNvSpPr>
          <p:nvPr>
            <p:ph type="title"/>
          </p:nvPr>
        </p:nvSpPr>
        <p:spPr>
          <a:xfrm>
            <a:off x="936168" y="458070"/>
            <a:ext cx="9385267" cy="1325563"/>
          </a:xfrm>
        </p:spPr>
        <p:txBody>
          <a:bodyPr>
            <a:normAutofit/>
          </a:bodyPr>
          <a:lstStyle>
            <a:lvl1pPr>
              <a:lnSpc>
                <a:spcPct val="80000"/>
              </a:lnSpc>
              <a:defRPr sz="4800">
                <a:solidFill>
                  <a:schemeClr val="accent3"/>
                </a:solidFill>
                <a:latin typeface="Calibri" panose="020F0502020204030204" pitchFamily="34" charset="0"/>
                <a:cs typeface="Calibri" panose="020F0502020204030204" pitchFamily="34" charset="0"/>
              </a:defRPr>
            </a:lvl1pPr>
          </a:lstStyle>
          <a:p>
            <a:r>
              <a:rPr lang="en-US"/>
              <a:t>Click to edit Master title style</a:t>
            </a:r>
          </a:p>
        </p:txBody>
      </p:sp>
      <p:sp>
        <p:nvSpPr>
          <p:cNvPr id="32" name="Content Placeholder 2"/>
          <p:cNvSpPr>
            <a:spLocks noGrp="1"/>
          </p:cNvSpPr>
          <p:nvPr>
            <p:ph sz="half" idx="1"/>
          </p:nvPr>
        </p:nvSpPr>
        <p:spPr>
          <a:xfrm>
            <a:off x="936168" y="1825625"/>
            <a:ext cx="9385267" cy="4351338"/>
          </a:xfrm>
        </p:spPr>
        <p:txBody>
          <a:bodyPr>
            <a:normAutofit/>
          </a:bodyPr>
          <a:lstStyle>
            <a:lvl1pPr marL="228600" indent="-228600">
              <a:lnSpc>
                <a:spcPct val="100000"/>
              </a:lnSpc>
              <a:buClr>
                <a:schemeClr val="accent3"/>
              </a:buClr>
              <a:buFontTx/>
              <a:buNone/>
              <a:defRPr sz="2800">
                <a:latin typeface="Calibri" panose="020F0502020204030204" pitchFamily="34" charset="0"/>
                <a:cs typeface="Calibri" panose="020F0502020204030204" pitchFamily="34" charset="0"/>
              </a:defRPr>
            </a:lvl1pPr>
            <a:lvl2pPr marL="685800" indent="-228600">
              <a:buClr>
                <a:schemeClr val="accent3"/>
              </a:buClr>
              <a:buFontTx/>
              <a:buNone/>
              <a:defRPr sz="2800">
                <a:latin typeface="Calibri" panose="020F0502020204030204" pitchFamily="34" charset="0"/>
                <a:cs typeface="Calibri" panose="020F0502020204030204" pitchFamily="34" charset="0"/>
              </a:defRPr>
            </a:lvl2pPr>
            <a:lvl3pPr marL="1143000" indent="-228600">
              <a:buClr>
                <a:schemeClr val="accent3"/>
              </a:buClr>
              <a:buFontTx/>
              <a:buNone/>
              <a:defRPr sz="2800">
                <a:latin typeface="Calibri" panose="020F0502020204030204" pitchFamily="34" charset="0"/>
                <a:cs typeface="Calibri" panose="020F0502020204030204" pitchFamily="34" charset="0"/>
              </a:defRPr>
            </a:lvl3pPr>
            <a:lvl4pPr marL="1600200" indent="-228600">
              <a:buClr>
                <a:schemeClr val="accent3"/>
              </a:buClr>
              <a:buFontTx/>
              <a:buNone/>
              <a:defRPr sz="2800">
                <a:latin typeface="Calibri" panose="020F0502020204030204" pitchFamily="34" charset="0"/>
                <a:cs typeface="Calibri" panose="020F0502020204030204" pitchFamily="34" charset="0"/>
              </a:defRPr>
            </a:lvl4pPr>
            <a:lvl5pPr marL="2057400" indent="-228600">
              <a:buClr>
                <a:schemeClr val="accent3"/>
              </a:buClr>
              <a:buFontTx/>
              <a:buNone/>
              <a:defRPr sz="2800">
                <a:latin typeface="Calibri" panose="020F0502020204030204" pitchFamily="34" charset="0"/>
                <a:cs typeface="Calibri" panose="020F0502020204030204" pitchFamily="34" charset="0"/>
              </a:defRPr>
            </a:lvl5pPr>
          </a:lstStyle>
          <a:p>
            <a:pPr lvl="0"/>
            <a:r>
              <a:rPr lang="en-US"/>
              <a:t>Click to edit Master text styles</a:t>
            </a:r>
          </a:p>
        </p:txBody>
      </p:sp>
    </p:spTree>
    <p:extLst>
      <p:ext uri="{BB962C8B-B14F-4D97-AF65-F5344CB8AC3E}">
        <p14:creationId xmlns:p14="http://schemas.microsoft.com/office/powerpoint/2010/main" val="363745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כותרת ובולטים">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7BDC0554-B7CA-4519-A16F-BED0F3478D5E}"/>
              </a:ext>
            </a:extLst>
          </p:cNvPr>
          <p:cNvSpPr/>
          <p:nvPr/>
        </p:nvSpPr>
        <p:spPr>
          <a:xfrm>
            <a:off x="10929786" y="0"/>
            <a:ext cx="18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11099612" y="0"/>
            <a:ext cx="10923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Picture 11">
            <a:extLst>
              <a:ext uri="{FF2B5EF4-FFF2-40B4-BE49-F238E27FC236}">
                <a16:creationId xmlns:a16="http://schemas.microsoft.com/office/drawing/2014/main" id="{0DBFB498-3E4F-4E94-826C-66872020B0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51395" y="647887"/>
            <a:ext cx="945931" cy="945931"/>
          </a:xfrm>
          <a:prstGeom prst="rect">
            <a:avLst/>
          </a:prstGeom>
        </p:spPr>
      </p:pic>
      <p:sp>
        <p:nvSpPr>
          <p:cNvPr id="19" name="Oval 10">
            <a:extLst>
              <a:ext uri="{FF2B5EF4-FFF2-40B4-BE49-F238E27FC236}">
                <a16:creationId xmlns:a16="http://schemas.microsoft.com/office/drawing/2014/main" id="{8EE77483-DAB6-4D01-B3AF-95B109F03143}"/>
              </a:ext>
            </a:extLst>
          </p:cNvPr>
          <p:cNvSpPr/>
          <p:nvPr/>
        </p:nvSpPr>
        <p:spPr>
          <a:xfrm>
            <a:off x="11437714" y="6233847"/>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Slide Number Placeholder 5"/>
          <p:cNvSpPr txBox="1">
            <a:spLocks/>
          </p:cNvSpPr>
          <p:nvPr/>
        </p:nvSpPr>
        <p:spPr>
          <a:xfrm>
            <a:off x="11368976" y="6272886"/>
            <a:ext cx="533475" cy="365125"/>
          </a:xfrm>
          <a:prstGeom prst="rect">
            <a:avLst/>
          </a:prstGeom>
        </p:spPr>
        <p:txBody>
          <a:bodyPr/>
          <a:lstStyle>
            <a:defPPr>
              <a:defRPr lang="en-US"/>
            </a:defPPr>
            <a:lvl1pPr marL="0" algn="r" defTabSz="914400" rtl="1" eaLnBrk="1" latinLnBrk="0" hangingPunct="1">
              <a:defRPr sz="1600" kern="1200">
                <a:solidFill>
                  <a:srgbClr val="008DA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450A29C-FF3A-4789-B98E-12119F960C99}" type="slidenum">
              <a:rPr lang="en-US" sz="1400" smtClean="0">
                <a:solidFill>
                  <a:srgbClr val="424F58"/>
                </a:solidFill>
              </a:rPr>
              <a:pPr algn="ctr"/>
              <a:t>‹#›</a:t>
            </a:fld>
            <a:endParaRPr lang="en-US" sz="1400">
              <a:solidFill>
                <a:srgbClr val="424F58"/>
              </a:solidFill>
            </a:endParaRPr>
          </a:p>
        </p:txBody>
      </p:sp>
      <p:sp>
        <p:nvSpPr>
          <p:cNvPr id="11" name="Content Placeholder 3">
            <a:extLst>
              <a:ext uri="{FF2B5EF4-FFF2-40B4-BE49-F238E27FC236}">
                <a16:creationId xmlns:a16="http://schemas.microsoft.com/office/drawing/2014/main" id="{AC80F81E-ED1F-4F58-8295-592BD3D96A87}"/>
              </a:ext>
            </a:extLst>
          </p:cNvPr>
          <p:cNvSpPr>
            <a:spLocks noGrp="1"/>
          </p:cNvSpPr>
          <p:nvPr>
            <p:ph sz="half" idx="2"/>
          </p:nvPr>
        </p:nvSpPr>
        <p:spPr>
          <a:xfrm>
            <a:off x="936168" y="1822042"/>
            <a:ext cx="9385267" cy="4351719"/>
          </a:xfrm>
        </p:spPr>
        <p:txBody>
          <a:bodyPr tIns="46800"/>
          <a:lstStyle>
            <a:lvl1pPr indent="-288000">
              <a:lnSpc>
                <a:spcPts val="3360"/>
              </a:lnSpc>
              <a:defRPr sz="2800"/>
            </a:lvl1pPr>
            <a:lvl2pPr indent="-288000">
              <a:lnSpc>
                <a:spcPts val="3360"/>
              </a:lnSpc>
              <a:defRPr sz="2800"/>
            </a:lvl2pPr>
            <a:lvl3pPr indent="-288000">
              <a:lnSpc>
                <a:spcPts val="3360"/>
              </a:lnSpc>
              <a:defRPr sz="2800"/>
            </a:lvl3pPr>
            <a:lvl4pPr indent="-288000">
              <a:lnSpc>
                <a:spcPts val="3360"/>
              </a:lnSpc>
              <a:defRPr sz="2800"/>
            </a:lvl4pPr>
            <a:lvl5pPr indent="-288000">
              <a:lnSpc>
                <a:spcPts val="3360"/>
              </a:lnSpc>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9" name="Title 1">
            <a:extLst>
              <a:ext uri="{FF2B5EF4-FFF2-40B4-BE49-F238E27FC236}">
                <a16:creationId xmlns:a16="http://schemas.microsoft.com/office/drawing/2014/main" id="{E5723FDA-9090-43BA-A02E-EEE812C5A940}"/>
              </a:ext>
            </a:extLst>
          </p:cNvPr>
          <p:cNvSpPr>
            <a:spLocks noGrp="1"/>
          </p:cNvSpPr>
          <p:nvPr>
            <p:ph type="title"/>
          </p:nvPr>
        </p:nvSpPr>
        <p:spPr>
          <a:xfrm>
            <a:off x="936168" y="458070"/>
            <a:ext cx="9385267" cy="1325563"/>
          </a:xfrm>
        </p:spPr>
        <p:txBody>
          <a:bodyPr>
            <a:normAutofit/>
          </a:bodyPr>
          <a:lstStyle>
            <a:lvl1pPr>
              <a:lnSpc>
                <a:spcPct val="80000"/>
              </a:lnSpc>
              <a:defRPr sz="4800">
                <a:solidFill>
                  <a:schemeClr val="accent3"/>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4470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כותרת ותרשימים">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7BDC0554-B7CA-4519-A16F-BED0F3478D5E}"/>
              </a:ext>
            </a:extLst>
          </p:cNvPr>
          <p:cNvSpPr/>
          <p:nvPr/>
        </p:nvSpPr>
        <p:spPr>
          <a:xfrm>
            <a:off x="10929786" y="0"/>
            <a:ext cx="18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11099612" y="0"/>
            <a:ext cx="10923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Picture 11">
            <a:extLst>
              <a:ext uri="{FF2B5EF4-FFF2-40B4-BE49-F238E27FC236}">
                <a16:creationId xmlns:a16="http://schemas.microsoft.com/office/drawing/2014/main" id="{0DBFB498-3E4F-4E94-826C-66872020B0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51395" y="647887"/>
            <a:ext cx="945931" cy="945931"/>
          </a:xfrm>
          <a:prstGeom prst="rect">
            <a:avLst/>
          </a:prstGeom>
        </p:spPr>
      </p:pic>
      <p:sp>
        <p:nvSpPr>
          <p:cNvPr id="17" name="Oval 10">
            <a:extLst>
              <a:ext uri="{FF2B5EF4-FFF2-40B4-BE49-F238E27FC236}">
                <a16:creationId xmlns:a16="http://schemas.microsoft.com/office/drawing/2014/main" id="{8EE77483-DAB6-4D01-B3AF-95B109F03143}"/>
              </a:ext>
            </a:extLst>
          </p:cNvPr>
          <p:cNvSpPr/>
          <p:nvPr/>
        </p:nvSpPr>
        <p:spPr>
          <a:xfrm>
            <a:off x="11437714" y="6233847"/>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Slide Number Placeholder 5"/>
          <p:cNvSpPr txBox="1">
            <a:spLocks/>
          </p:cNvSpPr>
          <p:nvPr/>
        </p:nvSpPr>
        <p:spPr>
          <a:xfrm>
            <a:off x="11368976" y="6272886"/>
            <a:ext cx="533475" cy="365125"/>
          </a:xfrm>
          <a:prstGeom prst="rect">
            <a:avLst/>
          </a:prstGeom>
        </p:spPr>
        <p:txBody>
          <a:bodyPr/>
          <a:lstStyle>
            <a:defPPr>
              <a:defRPr lang="en-US"/>
            </a:defPPr>
            <a:lvl1pPr marL="0" algn="r" defTabSz="914400" rtl="1" eaLnBrk="1" latinLnBrk="0" hangingPunct="1">
              <a:defRPr sz="1600" kern="1200">
                <a:solidFill>
                  <a:srgbClr val="008DA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450A29C-FF3A-4789-B98E-12119F960C99}" type="slidenum">
              <a:rPr lang="en-US" sz="1400" smtClean="0">
                <a:solidFill>
                  <a:srgbClr val="424F58"/>
                </a:solidFill>
              </a:rPr>
              <a:pPr algn="ctr"/>
              <a:t>‹#›</a:t>
            </a:fld>
            <a:endParaRPr lang="en-US" sz="1400">
              <a:solidFill>
                <a:srgbClr val="424F58"/>
              </a:solidFill>
            </a:endParaRPr>
          </a:p>
        </p:txBody>
      </p:sp>
      <p:sp>
        <p:nvSpPr>
          <p:cNvPr id="21" name="Title 1"/>
          <p:cNvSpPr>
            <a:spLocks noGrp="1"/>
          </p:cNvSpPr>
          <p:nvPr>
            <p:ph type="title"/>
          </p:nvPr>
        </p:nvSpPr>
        <p:spPr>
          <a:xfrm>
            <a:off x="936168" y="458070"/>
            <a:ext cx="9385267" cy="1325563"/>
          </a:xfrm>
        </p:spPr>
        <p:txBody>
          <a:bodyPr>
            <a:normAutofit/>
          </a:bodyPr>
          <a:lstStyle>
            <a:lvl1pPr>
              <a:lnSpc>
                <a:spcPct val="80000"/>
              </a:lnSpc>
              <a:defRPr sz="4800">
                <a:solidFill>
                  <a:schemeClr val="accent3"/>
                </a:solidFill>
                <a:latin typeface="Calibri" panose="020F0502020204030204" pitchFamily="34" charset="0"/>
                <a:cs typeface="Calibri" panose="020F0502020204030204" pitchFamily="34" charset="0"/>
              </a:defRPr>
            </a:lvl1pPr>
          </a:lstStyle>
          <a:p>
            <a:r>
              <a:rPr lang="en-US"/>
              <a:t>Click to edit Master title style</a:t>
            </a:r>
          </a:p>
        </p:txBody>
      </p:sp>
      <p:sp>
        <p:nvSpPr>
          <p:cNvPr id="35" name="Content Placeholder 2"/>
          <p:cNvSpPr>
            <a:spLocks noGrp="1"/>
          </p:cNvSpPr>
          <p:nvPr>
            <p:ph sz="half" idx="1"/>
          </p:nvPr>
        </p:nvSpPr>
        <p:spPr>
          <a:xfrm>
            <a:off x="936168" y="1825625"/>
            <a:ext cx="4476753" cy="4351338"/>
          </a:xfrm>
        </p:spPr>
        <p:txBody>
          <a:bodyPr>
            <a:normAutofit/>
          </a:bodyPr>
          <a:lstStyle>
            <a:lvl1pPr>
              <a:buClr>
                <a:schemeClr val="accent3"/>
              </a:buClr>
              <a:buFontTx/>
              <a:buNone/>
              <a:defRPr sz="2800">
                <a:latin typeface="Calibri" panose="020F0502020204030204" pitchFamily="34" charset="0"/>
                <a:cs typeface="Calibri" panose="020F0502020204030204" pitchFamily="34" charset="0"/>
              </a:defRPr>
            </a:lvl1pPr>
            <a:lvl2pPr>
              <a:buClr>
                <a:schemeClr val="accent3"/>
              </a:buClr>
              <a:buFontTx/>
              <a:buNone/>
              <a:defRPr sz="2800">
                <a:latin typeface="Calibri" panose="020F0502020204030204" pitchFamily="34" charset="0"/>
                <a:cs typeface="Calibri" panose="020F0502020204030204" pitchFamily="34" charset="0"/>
              </a:defRPr>
            </a:lvl2pPr>
            <a:lvl3pPr>
              <a:buClr>
                <a:schemeClr val="accent3"/>
              </a:buClr>
              <a:buFontTx/>
              <a:buNone/>
              <a:defRPr sz="2800">
                <a:latin typeface="Calibri" panose="020F0502020204030204" pitchFamily="34" charset="0"/>
                <a:cs typeface="Calibri" panose="020F0502020204030204" pitchFamily="34" charset="0"/>
              </a:defRPr>
            </a:lvl3pPr>
            <a:lvl4pPr>
              <a:buClr>
                <a:schemeClr val="accent3"/>
              </a:buClr>
              <a:buFontTx/>
              <a:buNone/>
              <a:defRPr sz="2800">
                <a:latin typeface="Calibri" panose="020F0502020204030204" pitchFamily="34" charset="0"/>
                <a:cs typeface="Calibri" panose="020F0502020204030204" pitchFamily="34" charset="0"/>
              </a:defRPr>
            </a:lvl4pPr>
            <a:lvl5pPr>
              <a:buClr>
                <a:schemeClr val="accent3"/>
              </a:buClr>
              <a:buFontTx/>
              <a:buNone/>
              <a:defRPr sz="28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half" idx="2"/>
          </p:nvPr>
        </p:nvSpPr>
        <p:spPr>
          <a:xfrm>
            <a:off x="5843035" y="1825625"/>
            <a:ext cx="4478400" cy="4351338"/>
          </a:xfrm>
        </p:spPr>
        <p:txBody>
          <a:bodyPr>
            <a:normAutofit/>
          </a:bodyPr>
          <a:lstStyle>
            <a:lvl1pPr>
              <a:buClr>
                <a:schemeClr val="accent3"/>
              </a:buClr>
              <a:buFontTx/>
              <a:buNone/>
              <a:defRPr sz="2800">
                <a:latin typeface="Calibri" panose="020F0502020204030204" pitchFamily="34" charset="0"/>
                <a:cs typeface="Calibri" panose="020F0502020204030204" pitchFamily="34" charset="0"/>
              </a:defRPr>
            </a:lvl1pPr>
            <a:lvl2pPr>
              <a:buClr>
                <a:schemeClr val="accent3"/>
              </a:buClr>
              <a:buFontTx/>
              <a:buNone/>
              <a:defRPr sz="2800">
                <a:latin typeface="Calibri" panose="020F0502020204030204" pitchFamily="34" charset="0"/>
                <a:cs typeface="Calibri" panose="020F0502020204030204" pitchFamily="34" charset="0"/>
              </a:defRPr>
            </a:lvl2pPr>
            <a:lvl3pPr>
              <a:buClr>
                <a:schemeClr val="accent3"/>
              </a:buClr>
              <a:buFontTx/>
              <a:buNone/>
              <a:defRPr sz="2800">
                <a:latin typeface="Calibri" panose="020F0502020204030204" pitchFamily="34" charset="0"/>
                <a:cs typeface="Calibri" panose="020F0502020204030204" pitchFamily="34" charset="0"/>
              </a:defRPr>
            </a:lvl3pPr>
            <a:lvl4pPr>
              <a:buClr>
                <a:schemeClr val="accent3"/>
              </a:buClr>
              <a:buFontTx/>
              <a:buNone/>
              <a:defRPr sz="2800">
                <a:latin typeface="Calibri" panose="020F0502020204030204" pitchFamily="34" charset="0"/>
                <a:cs typeface="Calibri" panose="020F0502020204030204" pitchFamily="34" charset="0"/>
              </a:defRPr>
            </a:lvl4pPr>
            <a:lvl5pPr>
              <a:buClr>
                <a:schemeClr val="accent3"/>
              </a:buClr>
              <a:buFontTx/>
              <a:buNone/>
              <a:defRPr sz="28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366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שקף סיום">
    <p:spTree>
      <p:nvGrpSpPr>
        <p:cNvPr id="1" name=""/>
        <p:cNvGrpSpPr/>
        <p:nvPr/>
      </p:nvGrpSpPr>
      <p:grpSpPr>
        <a:xfrm>
          <a:off x="0" y="0"/>
          <a:ext cx="0" cy="0"/>
          <a:chOff x="0" y="0"/>
          <a:chExt cx="0" cy="0"/>
        </a:xfrm>
      </p:grpSpPr>
      <p:sp>
        <p:nvSpPr>
          <p:cNvPr id="8" name="מלבן 7"/>
          <p:cNvSpPr/>
          <p:nvPr/>
        </p:nvSpPr>
        <p:spPr>
          <a:xfrm>
            <a:off x="-2720" y="5478247"/>
            <a:ext cx="12194720" cy="137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2720" y="5118247"/>
            <a:ext cx="1219472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243042" y="4432042"/>
            <a:ext cx="1705916" cy="1705916"/>
          </a:xfrm>
          <a:prstGeom prst="rect">
            <a:avLst/>
          </a:prstGeom>
        </p:spPr>
      </p:pic>
      <p:sp>
        <p:nvSpPr>
          <p:cNvPr id="13" name="Rectangle 2"/>
          <p:cNvSpPr txBox="1">
            <a:spLocks noChangeArrowheads="1"/>
          </p:cNvSpPr>
          <p:nvPr/>
        </p:nvSpPr>
        <p:spPr>
          <a:xfrm>
            <a:off x="609600" y="1435399"/>
            <a:ext cx="10972801" cy="850606"/>
          </a:xfrm>
          <a:prstGeom prst="rect">
            <a:avLst/>
          </a:prstGeom>
        </p:spPr>
        <p:txBody>
          <a:bodyPr vert="horz" lIns="91440" tIns="45720" rIns="91440" bIns="45720" rtlCol="0" anchor="t">
            <a:noAutofit/>
          </a:bodyPr>
          <a:lstStyle>
            <a:lvl1pPr algn="ctr" defTabSz="914400" rtl="1" eaLnBrk="1" latinLnBrk="0" hangingPunct="1">
              <a:lnSpc>
                <a:spcPct val="90000"/>
              </a:lnSpc>
              <a:spcBef>
                <a:spcPct val="0"/>
              </a:spcBef>
              <a:buNone/>
              <a:defRPr sz="6000" b="1" kern="1200">
                <a:solidFill>
                  <a:schemeClr val="accent1"/>
                </a:solidFill>
                <a:latin typeface="Arial" panose="020B0604020202020204" pitchFamily="34" charset="0"/>
                <a:ea typeface="+mj-ea"/>
                <a:cs typeface="Arial" panose="020B0604020202020204" pitchFamily="34" charset="0"/>
              </a:defRPr>
            </a:lvl1pPr>
          </a:lstStyle>
          <a:p>
            <a:pPr defTabSz="457200">
              <a:lnSpc>
                <a:spcPct val="85000"/>
              </a:lnSpc>
              <a:spcBef>
                <a:spcPts val="0"/>
              </a:spcBef>
              <a:spcAft>
                <a:spcPts val="600"/>
              </a:spcAft>
              <a:buClr>
                <a:srgbClr val="4F789A"/>
              </a:buClr>
              <a:buSzPct val="115000"/>
            </a:pPr>
            <a:r>
              <a:rPr lang="he-IL">
                <a:solidFill>
                  <a:schemeClr val="accent3"/>
                </a:solidFill>
                <a:latin typeface="Calibri" panose="020F0502020204030204" pitchFamily="34" charset="0"/>
                <a:cs typeface="Calibri" panose="020F0502020204030204" pitchFamily="34" charset="0"/>
              </a:rPr>
              <a:t>תודה על ההקשבה</a:t>
            </a:r>
            <a:endParaRPr lang="en-US" b="0" spc="-30">
              <a:solidFill>
                <a:schemeClr val="accent3"/>
              </a:solidFill>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10356A00-9B16-4839-B8B0-057E44862AEA}"/>
              </a:ext>
            </a:extLst>
          </p:cNvPr>
          <p:cNvSpPr txBox="1">
            <a:spLocks/>
          </p:cNvSpPr>
          <p:nvPr/>
        </p:nvSpPr>
        <p:spPr>
          <a:xfrm>
            <a:off x="609601" y="3423558"/>
            <a:ext cx="10972800" cy="929363"/>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buClr>
                <a:srgbClr val="AA0171"/>
              </a:buClr>
            </a:pPr>
            <a:r>
              <a:rPr lang="en-US" sz="2800" u="sng">
                <a:solidFill>
                  <a:srgbClr val="002060"/>
                </a:solidFill>
                <a:latin typeface="Calibri" panose="020F0502020204030204" pitchFamily="34" charset="0"/>
                <a:cs typeface="Calibri" panose="020F0502020204030204" pitchFamily="34" charset="0"/>
              </a:rPr>
              <a:t>brookdale.jdc.org</a:t>
            </a:r>
            <a:r>
              <a:rPr lang="en-US" sz="2800" u="sng">
                <a:solidFill>
                  <a:srgbClr val="002060"/>
                </a:solidFill>
                <a:latin typeface="Calibri" panose="020F0502020204030204" pitchFamily="34" charset="0"/>
                <a:cs typeface="Calibri" panose="020F0502020204030204" pitchFamily="34" charset="0"/>
                <a:hlinkClick r:id="rId3"/>
              </a:rPr>
              <a:t>.</a:t>
            </a:r>
            <a:r>
              <a:rPr lang="en-US" sz="2800" u="sng">
                <a:solidFill>
                  <a:srgbClr val="002060"/>
                </a:solidFill>
                <a:latin typeface="Calibri" panose="020F0502020204030204" pitchFamily="34" charset="0"/>
                <a:cs typeface="Calibri" panose="020F0502020204030204" pitchFamily="34" charset="0"/>
              </a:rPr>
              <a:t>il</a:t>
            </a:r>
            <a:endParaRPr lang="he-IL" sz="2800" u="sng">
              <a:solidFill>
                <a:srgbClr val="002060"/>
              </a:solidFill>
              <a:latin typeface="Calibri" panose="020F0502020204030204" pitchFamily="34" charset="0"/>
              <a:cs typeface="Calibri" panose="020F0502020204030204" pitchFamily="34" charset="0"/>
            </a:endParaRPr>
          </a:p>
        </p:txBody>
      </p:sp>
      <p:sp>
        <p:nvSpPr>
          <p:cNvPr id="7" name="Text Placeholder 4">
            <a:extLst>
              <a:ext uri="{FF2B5EF4-FFF2-40B4-BE49-F238E27FC236}">
                <a16:creationId xmlns:a16="http://schemas.microsoft.com/office/drawing/2014/main" id="{7F6B0A68-61F2-4AAA-8F1D-A8BC9577A614}"/>
              </a:ext>
            </a:extLst>
          </p:cNvPr>
          <p:cNvSpPr>
            <a:spLocks noGrp="1"/>
          </p:cNvSpPr>
          <p:nvPr>
            <p:ph type="body" sz="quarter" idx="20"/>
          </p:nvPr>
        </p:nvSpPr>
        <p:spPr>
          <a:xfrm>
            <a:off x="2784000" y="2646005"/>
            <a:ext cx="6624000" cy="575473"/>
          </a:xfrm>
          <a:noFill/>
        </p:spPr>
        <p:txBody>
          <a:bodyPr anchor="t">
            <a:noAutofit/>
          </a:bodyPr>
          <a:lstStyle>
            <a:lvl1pPr marL="0" indent="0" algn="ctr">
              <a:lnSpc>
                <a:spcPct val="100000"/>
              </a:lnSpc>
              <a:spcBef>
                <a:spcPts val="0"/>
              </a:spcBef>
              <a:buNone/>
              <a:defRPr sz="3200" b="0">
                <a:solidFill>
                  <a:schemeClr val="tx1"/>
                </a:solidFill>
                <a:latin typeface="Calibri" panose="020F0502020204030204" pitchFamily="34" charset="0"/>
                <a:cs typeface="Calibri" panose="020F0502020204030204" pitchFamily="34" charset="0"/>
              </a:defRPr>
            </a:lvl1pPr>
            <a:lvl2pPr marL="457200" indent="0">
              <a:buNone/>
              <a:defRPr sz="5000" b="1">
                <a:solidFill>
                  <a:schemeClr val="bg1"/>
                </a:solidFill>
              </a:defRPr>
            </a:lvl2pPr>
            <a:lvl3pPr marL="914400" indent="0">
              <a:buNone/>
              <a:defRPr sz="5000" b="1">
                <a:solidFill>
                  <a:schemeClr val="bg1"/>
                </a:solidFill>
              </a:defRPr>
            </a:lvl3pPr>
            <a:lvl4pPr marL="1371600" indent="0">
              <a:buNone/>
              <a:defRPr sz="5000" b="1">
                <a:solidFill>
                  <a:schemeClr val="bg1"/>
                </a:solidFill>
              </a:defRPr>
            </a:lvl4pPr>
            <a:lvl5pPr marL="1828800" indent="0">
              <a:buNone/>
              <a:defRPr sz="50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7205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7595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3645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8425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r" defTabSz="914400" rtl="1" eaLnBrk="1" latinLnBrk="0" hangingPunct="1">
        <a:lnSpc>
          <a:spcPct val="90000"/>
        </a:lnSpc>
        <a:spcBef>
          <a:spcPct val="0"/>
        </a:spcBef>
        <a:buNone/>
        <a:defRPr sz="4000" b="1" kern="1200">
          <a:solidFill>
            <a:srgbClr val="AA0171"/>
          </a:solidFill>
          <a:latin typeface="Calibri" panose="020F0502020204030204" pitchFamily="34" charset="0"/>
          <a:ea typeface="+mj-ea"/>
          <a:cs typeface="Calibri" panose="020F0502020204030204" pitchFamily="34" charset="0"/>
        </a:defRPr>
      </a:lvl1pPr>
    </p:titleStyle>
    <p:bodyStyle>
      <a:lvl1pPr marL="228600" indent="-228600" algn="r" defTabSz="914400" rtl="1" eaLnBrk="1" latinLnBrk="0" hangingPunct="1">
        <a:lnSpc>
          <a:spcPct val="90000"/>
        </a:lnSpc>
        <a:spcBef>
          <a:spcPts val="1000"/>
        </a:spcBef>
        <a:buClr>
          <a:srgbClr val="AA0171"/>
        </a:buClr>
        <a:buSzPct val="11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Clr>
          <a:srgbClr val="AA0171"/>
        </a:buClr>
        <a:buSzPct val="11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Clr>
          <a:srgbClr val="AA0171"/>
        </a:buClr>
        <a:buSzPct val="110000"/>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Clr>
          <a:srgbClr val="AA0171"/>
        </a:buClr>
        <a:buSzPct val="110000"/>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Clr>
          <a:srgbClr val="AA0171"/>
        </a:buClr>
        <a:buSzPct val="110000"/>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2.xml"/><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 Id="rId5" Type="http://schemas.openxmlformats.org/officeDocument/2006/relationships/chart" Target="../charts/chart19.xml"/><Relationship Id="rId4" Type="http://schemas.openxmlformats.org/officeDocument/2006/relationships/chart" Target="../charts/char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 Id="rId5" Type="http://schemas.openxmlformats.org/officeDocument/2006/relationships/chart" Target="../charts/chart23.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4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A5D6E9-AFAB-4F09-8F39-65758C6C97C9}"/>
              </a:ext>
            </a:extLst>
          </p:cNvPr>
          <p:cNvSpPr>
            <a:spLocks noGrp="1"/>
          </p:cNvSpPr>
          <p:nvPr>
            <p:ph type="body" sz="quarter" idx="16"/>
          </p:nvPr>
        </p:nvSpPr>
        <p:spPr/>
        <p:txBody>
          <a:bodyPr/>
          <a:lstStyle/>
          <a:p>
            <a:r>
              <a:rPr lang="he-IL" sz="6000" dirty="0"/>
              <a:t>השפעת משבר הקורונה על ילדים עם מוגבלות</a:t>
            </a:r>
            <a:br>
              <a:rPr lang="he-IL" dirty="0"/>
            </a:br>
            <a:endParaRPr lang="he-IL" sz="3600" b="0" dirty="0"/>
          </a:p>
          <a:p>
            <a:endParaRPr lang="he-IL" dirty="0"/>
          </a:p>
        </p:txBody>
      </p:sp>
      <p:sp>
        <p:nvSpPr>
          <p:cNvPr id="7" name="Text Placeholder 6">
            <a:extLst>
              <a:ext uri="{FF2B5EF4-FFF2-40B4-BE49-F238E27FC236}">
                <a16:creationId xmlns:a16="http://schemas.microsoft.com/office/drawing/2014/main" id="{5D504914-8A5A-469E-A18F-B8E11C37D865}"/>
              </a:ext>
            </a:extLst>
          </p:cNvPr>
          <p:cNvSpPr>
            <a:spLocks noGrp="1"/>
          </p:cNvSpPr>
          <p:nvPr>
            <p:ph type="body" sz="quarter" idx="17"/>
          </p:nvPr>
        </p:nvSpPr>
        <p:spPr>
          <a:xfrm>
            <a:off x="6393997" y="3166415"/>
            <a:ext cx="5453244" cy="1007754"/>
          </a:xfrm>
        </p:spPr>
        <p:txBody>
          <a:bodyPr/>
          <a:lstStyle/>
          <a:p>
            <a:r>
              <a:rPr lang="he-IL" b="1" dirty="0">
                <a:solidFill>
                  <a:schemeClr val="bg1"/>
                </a:solidFill>
              </a:rPr>
              <a:t>ליטל </a:t>
            </a:r>
            <a:r>
              <a:rPr lang="he-IL" b="1" dirty="0" err="1">
                <a:solidFill>
                  <a:schemeClr val="bg1"/>
                </a:solidFill>
              </a:rPr>
              <a:t>ברלב</a:t>
            </a:r>
            <a:r>
              <a:rPr lang="he-IL" b="1" dirty="0">
                <a:solidFill>
                  <a:schemeClr val="bg1"/>
                </a:solidFill>
              </a:rPr>
              <a:t>  </a:t>
            </a:r>
            <a:r>
              <a:rPr lang="en-US" b="1" dirty="0">
                <a:solidFill>
                  <a:schemeClr val="bg1"/>
                </a:solidFill>
                <a:sym typeface="Wingdings"/>
              </a:rPr>
              <a:t></a:t>
            </a:r>
            <a:r>
              <a:rPr lang="he-IL" b="1" dirty="0">
                <a:solidFill>
                  <a:schemeClr val="bg1"/>
                </a:solidFill>
              </a:rPr>
              <a:t>  רינת נמר </a:t>
            </a:r>
            <a:r>
              <a:rPr lang="he-IL" b="1" dirty="0" err="1">
                <a:solidFill>
                  <a:schemeClr val="bg1"/>
                </a:solidFill>
              </a:rPr>
              <a:t>פורסטנברג</a:t>
            </a:r>
            <a:r>
              <a:rPr lang="he-IL" b="1" dirty="0">
                <a:solidFill>
                  <a:schemeClr val="bg1"/>
                </a:solidFill>
              </a:rPr>
              <a:t>  יעל בכר  </a:t>
            </a:r>
            <a:r>
              <a:rPr lang="en-US" b="1" dirty="0">
                <a:solidFill>
                  <a:schemeClr val="bg1"/>
                </a:solidFill>
                <a:sym typeface="Wingdings"/>
              </a:rPr>
              <a:t></a:t>
            </a:r>
            <a:r>
              <a:rPr lang="he-IL" b="1" dirty="0">
                <a:solidFill>
                  <a:schemeClr val="bg1"/>
                </a:solidFill>
              </a:rPr>
              <a:t>  </a:t>
            </a:r>
            <a:r>
              <a:rPr lang="he-IL" b="1" dirty="0" err="1">
                <a:solidFill>
                  <a:schemeClr val="bg1"/>
                </a:solidFill>
              </a:rPr>
              <a:t>לייה</a:t>
            </a:r>
            <a:r>
              <a:rPr lang="he-IL" b="1" dirty="0">
                <a:solidFill>
                  <a:schemeClr val="bg1"/>
                </a:solidFill>
              </a:rPr>
              <a:t> מורן-גלעד</a:t>
            </a:r>
          </a:p>
          <a:p>
            <a:endParaRPr lang="he-IL" dirty="0"/>
          </a:p>
        </p:txBody>
      </p:sp>
      <p:sp>
        <p:nvSpPr>
          <p:cNvPr id="8" name="Text Placeholder 7">
            <a:extLst>
              <a:ext uri="{FF2B5EF4-FFF2-40B4-BE49-F238E27FC236}">
                <a16:creationId xmlns:a16="http://schemas.microsoft.com/office/drawing/2014/main" id="{134F5CDB-37FD-486F-AEA4-D36D4DC97A1A}"/>
              </a:ext>
            </a:extLst>
          </p:cNvPr>
          <p:cNvSpPr>
            <a:spLocks noGrp="1"/>
          </p:cNvSpPr>
          <p:nvPr>
            <p:ph type="body" sz="quarter" idx="20"/>
          </p:nvPr>
        </p:nvSpPr>
        <p:spPr>
          <a:xfrm>
            <a:off x="6890119" y="4355661"/>
            <a:ext cx="4957121" cy="575473"/>
          </a:xfrm>
        </p:spPr>
        <p:txBody>
          <a:bodyPr/>
          <a:lstStyle/>
          <a:p>
            <a:r>
              <a:rPr lang="he-IL" dirty="0">
                <a:solidFill>
                  <a:schemeClr val="bg2"/>
                </a:solidFill>
                <a:latin typeface="Arial" panose="020B0604020202020204" pitchFamily="34" charset="0"/>
              </a:rPr>
              <a:t>אפריל</a:t>
            </a:r>
            <a:r>
              <a:rPr lang="he-IL" sz="2400" b="0" i="0" u="none" strike="noStrike" dirty="0">
                <a:solidFill>
                  <a:schemeClr val="bg2"/>
                </a:solidFill>
                <a:effectLst/>
                <a:latin typeface="Arial" panose="020B0604020202020204" pitchFamily="34" charset="0"/>
              </a:rPr>
              <a:t> 2021</a:t>
            </a:r>
            <a:endParaRPr lang="he-IL" dirty="0">
              <a:solidFill>
                <a:schemeClr val="bg2"/>
              </a:solidFill>
            </a:endParaRPr>
          </a:p>
        </p:txBody>
      </p:sp>
      <p:sp>
        <p:nvSpPr>
          <p:cNvPr id="5" name="Picture Placeholder 4">
            <a:extLst>
              <a:ext uri="{FF2B5EF4-FFF2-40B4-BE49-F238E27FC236}">
                <a16:creationId xmlns:a16="http://schemas.microsoft.com/office/drawing/2014/main" id="{1E693C22-2FD5-4E57-B481-663EEEA71FAF}"/>
              </a:ext>
            </a:extLst>
          </p:cNvPr>
          <p:cNvSpPr>
            <a:spLocks noGrp="1"/>
          </p:cNvSpPr>
          <p:nvPr>
            <p:ph type="pic" sz="quarter" idx="13"/>
          </p:nvPr>
        </p:nvSpPr>
        <p:spPr>
          <a:xfrm>
            <a:off x="446644" y="479158"/>
            <a:ext cx="5547880" cy="4245241"/>
          </a:xfrm>
          <a:solidFill>
            <a:schemeClr val="bg1"/>
          </a:solidFill>
        </p:spPr>
      </p:sp>
      <p:sp>
        <p:nvSpPr>
          <p:cNvPr id="9" name="Text Placeholder 4">
            <a:extLst>
              <a:ext uri="{FF2B5EF4-FFF2-40B4-BE49-F238E27FC236}">
                <a16:creationId xmlns:a16="http://schemas.microsoft.com/office/drawing/2014/main" id="{C152C6DE-B7FE-4EC9-B1D0-01EC4F3E07BB}"/>
              </a:ext>
            </a:extLst>
          </p:cNvPr>
          <p:cNvSpPr txBox="1"/>
          <p:nvPr/>
        </p:nvSpPr>
        <p:spPr>
          <a:xfrm>
            <a:off x="-199700" y="6164478"/>
            <a:ext cx="8495975" cy="428726"/>
          </a:xfrm>
          <a:prstGeom prst="rect">
            <a:avLst/>
          </a:prstGeom>
          <a:noFill/>
        </p:spPr>
        <p:txBody>
          <a:bodyPr vert="horz" lIns="91440" tIns="45720" rIns="91440" bIns="45720" rtlCol="0">
            <a:noAutofit/>
          </a:bodyPr>
          <a:lstStyle>
            <a:lvl1pPr marL="0" indent="0" algn="ctr" defTabSz="914400" rtl="1" eaLnBrk="1" latinLnBrk="0" hangingPunct="1">
              <a:lnSpc>
                <a:spcPct val="90000"/>
              </a:lnSpc>
              <a:spcBef>
                <a:spcPts val="1000"/>
              </a:spcBef>
              <a:buClr>
                <a:srgbClr val="AFABAB"/>
              </a:buClr>
              <a:buFont typeface="Wingdings" panose="05000000000000000000" pitchFamily="2" charset="2"/>
              <a:buNone/>
              <a:defRPr sz="2400" kern="1200">
                <a:solidFill>
                  <a:srgbClr val="424F58"/>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Clr>
                <a:srgbClr val="AFABAB"/>
              </a:buClr>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2pPr>
            <a:lvl3pPr marL="914400" indent="0" algn="r" defTabSz="914400" rtl="1" eaLnBrk="1" latinLnBrk="0" hangingPunct="1">
              <a:lnSpc>
                <a:spcPct val="90000"/>
              </a:lnSpc>
              <a:spcBef>
                <a:spcPts val="500"/>
              </a:spcBef>
              <a:buClr>
                <a:srgbClr val="AFABAB"/>
              </a:buClr>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3pPr>
            <a:lvl4pPr marL="1371600" indent="0" algn="r" defTabSz="914400" rtl="1" eaLnBrk="1" latinLnBrk="0" hangingPunct="1">
              <a:lnSpc>
                <a:spcPct val="90000"/>
              </a:lnSpc>
              <a:spcBef>
                <a:spcPts val="500"/>
              </a:spcBef>
              <a:buClr>
                <a:srgbClr val="AFABAB"/>
              </a:buClr>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r" defTabSz="914400" rtl="1" eaLnBrk="1" latinLnBrk="0" hangingPunct="1">
              <a:lnSpc>
                <a:spcPct val="90000"/>
              </a:lnSpc>
              <a:spcBef>
                <a:spcPts val="500"/>
              </a:spcBef>
              <a:buClr>
                <a:srgbClr val="AFABAB"/>
              </a:buClr>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sz="1800" dirty="0">
                <a:latin typeface="Calibri" panose="020F0502020204030204" pitchFamily="34" charset="0"/>
                <a:cs typeface="Calibri" panose="020F0502020204030204" pitchFamily="34" charset="0"/>
              </a:rPr>
              <a:t>המחקר מומן בסיוע משרד החינוך, המוסד לביטוח לאומי, משרד האוצר וג'וינט ישראל-אשלים</a:t>
            </a:r>
            <a:endParaRPr lang="he-IL" sz="1800" dirty="0">
              <a:solidFill>
                <a:schemeClr val="tx1"/>
              </a:solidFill>
              <a:latin typeface="Calibri" panose="020F0502020204030204" pitchFamily="34" charset="0"/>
              <a:cs typeface="Calibri" panose="020F0502020204030204" pitchFamily="34" charset="0"/>
            </a:endParaRPr>
          </a:p>
        </p:txBody>
      </p:sp>
      <p:pic>
        <p:nvPicPr>
          <p:cNvPr id="10" name="תמונה 1">
            <a:extLst>
              <a:ext uri="{FF2B5EF4-FFF2-40B4-BE49-F238E27FC236}">
                <a16:creationId xmlns:a16="http://schemas.microsoft.com/office/drawing/2014/main" id="{5CBFBAB2-63D2-4DAF-948B-3587C236B69F}"/>
              </a:ext>
            </a:extLst>
          </p:cNvPr>
          <p:cNvPicPr>
            <a:picLocks noChangeAspect="1"/>
          </p:cNvPicPr>
          <p:nvPr/>
        </p:nvPicPr>
        <p:blipFill>
          <a:blip r:embed="rId2"/>
          <a:stretch>
            <a:fillRect/>
          </a:stretch>
        </p:blipFill>
        <p:spPr>
          <a:xfrm>
            <a:off x="446644" y="1443272"/>
            <a:ext cx="5547880" cy="2884193"/>
          </a:xfrm>
          <a:prstGeom prst="rect">
            <a:avLst/>
          </a:prstGeom>
        </p:spPr>
      </p:pic>
      <p:sp>
        <p:nvSpPr>
          <p:cNvPr id="11" name="TextBox 19">
            <a:extLst>
              <a:ext uri="{FF2B5EF4-FFF2-40B4-BE49-F238E27FC236}">
                <a16:creationId xmlns:a16="http://schemas.microsoft.com/office/drawing/2014/main" id="{7F24BC97-869E-4B59-B10B-95CB8921534A}"/>
              </a:ext>
            </a:extLst>
          </p:cNvPr>
          <p:cNvSpPr txBox="1"/>
          <p:nvPr/>
        </p:nvSpPr>
        <p:spPr>
          <a:xfrm>
            <a:off x="10708954" y="5112627"/>
            <a:ext cx="1138286" cy="369332"/>
          </a:xfrm>
          <a:prstGeom prst="rect">
            <a:avLst/>
          </a:prstGeom>
          <a:noFill/>
        </p:spPr>
        <p:txBody>
          <a:bodyPr wrap="square">
            <a:spAutoFit/>
          </a:bodyPr>
          <a:lstStyle/>
          <a:p>
            <a:r>
              <a:rPr lang="he-IL" dirty="0">
                <a:solidFill>
                  <a:srgbClr val="02104E"/>
                </a:solidFill>
                <a:latin typeface="Calibri" panose="020F0502020204030204" pitchFamily="34" charset="0"/>
                <a:cs typeface="Calibri" panose="020F0502020204030204" pitchFamily="34" charset="0"/>
              </a:rPr>
              <a:t>מ-21-193</a:t>
            </a:r>
          </a:p>
        </p:txBody>
      </p:sp>
    </p:spTree>
    <p:extLst>
      <p:ext uri="{BB962C8B-B14F-4D97-AF65-F5344CB8AC3E}">
        <p14:creationId xmlns:p14="http://schemas.microsoft.com/office/powerpoint/2010/main" val="132972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715" y="333538"/>
            <a:ext cx="10464343" cy="1325563"/>
          </a:xfrm>
        </p:spPr>
        <p:txBody>
          <a:bodyPr/>
          <a:lstStyle/>
          <a:p>
            <a:r>
              <a:rPr lang="he-IL" sz="3200" dirty="0"/>
              <a:t>מאפיינים דמוגרפיים של ההורה, דיווחי כלל ההורים (</a:t>
            </a:r>
            <a:r>
              <a:rPr lang="en-US" sz="3200" dirty="0"/>
              <a:t>n=6,084</a:t>
            </a:r>
            <a:r>
              <a:rPr lang="he-IL" sz="3200" dirty="0"/>
              <a:t>)</a:t>
            </a:r>
            <a:r>
              <a:rPr lang="he-IL" sz="3600" dirty="0"/>
              <a:t> </a:t>
            </a:r>
            <a:r>
              <a:rPr lang="he-IL" sz="3200" dirty="0"/>
              <a:t>(באחוזים) </a:t>
            </a:r>
            <a:endParaRPr lang="en-US" sz="3600" dirty="0"/>
          </a:p>
        </p:txBody>
      </p:sp>
      <p:sp>
        <p:nvSpPr>
          <p:cNvPr id="16" name="TextBox 15">
            <a:extLst>
              <a:ext uri="{FF2B5EF4-FFF2-40B4-BE49-F238E27FC236}">
                <a16:creationId xmlns:a16="http://schemas.microsoft.com/office/drawing/2014/main" id="{9AE6D52A-4A8A-4713-8173-1BB934ADCD2C}"/>
              </a:ext>
            </a:extLst>
          </p:cNvPr>
          <p:cNvSpPr txBox="1"/>
          <p:nvPr/>
        </p:nvSpPr>
        <p:spPr>
          <a:xfrm>
            <a:off x="8405442" y="2578299"/>
            <a:ext cx="1333928" cy="369332"/>
          </a:xfrm>
          <a:prstGeom prst="rect">
            <a:avLst/>
          </a:prstGeom>
          <a:noFill/>
        </p:spPr>
        <p:txBody>
          <a:bodyPr wrap="square" rtlCol="1">
            <a:spAutoFit/>
          </a:bodyPr>
          <a:lstStyle/>
          <a:p>
            <a:pPr algn="r" rtl="1"/>
            <a:r>
              <a:rPr lang="he-IL" dirty="0">
                <a:solidFill>
                  <a:srgbClr val="000000"/>
                </a:solidFill>
                <a:latin typeface="Calibri" panose="020F0502020204030204" pitchFamily="34" charset="0"/>
                <a:cs typeface="Calibri" panose="020F0502020204030204" pitchFamily="34" charset="0"/>
              </a:rPr>
              <a:t>30% אבות</a:t>
            </a:r>
          </a:p>
        </p:txBody>
      </p:sp>
      <p:sp>
        <p:nvSpPr>
          <p:cNvPr id="18" name="TextBox 17">
            <a:extLst>
              <a:ext uri="{FF2B5EF4-FFF2-40B4-BE49-F238E27FC236}">
                <a16:creationId xmlns:a16="http://schemas.microsoft.com/office/drawing/2014/main" id="{8FB09A15-E6BD-4FEB-AA14-28458A08FBFB}"/>
              </a:ext>
            </a:extLst>
          </p:cNvPr>
          <p:cNvSpPr txBox="1"/>
          <p:nvPr/>
        </p:nvSpPr>
        <p:spPr>
          <a:xfrm>
            <a:off x="8481939" y="3372174"/>
            <a:ext cx="1333928" cy="369332"/>
          </a:xfrm>
          <a:prstGeom prst="rect">
            <a:avLst/>
          </a:prstGeom>
          <a:noFill/>
        </p:spPr>
        <p:txBody>
          <a:bodyPr wrap="square" rtlCol="1">
            <a:spAutoFit/>
          </a:bodyPr>
          <a:lstStyle/>
          <a:p>
            <a:pPr algn="r" rtl="1"/>
            <a:r>
              <a:rPr lang="he-IL" dirty="0">
                <a:solidFill>
                  <a:srgbClr val="000000"/>
                </a:solidFill>
                <a:latin typeface="Calibri" panose="020F0502020204030204" pitchFamily="34" charset="0"/>
                <a:cs typeface="Calibri" panose="020F0502020204030204" pitchFamily="34" charset="0"/>
              </a:rPr>
              <a:t>70% אימהות</a:t>
            </a:r>
          </a:p>
        </p:txBody>
      </p:sp>
      <p:sp>
        <p:nvSpPr>
          <p:cNvPr id="49" name="TextBox 48">
            <a:extLst>
              <a:ext uri="{FF2B5EF4-FFF2-40B4-BE49-F238E27FC236}">
                <a16:creationId xmlns:a16="http://schemas.microsoft.com/office/drawing/2014/main" id="{9748F41C-FE92-4A98-AD9D-CC28DBE53B9D}"/>
              </a:ext>
            </a:extLst>
          </p:cNvPr>
          <p:cNvSpPr txBox="1"/>
          <p:nvPr/>
        </p:nvSpPr>
        <p:spPr>
          <a:xfrm>
            <a:off x="7616310" y="1906145"/>
            <a:ext cx="3503839" cy="461665"/>
          </a:xfrm>
          <a:prstGeom prst="rect">
            <a:avLst/>
          </a:prstGeom>
          <a:noFill/>
        </p:spPr>
        <p:txBody>
          <a:bodyPr wrap="square" rtlCol="1">
            <a:spAutoFit/>
          </a:bodyPr>
          <a:lstStyle/>
          <a:p>
            <a:pPr algn="ctr"/>
            <a:r>
              <a:rPr lang="he-IL" sz="2400" b="1" dirty="0">
                <a:latin typeface="Calibri" panose="020F0502020204030204" pitchFamily="34" charset="0"/>
                <a:cs typeface="Calibri" panose="020F0502020204030204" pitchFamily="34" charset="0"/>
              </a:rPr>
              <a:t>המשיבים לשאלון</a:t>
            </a:r>
          </a:p>
        </p:txBody>
      </p:sp>
      <p:sp>
        <p:nvSpPr>
          <p:cNvPr id="51" name="TextBox 50">
            <a:extLst>
              <a:ext uri="{FF2B5EF4-FFF2-40B4-BE49-F238E27FC236}">
                <a16:creationId xmlns:a16="http://schemas.microsoft.com/office/drawing/2014/main" id="{9AFC88BC-21C5-4B70-A3C6-A7904BC0F9C3}"/>
              </a:ext>
            </a:extLst>
          </p:cNvPr>
          <p:cNvSpPr txBox="1"/>
          <p:nvPr/>
        </p:nvSpPr>
        <p:spPr>
          <a:xfrm>
            <a:off x="1962778" y="1682527"/>
            <a:ext cx="3503839" cy="461665"/>
          </a:xfrm>
          <a:prstGeom prst="rect">
            <a:avLst/>
          </a:prstGeom>
          <a:noFill/>
        </p:spPr>
        <p:txBody>
          <a:bodyPr wrap="square" rtlCol="1">
            <a:spAutoFit/>
          </a:bodyPr>
          <a:lstStyle/>
          <a:p>
            <a:pPr algn="ctr"/>
            <a:r>
              <a:rPr lang="he-IL" sz="2400" b="1" dirty="0">
                <a:latin typeface="Calibri" panose="020F0502020204030204" pitchFamily="34" charset="0"/>
                <a:cs typeface="Calibri" panose="020F0502020204030204" pitchFamily="34" charset="0"/>
              </a:rPr>
              <a:t>מצב משפחתי</a:t>
            </a:r>
            <a:endParaRPr lang="he-IL" sz="2400" b="1" dirty="0">
              <a:highlight>
                <a:srgbClr val="FFFF00"/>
              </a:highlight>
              <a:latin typeface="Calibri" panose="020F0502020204030204" pitchFamily="34" charset="0"/>
              <a:cs typeface="Calibri" panose="020F0502020204030204" pitchFamily="34" charset="0"/>
            </a:endParaRPr>
          </a:p>
        </p:txBody>
      </p:sp>
      <p:sp>
        <p:nvSpPr>
          <p:cNvPr id="50" name="TextBox 48">
            <a:extLst>
              <a:ext uri="{FF2B5EF4-FFF2-40B4-BE49-F238E27FC236}">
                <a16:creationId xmlns:a16="http://schemas.microsoft.com/office/drawing/2014/main" id="{F1B33EFF-92E9-4B2D-84E6-AF81F990E108}"/>
              </a:ext>
            </a:extLst>
          </p:cNvPr>
          <p:cNvSpPr txBox="1"/>
          <p:nvPr/>
        </p:nvSpPr>
        <p:spPr>
          <a:xfrm>
            <a:off x="7320487" y="5003124"/>
            <a:ext cx="3503839" cy="461665"/>
          </a:xfrm>
          <a:prstGeom prst="rect">
            <a:avLst/>
          </a:prstGeom>
          <a:noFill/>
        </p:spPr>
        <p:txBody>
          <a:bodyPr wrap="square" rtlCol="1">
            <a:spAutoFit/>
          </a:bodyPr>
          <a:lstStyle/>
          <a:p>
            <a:pPr algn="ctr"/>
            <a:r>
              <a:rPr lang="he-IL" sz="2400" b="1" dirty="0">
                <a:latin typeface="Calibri" panose="020F0502020204030204" pitchFamily="34" charset="0"/>
                <a:cs typeface="Calibri" panose="020F0502020204030204" pitchFamily="34" charset="0"/>
              </a:rPr>
              <a:t>ארץ לידה</a:t>
            </a:r>
            <a:endParaRPr lang="he-IL" sz="2400" b="1" dirty="0">
              <a:highlight>
                <a:srgbClr val="FFFF00"/>
              </a:highlight>
              <a:latin typeface="Calibri" panose="020F0502020204030204" pitchFamily="34" charset="0"/>
              <a:cs typeface="Calibri" panose="020F0502020204030204" pitchFamily="34" charset="0"/>
            </a:endParaRPr>
          </a:p>
        </p:txBody>
      </p:sp>
      <p:sp>
        <p:nvSpPr>
          <p:cNvPr id="52" name="TextBox 15">
            <a:extLst>
              <a:ext uri="{FF2B5EF4-FFF2-40B4-BE49-F238E27FC236}">
                <a16:creationId xmlns:a16="http://schemas.microsoft.com/office/drawing/2014/main" id="{2C5DEF3E-7950-4A5E-AE79-55029D89ADA0}"/>
              </a:ext>
            </a:extLst>
          </p:cNvPr>
          <p:cNvSpPr txBox="1"/>
          <p:nvPr/>
        </p:nvSpPr>
        <p:spPr>
          <a:xfrm>
            <a:off x="7977930" y="5569894"/>
            <a:ext cx="1818498" cy="923330"/>
          </a:xfrm>
          <a:prstGeom prst="rect">
            <a:avLst/>
          </a:prstGeom>
          <a:noFill/>
        </p:spPr>
        <p:txBody>
          <a:bodyPr wrap="square" rtlCol="1">
            <a:spAutoFit/>
          </a:bodyPr>
          <a:lstStyle/>
          <a:p>
            <a:pPr algn="r"/>
            <a:r>
              <a:rPr lang="he-IL">
                <a:solidFill>
                  <a:srgbClr val="000000"/>
                </a:solidFill>
                <a:latin typeface="Calibri" panose="020F0502020204030204" pitchFamily="34" charset="0"/>
                <a:cs typeface="Calibri" panose="020F0502020204030204" pitchFamily="34" charset="0"/>
              </a:rPr>
              <a:t>87% ישראל</a:t>
            </a:r>
          </a:p>
          <a:p>
            <a:pPr algn="r"/>
            <a:endParaRPr lang="he-IL">
              <a:solidFill>
                <a:srgbClr val="000000"/>
              </a:solidFill>
              <a:latin typeface="Calibri" panose="020F0502020204030204" pitchFamily="34" charset="0"/>
              <a:cs typeface="Calibri" panose="020F0502020204030204" pitchFamily="34" charset="0"/>
            </a:endParaRPr>
          </a:p>
          <a:p>
            <a:pPr algn="r"/>
            <a:r>
              <a:rPr lang="he-IL">
                <a:solidFill>
                  <a:srgbClr val="000000"/>
                </a:solidFill>
                <a:latin typeface="Calibri" panose="020F0502020204030204" pitchFamily="34" charset="0"/>
                <a:cs typeface="Calibri" panose="020F0502020204030204" pitchFamily="34" charset="0"/>
              </a:rPr>
              <a:t>13% ארץ אחרת</a:t>
            </a:r>
          </a:p>
        </p:txBody>
      </p:sp>
      <p:graphicFrame>
        <p:nvGraphicFramePr>
          <p:cNvPr id="6" name="Chart 5">
            <a:extLst>
              <a:ext uri="{FF2B5EF4-FFF2-40B4-BE49-F238E27FC236}">
                <a16:creationId xmlns:a16="http://schemas.microsoft.com/office/drawing/2014/main" id="{15406810-5FF8-4C19-A3D0-08E4573B42E5}"/>
              </a:ext>
            </a:extLst>
          </p:cNvPr>
          <p:cNvGraphicFramePr/>
          <p:nvPr>
            <p:extLst>
              <p:ext uri="{D42A27DB-BD31-4B8C-83A1-F6EECF244321}">
                <p14:modId xmlns:p14="http://schemas.microsoft.com/office/powerpoint/2010/main" val="1941153420"/>
              </p:ext>
            </p:extLst>
          </p:nvPr>
        </p:nvGraphicFramePr>
        <p:xfrm>
          <a:off x="1210580" y="2306255"/>
          <a:ext cx="4601640" cy="3828306"/>
        </p:xfrm>
        <a:graphic>
          <a:graphicData uri="http://schemas.openxmlformats.org/drawingml/2006/chart">
            <c:chart xmlns:c="http://schemas.openxmlformats.org/drawingml/2006/chart" xmlns:r="http://schemas.openxmlformats.org/officeDocument/2006/relationships" r:id="rId2"/>
          </a:graphicData>
        </a:graphic>
      </p:graphicFrame>
      <p:pic>
        <p:nvPicPr>
          <p:cNvPr id="8" name="Graphic 7" descr="Earth globe: Americas with solid fill">
            <a:extLst>
              <a:ext uri="{FF2B5EF4-FFF2-40B4-BE49-F238E27FC236}">
                <a16:creationId xmlns:a16="http://schemas.microsoft.com/office/drawing/2014/main" id="{531B2448-712D-4946-B0DD-BE8A32CCD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6428" y="5602250"/>
            <a:ext cx="914400" cy="914400"/>
          </a:xfrm>
          <a:prstGeom prst="rect">
            <a:avLst/>
          </a:prstGeom>
        </p:spPr>
      </p:pic>
      <p:pic>
        <p:nvPicPr>
          <p:cNvPr id="14" name="Graphic 12" descr="Woman">
            <a:extLst>
              <a:ext uri="{FF2B5EF4-FFF2-40B4-BE49-F238E27FC236}">
                <a16:creationId xmlns:a16="http://schemas.microsoft.com/office/drawing/2014/main" id="{DDB538A8-69D3-454E-B60C-7763D999858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15867" y="3256337"/>
            <a:ext cx="601007" cy="601007"/>
          </a:xfrm>
          <a:prstGeom prst="rect">
            <a:avLst/>
          </a:prstGeom>
        </p:spPr>
      </p:pic>
      <p:pic>
        <p:nvPicPr>
          <p:cNvPr id="17" name="Graphic 14" descr="Man">
            <a:extLst>
              <a:ext uri="{FF2B5EF4-FFF2-40B4-BE49-F238E27FC236}">
                <a16:creationId xmlns:a16="http://schemas.microsoft.com/office/drawing/2014/main" id="{6AA63A00-3B57-4B69-9D17-CC1D7C6769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6428" y="2399650"/>
            <a:ext cx="601007" cy="601007"/>
          </a:xfrm>
          <a:prstGeom prst="rect">
            <a:avLst/>
          </a:prstGeom>
        </p:spPr>
      </p:pic>
    </p:spTree>
    <p:extLst>
      <p:ext uri="{BB962C8B-B14F-4D97-AF65-F5344CB8AC3E}">
        <p14:creationId xmlns:p14="http://schemas.microsoft.com/office/powerpoint/2010/main" val="83526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261" y="352902"/>
            <a:ext cx="9990359" cy="1325563"/>
          </a:xfrm>
        </p:spPr>
        <p:txBody>
          <a:bodyPr>
            <a:normAutofit/>
          </a:bodyPr>
          <a:lstStyle/>
          <a:p>
            <a:r>
              <a:rPr lang="he-IL" sz="3200" dirty="0"/>
              <a:t>מאפיינים דמוגרפיים של הילד, דיווחי כלל ההורים (6,084=</a:t>
            </a:r>
            <a:r>
              <a:rPr lang="en-US" sz="3600" dirty="0"/>
              <a:t>n</a:t>
            </a:r>
            <a:r>
              <a:rPr lang="he-IL" sz="3600" dirty="0"/>
              <a:t>) </a:t>
            </a:r>
            <a:r>
              <a:rPr lang="he-IL" sz="3200" dirty="0"/>
              <a:t>(באחוזים) </a:t>
            </a:r>
            <a:endParaRPr lang="en-US" sz="3200" dirty="0"/>
          </a:p>
        </p:txBody>
      </p:sp>
      <p:sp>
        <p:nvSpPr>
          <p:cNvPr id="16" name="TextBox 15">
            <a:extLst>
              <a:ext uri="{FF2B5EF4-FFF2-40B4-BE49-F238E27FC236}">
                <a16:creationId xmlns:a16="http://schemas.microsoft.com/office/drawing/2014/main" id="{9AE6D52A-4A8A-4713-8173-1BB934ADCD2C}"/>
              </a:ext>
            </a:extLst>
          </p:cNvPr>
          <p:cNvSpPr txBox="1"/>
          <p:nvPr/>
        </p:nvSpPr>
        <p:spPr>
          <a:xfrm>
            <a:off x="8765272" y="2790292"/>
            <a:ext cx="1333928" cy="369332"/>
          </a:xfrm>
          <a:prstGeom prst="rect">
            <a:avLst/>
          </a:prstGeom>
          <a:noFill/>
        </p:spPr>
        <p:txBody>
          <a:bodyPr wrap="square" rtlCol="1">
            <a:spAutoFit/>
          </a:bodyPr>
          <a:lstStyle/>
          <a:p>
            <a:pPr algn="r"/>
            <a:r>
              <a:rPr lang="he-IL" dirty="0">
                <a:solidFill>
                  <a:srgbClr val="000000"/>
                </a:solidFill>
                <a:latin typeface="Calibri" panose="020F0502020204030204" pitchFamily="34" charset="0"/>
                <a:cs typeface="Calibri" panose="020F0502020204030204" pitchFamily="34" charset="0"/>
              </a:rPr>
              <a:t>51% בנים</a:t>
            </a:r>
          </a:p>
        </p:txBody>
      </p:sp>
      <p:sp>
        <p:nvSpPr>
          <p:cNvPr id="18" name="TextBox 17">
            <a:extLst>
              <a:ext uri="{FF2B5EF4-FFF2-40B4-BE49-F238E27FC236}">
                <a16:creationId xmlns:a16="http://schemas.microsoft.com/office/drawing/2014/main" id="{8FB09A15-E6BD-4FEB-AA14-28458A08FBFB}"/>
              </a:ext>
            </a:extLst>
          </p:cNvPr>
          <p:cNvSpPr txBox="1"/>
          <p:nvPr/>
        </p:nvSpPr>
        <p:spPr>
          <a:xfrm>
            <a:off x="8816680" y="3410173"/>
            <a:ext cx="1333928" cy="369332"/>
          </a:xfrm>
          <a:prstGeom prst="rect">
            <a:avLst/>
          </a:prstGeom>
          <a:noFill/>
        </p:spPr>
        <p:txBody>
          <a:bodyPr wrap="square" rtlCol="1">
            <a:spAutoFit/>
          </a:bodyPr>
          <a:lstStyle/>
          <a:p>
            <a:pPr algn="r"/>
            <a:r>
              <a:rPr lang="he-IL" dirty="0">
                <a:solidFill>
                  <a:srgbClr val="000000"/>
                </a:solidFill>
                <a:latin typeface="Calibri" panose="020F0502020204030204" pitchFamily="34" charset="0"/>
                <a:cs typeface="Calibri" panose="020F0502020204030204" pitchFamily="34" charset="0"/>
              </a:rPr>
              <a:t>49% בנות</a:t>
            </a:r>
          </a:p>
        </p:txBody>
      </p:sp>
      <p:grpSp>
        <p:nvGrpSpPr>
          <p:cNvPr id="28" name="Group 27">
            <a:extLst>
              <a:ext uri="{FF2B5EF4-FFF2-40B4-BE49-F238E27FC236}">
                <a16:creationId xmlns:a16="http://schemas.microsoft.com/office/drawing/2014/main" id="{D97B5734-349D-4397-98AF-9B2CAFB5BAE4}"/>
              </a:ext>
            </a:extLst>
          </p:cNvPr>
          <p:cNvGrpSpPr/>
          <p:nvPr/>
        </p:nvGrpSpPr>
        <p:grpSpPr>
          <a:xfrm>
            <a:off x="5199405" y="2378370"/>
            <a:ext cx="3323025" cy="523714"/>
            <a:chOff x="4473349" y="2182854"/>
            <a:chExt cx="3323025" cy="523714"/>
          </a:xfrm>
        </p:grpSpPr>
        <p:sp>
          <p:nvSpPr>
            <p:cNvPr id="19" name="Rectangle: Rounded Corners 18">
              <a:extLst>
                <a:ext uri="{FF2B5EF4-FFF2-40B4-BE49-F238E27FC236}">
                  <a16:creationId xmlns:a16="http://schemas.microsoft.com/office/drawing/2014/main" id="{41E64BD3-5614-4D5F-8DA8-ADCCB743AFFC}"/>
                </a:ext>
              </a:extLst>
            </p:cNvPr>
            <p:cNvSpPr/>
            <p:nvPr/>
          </p:nvSpPr>
          <p:spPr>
            <a:xfrm>
              <a:off x="6357992" y="2182855"/>
              <a:ext cx="1438382" cy="52371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a:latin typeface="Calibri" panose="020F0502020204030204" pitchFamily="34" charset="0"/>
                  <a:cs typeface="Calibri" panose="020F0502020204030204" pitchFamily="34" charset="0"/>
                </a:rPr>
                <a:t>3-0</a:t>
              </a:r>
            </a:p>
          </p:txBody>
        </p:sp>
        <p:cxnSp>
          <p:nvCxnSpPr>
            <p:cNvPr id="24" name="Straight Connector 23">
              <a:extLst>
                <a:ext uri="{FF2B5EF4-FFF2-40B4-BE49-F238E27FC236}">
                  <a16:creationId xmlns:a16="http://schemas.microsoft.com/office/drawing/2014/main" id="{71D1140F-C74F-48A9-802A-24FD1EA77321}"/>
                </a:ext>
              </a:extLst>
            </p:cNvPr>
            <p:cNvCxnSpPr>
              <a:stCxn id="19" idx="1"/>
            </p:cNvCxnSpPr>
            <p:nvPr/>
          </p:nvCxnSpPr>
          <p:spPr>
            <a:xfrm flipH="1">
              <a:off x="5260369" y="2444712"/>
              <a:ext cx="1097623"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CF5B3F22-0E66-45F7-9281-73479729FC57}"/>
                </a:ext>
              </a:extLst>
            </p:cNvPr>
            <p:cNvSpPr/>
            <p:nvPr/>
          </p:nvSpPr>
          <p:spPr>
            <a:xfrm>
              <a:off x="4473349" y="2182854"/>
              <a:ext cx="914400" cy="52371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a:latin typeface="Calibri" panose="020F0502020204030204" pitchFamily="34" charset="0"/>
                  <a:cs typeface="Calibri" panose="020F0502020204030204" pitchFamily="34" charset="0"/>
                </a:rPr>
                <a:t>20%</a:t>
              </a:r>
            </a:p>
          </p:txBody>
        </p:sp>
      </p:grpSp>
      <p:grpSp>
        <p:nvGrpSpPr>
          <p:cNvPr id="29" name="Group 28">
            <a:extLst>
              <a:ext uri="{FF2B5EF4-FFF2-40B4-BE49-F238E27FC236}">
                <a16:creationId xmlns:a16="http://schemas.microsoft.com/office/drawing/2014/main" id="{3A974E6C-1B49-415E-95AA-B6A0C4654E31}"/>
              </a:ext>
            </a:extLst>
          </p:cNvPr>
          <p:cNvGrpSpPr/>
          <p:nvPr/>
        </p:nvGrpSpPr>
        <p:grpSpPr>
          <a:xfrm>
            <a:off x="5192673" y="3891963"/>
            <a:ext cx="3323025" cy="523714"/>
            <a:chOff x="4473349" y="2182854"/>
            <a:chExt cx="3323025" cy="523714"/>
          </a:xfrm>
        </p:grpSpPr>
        <p:sp>
          <p:nvSpPr>
            <p:cNvPr id="30" name="Rectangle: Rounded Corners 29">
              <a:extLst>
                <a:ext uri="{FF2B5EF4-FFF2-40B4-BE49-F238E27FC236}">
                  <a16:creationId xmlns:a16="http://schemas.microsoft.com/office/drawing/2014/main" id="{D9891310-5078-4665-BB29-322229D692A5}"/>
                </a:ext>
              </a:extLst>
            </p:cNvPr>
            <p:cNvSpPr/>
            <p:nvPr/>
          </p:nvSpPr>
          <p:spPr>
            <a:xfrm>
              <a:off x="6357992" y="2182855"/>
              <a:ext cx="1438382" cy="52371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a:latin typeface="Calibri" panose="020F0502020204030204" pitchFamily="34" charset="0"/>
                  <a:cs typeface="Calibri" panose="020F0502020204030204" pitchFamily="34" charset="0"/>
                </a:rPr>
                <a:t>12-7</a:t>
              </a:r>
            </a:p>
          </p:txBody>
        </p:sp>
        <p:cxnSp>
          <p:nvCxnSpPr>
            <p:cNvPr id="31" name="Straight Connector 30">
              <a:extLst>
                <a:ext uri="{FF2B5EF4-FFF2-40B4-BE49-F238E27FC236}">
                  <a16:creationId xmlns:a16="http://schemas.microsoft.com/office/drawing/2014/main" id="{8A883890-D2A5-4851-A4BA-6E6D918E2A3A}"/>
                </a:ext>
              </a:extLst>
            </p:cNvPr>
            <p:cNvCxnSpPr>
              <a:stCxn id="30" idx="1"/>
            </p:cNvCxnSpPr>
            <p:nvPr/>
          </p:nvCxnSpPr>
          <p:spPr>
            <a:xfrm flipH="1">
              <a:off x="5260369" y="2444712"/>
              <a:ext cx="1097623"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FA01D870-5E2F-44AF-A0DC-BDCDCBFADE83}"/>
                </a:ext>
              </a:extLst>
            </p:cNvPr>
            <p:cNvSpPr/>
            <p:nvPr/>
          </p:nvSpPr>
          <p:spPr>
            <a:xfrm>
              <a:off x="4473349" y="2182854"/>
              <a:ext cx="914400" cy="52371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a:latin typeface="Calibri" panose="020F0502020204030204" pitchFamily="34" charset="0"/>
                  <a:cs typeface="Calibri" panose="020F0502020204030204" pitchFamily="34" charset="0"/>
                </a:rPr>
                <a:t>34</a:t>
              </a:r>
              <a:r>
                <a:rPr lang="en-US">
                  <a:latin typeface="Calibri" panose="020F0502020204030204" pitchFamily="34" charset="0"/>
                  <a:cs typeface="Calibri" panose="020F0502020204030204" pitchFamily="34" charset="0"/>
                </a:rPr>
                <a:t>%</a:t>
              </a:r>
              <a:endParaRPr lang="he-IL">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0DFD1FCF-041B-4FD2-9BDB-7B115CF185E9}"/>
              </a:ext>
            </a:extLst>
          </p:cNvPr>
          <p:cNvGrpSpPr/>
          <p:nvPr/>
        </p:nvGrpSpPr>
        <p:grpSpPr>
          <a:xfrm>
            <a:off x="5192673" y="3100921"/>
            <a:ext cx="3323025" cy="523714"/>
            <a:chOff x="4473349" y="2182854"/>
            <a:chExt cx="3323025" cy="523714"/>
          </a:xfrm>
        </p:grpSpPr>
        <p:sp>
          <p:nvSpPr>
            <p:cNvPr id="34" name="Rectangle: Rounded Corners 33">
              <a:extLst>
                <a:ext uri="{FF2B5EF4-FFF2-40B4-BE49-F238E27FC236}">
                  <a16:creationId xmlns:a16="http://schemas.microsoft.com/office/drawing/2014/main" id="{23A6AD72-5DB6-442F-99AB-6CC0D58FA0AE}"/>
                </a:ext>
              </a:extLst>
            </p:cNvPr>
            <p:cNvSpPr/>
            <p:nvPr/>
          </p:nvSpPr>
          <p:spPr>
            <a:xfrm>
              <a:off x="6357992" y="2182855"/>
              <a:ext cx="1438382" cy="52371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a:latin typeface="Calibri" panose="020F0502020204030204" pitchFamily="34" charset="0"/>
                  <a:cs typeface="Calibri" panose="020F0502020204030204" pitchFamily="34" charset="0"/>
                </a:rPr>
                <a:t>6-4</a:t>
              </a:r>
            </a:p>
          </p:txBody>
        </p:sp>
        <p:cxnSp>
          <p:nvCxnSpPr>
            <p:cNvPr id="35" name="Straight Connector 34">
              <a:extLst>
                <a:ext uri="{FF2B5EF4-FFF2-40B4-BE49-F238E27FC236}">
                  <a16:creationId xmlns:a16="http://schemas.microsoft.com/office/drawing/2014/main" id="{8F189C87-F610-4A20-BFA3-245B10AF0759}"/>
                </a:ext>
              </a:extLst>
            </p:cNvPr>
            <p:cNvCxnSpPr>
              <a:stCxn id="34" idx="1"/>
            </p:cNvCxnSpPr>
            <p:nvPr/>
          </p:nvCxnSpPr>
          <p:spPr>
            <a:xfrm flipH="1">
              <a:off x="5260369" y="2444712"/>
              <a:ext cx="1097623"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8EC49429-6403-4531-914F-D437335C5975}"/>
                </a:ext>
              </a:extLst>
            </p:cNvPr>
            <p:cNvSpPr/>
            <p:nvPr/>
          </p:nvSpPr>
          <p:spPr>
            <a:xfrm>
              <a:off x="4473349" y="2182854"/>
              <a:ext cx="914400" cy="52371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a:latin typeface="Calibri" panose="020F0502020204030204" pitchFamily="34" charset="0"/>
                  <a:cs typeface="Calibri" panose="020F0502020204030204" pitchFamily="34" charset="0"/>
                </a:rPr>
                <a:t>20</a:t>
              </a:r>
              <a:r>
                <a:rPr lang="en-US">
                  <a:latin typeface="Calibri" panose="020F0502020204030204" pitchFamily="34" charset="0"/>
                  <a:cs typeface="Calibri" panose="020F0502020204030204" pitchFamily="34" charset="0"/>
                </a:rPr>
                <a:t>%</a:t>
              </a:r>
              <a:endParaRPr lang="he-IL">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ADF289D6-7E02-4225-B4BD-4CEBE8E3ADC4}"/>
              </a:ext>
            </a:extLst>
          </p:cNvPr>
          <p:cNvGrpSpPr/>
          <p:nvPr/>
        </p:nvGrpSpPr>
        <p:grpSpPr>
          <a:xfrm>
            <a:off x="5192673" y="4677532"/>
            <a:ext cx="3323025" cy="523714"/>
            <a:chOff x="4473349" y="2182854"/>
            <a:chExt cx="3323025" cy="523714"/>
          </a:xfrm>
        </p:grpSpPr>
        <p:sp>
          <p:nvSpPr>
            <p:cNvPr id="38" name="Rectangle: Rounded Corners 37">
              <a:extLst>
                <a:ext uri="{FF2B5EF4-FFF2-40B4-BE49-F238E27FC236}">
                  <a16:creationId xmlns:a16="http://schemas.microsoft.com/office/drawing/2014/main" id="{2DE0A53E-752B-4003-80FC-E46596D2CFDF}"/>
                </a:ext>
              </a:extLst>
            </p:cNvPr>
            <p:cNvSpPr/>
            <p:nvPr/>
          </p:nvSpPr>
          <p:spPr>
            <a:xfrm>
              <a:off x="6357992" y="2182855"/>
              <a:ext cx="1438382" cy="52371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a:latin typeface="Calibri" panose="020F0502020204030204" pitchFamily="34" charset="0"/>
                  <a:cs typeface="Calibri" panose="020F0502020204030204" pitchFamily="34" charset="0"/>
                </a:rPr>
                <a:t>18-13</a:t>
              </a:r>
            </a:p>
          </p:txBody>
        </p:sp>
        <p:cxnSp>
          <p:nvCxnSpPr>
            <p:cNvPr id="39" name="Straight Connector 38">
              <a:extLst>
                <a:ext uri="{FF2B5EF4-FFF2-40B4-BE49-F238E27FC236}">
                  <a16:creationId xmlns:a16="http://schemas.microsoft.com/office/drawing/2014/main" id="{88C9B045-4985-4514-8C24-9AA0C5B17FC8}"/>
                </a:ext>
              </a:extLst>
            </p:cNvPr>
            <p:cNvCxnSpPr>
              <a:stCxn id="38" idx="1"/>
            </p:cNvCxnSpPr>
            <p:nvPr/>
          </p:nvCxnSpPr>
          <p:spPr>
            <a:xfrm flipH="1">
              <a:off x="5260369" y="2444712"/>
              <a:ext cx="1097623"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1CAD26A0-46CC-471B-9792-61D20F79F760}"/>
                </a:ext>
              </a:extLst>
            </p:cNvPr>
            <p:cNvSpPr/>
            <p:nvPr/>
          </p:nvSpPr>
          <p:spPr>
            <a:xfrm>
              <a:off x="4473349" y="2182854"/>
              <a:ext cx="914400" cy="52371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a:latin typeface="Calibri" panose="020F0502020204030204" pitchFamily="34" charset="0"/>
                  <a:cs typeface="Calibri" panose="020F0502020204030204" pitchFamily="34" charset="0"/>
                </a:rPr>
                <a:t>26</a:t>
              </a:r>
              <a:r>
                <a:rPr lang="en-US">
                  <a:latin typeface="Calibri" panose="020F0502020204030204" pitchFamily="34" charset="0"/>
                  <a:cs typeface="Calibri" panose="020F0502020204030204" pitchFamily="34" charset="0"/>
                </a:rPr>
                <a:t>%</a:t>
              </a:r>
              <a:endParaRPr lang="he-IL">
                <a:latin typeface="Calibri" panose="020F0502020204030204" pitchFamily="34" charset="0"/>
                <a:cs typeface="Calibri" panose="020F0502020204030204" pitchFamily="34" charset="0"/>
              </a:endParaRPr>
            </a:p>
          </p:txBody>
        </p:sp>
      </p:grpSp>
      <p:sp>
        <p:nvSpPr>
          <p:cNvPr id="49" name="TextBox 48">
            <a:extLst>
              <a:ext uri="{FF2B5EF4-FFF2-40B4-BE49-F238E27FC236}">
                <a16:creationId xmlns:a16="http://schemas.microsoft.com/office/drawing/2014/main" id="{9748F41C-FE92-4A98-AD9D-CC28DBE53B9D}"/>
              </a:ext>
            </a:extLst>
          </p:cNvPr>
          <p:cNvSpPr txBox="1"/>
          <p:nvPr/>
        </p:nvSpPr>
        <p:spPr>
          <a:xfrm>
            <a:off x="8931276" y="1663867"/>
            <a:ext cx="1390160" cy="461665"/>
          </a:xfrm>
          <a:prstGeom prst="rect">
            <a:avLst/>
          </a:prstGeom>
          <a:noFill/>
        </p:spPr>
        <p:txBody>
          <a:bodyPr wrap="square" rtlCol="1">
            <a:spAutoFit/>
          </a:bodyPr>
          <a:lstStyle/>
          <a:p>
            <a:pPr algn="ctr"/>
            <a:r>
              <a:rPr lang="he-IL" sz="2400" b="1" dirty="0">
                <a:latin typeface="Calibri" panose="020F0502020204030204" pitchFamily="34" charset="0"/>
                <a:cs typeface="Calibri" panose="020F0502020204030204" pitchFamily="34" charset="0"/>
              </a:rPr>
              <a:t>מין</a:t>
            </a:r>
          </a:p>
        </p:txBody>
      </p:sp>
      <p:sp>
        <p:nvSpPr>
          <p:cNvPr id="51" name="TextBox 50">
            <a:extLst>
              <a:ext uri="{FF2B5EF4-FFF2-40B4-BE49-F238E27FC236}">
                <a16:creationId xmlns:a16="http://schemas.microsoft.com/office/drawing/2014/main" id="{9AFC88BC-21C5-4B70-A3C6-A7904BC0F9C3}"/>
              </a:ext>
            </a:extLst>
          </p:cNvPr>
          <p:cNvSpPr txBox="1"/>
          <p:nvPr/>
        </p:nvSpPr>
        <p:spPr>
          <a:xfrm>
            <a:off x="1320801" y="1688781"/>
            <a:ext cx="2188586" cy="461665"/>
          </a:xfrm>
          <a:prstGeom prst="rect">
            <a:avLst/>
          </a:prstGeom>
          <a:noFill/>
        </p:spPr>
        <p:txBody>
          <a:bodyPr wrap="square" rtlCol="1">
            <a:spAutoFit/>
          </a:bodyPr>
          <a:lstStyle/>
          <a:p>
            <a:pPr algn="ctr"/>
            <a:r>
              <a:rPr lang="he-IL" sz="2400" b="1">
                <a:latin typeface="Calibri" panose="020F0502020204030204" pitchFamily="34" charset="0"/>
                <a:cs typeface="Calibri" panose="020F0502020204030204" pitchFamily="34" charset="0"/>
              </a:rPr>
              <a:t>עם מי הילד גר?</a:t>
            </a:r>
          </a:p>
        </p:txBody>
      </p:sp>
      <p:sp>
        <p:nvSpPr>
          <p:cNvPr id="59" name="TextBox 58">
            <a:extLst>
              <a:ext uri="{FF2B5EF4-FFF2-40B4-BE49-F238E27FC236}">
                <a16:creationId xmlns:a16="http://schemas.microsoft.com/office/drawing/2014/main" id="{E2A1F51D-B798-459B-B0B8-F40C1734902B}"/>
              </a:ext>
            </a:extLst>
          </p:cNvPr>
          <p:cNvSpPr txBox="1"/>
          <p:nvPr/>
        </p:nvSpPr>
        <p:spPr>
          <a:xfrm>
            <a:off x="5588083" y="1656754"/>
            <a:ext cx="1644621" cy="461665"/>
          </a:xfrm>
          <a:prstGeom prst="rect">
            <a:avLst/>
          </a:prstGeom>
          <a:noFill/>
        </p:spPr>
        <p:txBody>
          <a:bodyPr wrap="square" rtlCol="1">
            <a:spAutoFit/>
          </a:bodyPr>
          <a:lstStyle/>
          <a:p>
            <a:pPr algn="ctr"/>
            <a:r>
              <a:rPr lang="he-IL" sz="2400" b="1" dirty="0">
                <a:latin typeface="Calibri" panose="020F0502020204030204" pitchFamily="34" charset="0"/>
                <a:cs typeface="Calibri" panose="020F0502020204030204" pitchFamily="34" charset="0"/>
              </a:rPr>
              <a:t>גיל</a:t>
            </a:r>
            <a:endParaRPr lang="he-IL" sz="2400" b="1" dirty="0">
              <a:highlight>
                <a:srgbClr val="FFFF00"/>
              </a:highlight>
              <a:latin typeface="Calibri" panose="020F0502020204030204" pitchFamily="34" charset="0"/>
              <a:cs typeface="Calibri" panose="020F0502020204030204" pitchFamily="34" charset="0"/>
            </a:endParaRPr>
          </a:p>
        </p:txBody>
      </p:sp>
      <p:graphicFrame>
        <p:nvGraphicFramePr>
          <p:cNvPr id="5" name="Chart 4">
            <a:extLst>
              <a:ext uri="{FF2B5EF4-FFF2-40B4-BE49-F238E27FC236}">
                <a16:creationId xmlns:a16="http://schemas.microsoft.com/office/drawing/2014/main" id="{B6D32193-10F5-4BAE-83DE-820B8D3A0C61}"/>
              </a:ext>
            </a:extLst>
          </p:cNvPr>
          <p:cNvGraphicFramePr/>
          <p:nvPr>
            <p:extLst>
              <p:ext uri="{D42A27DB-BD31-4B8C-83A1-F6EECF244321}">
                <p14:modId xmlns:p14="http://schemas.microsoft.com/office/powerpoint/2010/main" val="3910185810"/>
              </p:ext>
            </p:extLst>
          </p:nvPr>
        </p:nvGraphicFramePr>
        <p:xfrm>
          <a:off x="331076" y="2267088"/>
          <a:ext cx="4266435" cy="4277550"/>
        </p:xfrm>
        <a:graphic>
          <a:graphicData uri="http://schemas.openxmlformats.org/drawingml/2006/chart">
            <c:chart xmlns:c="http://schemas.openxmlformats.org/drawingml/2006/chart" xmlns:r="http://schemas.openxmlformats.org/officeDocument/2006/relationships" r:id="rId3"/>
          </a:graphicData>
        </a:graphic>
      </p:graphicFrame>
      <p:pic>
        <p:nvPicPr>
          <p:cNvPr id="41" name="Graphic 3" descr="Suburban scene with solid fill">
            <a:extLst>
              <a:ext uri="{FF2B5EF4-FFF2-40B4-BE49-F238E27FC236}">
                <a16:creationId xmlns:a16="http://schemas.microsoft.com/office/drawing/2014/main" id="{92E184A8-0BB7-4AAF-9A12-D394F917CC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5388" y="3891963"/>
            <a:ext cx="1001486" cy="1001486"/>
          </a:xfrm>
          <a:prstGeom prst="rect">
            <a:avLst/>
          </a:prstGeom>
        </p:spPr>
      </p:pic>
      <p:pic>
        <p:nvPicPr>
          <p:cNvPr id="42" name="Graphic 12" descr="Woman">
            <a:extLst>
              <a:ext uri="{FF2B5EF4-FFF2-40B4-BE49-F238E27FC236}">
                <a16:creationId xmlns:a16="http://schemas.microsoft.com/office/drawing/2014/main" id="{191418FD-7B3E-42EA-8861-715AA0E2D67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0608" y="3280827"/>
            <a:ext cx="628025" cy="628025"/>
          </a:xfrm>
          <a:prstGeom prst="rect">
            <a:avLst/>
          </a:prstGeom>
        </p:spPr>
      </p:pic>
      <p:pic>
        <p:nvPicPr>
          <p:cNvPr id="43" name="Graphic 14" descr="Man">
            <a:extLst>
              <a:ext uri="{FF2B5EF4-FFF2-40B4-BE49-F238E27FC236}">
                <a16:creationId xmlns:a16="http://schemas.microsoft.com/office/drawing/2014/main" id="{29E2E797-E728-42A6-9C93-BB35C09BE3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50609" y="2532230"/>
            <a:ext cx="628025" cy="628025"/>
          </a:xfrm>
          <a:prstGeom prst="rect">
            <a:avLst/>
          </a:prstGeom>
        </p:spPr>
      </p:pic>
    </p:spTree>
    <p:extLst>
      <p:ext uri="{BB962C8B-B14F-4D97-AF65-F5344CB8AC3E}">
        <p14:creationId xmlns:p14="http://schemas.microsoft.com/office/powerpoint/2010/main" val="43734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3974" y="458070"/>
            <a:ext cx="8997461" cy="1325563"/>
          </a:xfrm>
        </p:spPr>
        <p:txBody>
          <a:bodyPr anchor="ctr">
            <a:normAutofit/>
          </a:bodyPr>
          <a:lstStyle/>
          <a:p>
            <a:r>
              <a:rPr lang="he-IL" sz="3200" dirty="0"/>
              <a:t>השפה העיקרית שבה מדברים בבית, דיווחי כלל ההורים (6,084=</a:t>
            </a:r>
            <a:r>
              <a:rPr lang="en-US" sz="3600" dirty="0"/>
              <a:t>n</a:t>
            </a:r>
            <a:r>
              <a:rPr lang="he-IL" sz="3600" dirty="0"/>
              <a:t>) </a:t>
            </a:r>
            <a:r>
              <a:rPr lang="he-IL" sz="3200" dirty="0"/>
              <a:t>(באחוזים) </a:t>
            </a:r>
            <a:endParaRPr lang="en-US" sz="3200" dirty="0"/>
          </a:p>
        </p:txBody>
      </p:sp>
      <p:graphicFrame>
        <p:nvGraphicFramePr>
          <p:cNvPr id="5" name="Chart 4">
            <a:extLst>
              <a:ext uri="{FF2B5EF4-FFF2-40B4-BE49-F238E27FC236}">
                <a16:creationId xmlns:a16="http://schemas.microsoft.com/office/drawing/2014/main" id="{751E4ECB-626B-4677-A5EE-5BDA0F72CC45}"/>
              </a:ext>
            </a:extLst>
          </p:cNvPr>
          <p:cNvGraphicFramePr/>
          <p:nvPr>
            <p:extLst>
              <p:ext uri="{D42A27DB-BD31-4B8C-83A1-F6EECF244321}">
                <p14:modId xmlns:p14="http://schemas.microsoft.com/office/powerpoint/2010/main" val="1152568749"/>
              </p:ext>
            </p:extLst>
          </p:nvPr>
        </p:nvGraphicFramePr>
        <p:xfrm>
          <a:off x="923926" y="1656945"/>
          <a:ext cx="9397510" cy="437237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564CCFD-3FAC-43D2-BA8A-455C116C4812}"/>
              </a:ext>
            </a:extLst>
          </p:cNvPr>
          <p:cNvSpPr txBox="1"/>
          <p:nvPr/>
        </p:nvSpPr>
        <p:spPr>
          <a:xfrm>
            <a:off x="2794298" y="6399930"/>
            <a:ext cx="7892010" cy="338554"/>
          </a:xfrm>
          <a:prstGeom prst="rect">
            <a:avLst/>
          </a:prstGeom>
          <a:noFill/>
        </p:spPr>
        <p:txBody>
          <a:bodyPr wrap="square" rtlCol="1">
            <a:spAutoFit/>
          </a:bodyPr>
          <a:lstStyle/>
          <a:p>
            <a:pPr algn="r" rtl="1"/>
            <a:r>
              <a:rPr lang="he-IL" sz="1600" dirty="0">
                <a:solidFill>
                  <a:srgbClr val="000000"/>
                </a:solidFill>
                <a:latin typeface="Calibri" panose="020F0502020204030204" pitchFamily="34" charset="0"/>
                <a:ea typeface="Calibri" panose="020F0502020204030204" pitchFamily="34" charset="0"/>
                <a:cs typeface="Calibri" panose="020F0502020204030204" pitchFamily="34" charset="0"/>
              </a:rPr>
              <a:t>9% מן המשיבים </a:t>
            </a:r>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ציינו יותר מתשובה אחת ועל כן האחוזים מסתכמים ליותר מ-100%</a:t>
            </a:r>
            <a:endParaRPr lang="he-IL" sz="16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187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438" y="458070"/>
            <a:ext cx="10031998" cy="1325563"/>
          </a:xfrm>
        </p:spPr>
        <p:txBody>
          <a:bodyPr>
            <a:normAutofit/>
          </a:bodyPr>
          <a:lstStyle/>
          <a:p>
            <a:r>
              <a:rPr lang="he-IL" sz="3200" dirty="0"/>
              <a:t>מאפיינים דמוגרפיים של ההורה, דיווחי כלל ההורים (6,084=</a:t>
            </a:r>
            <a:r>
              <a:rPr lang="en-US" sz="3600" dirty="0"/>
              <a:t>n</a:t>
            </a:r>
            <a:r>
              <a:rPr lang="he-IL" sz="3600" dirty="0"/>
              <a:t>)</a:t>
            </a:r>
            <a:r>
              <a:rPr lang="he-IL" sz="3200" dirty="0"/>
              <a:t> (באחוזים) </a:t>
            </a:r>
            <a:endParaRPr lang="en-US" sz="3200" dirty="0"/>
          </a:p>
        </p:txBody>
      </p:sp>
      <p:sp>
        <p:nvSpPr>
          <p:cNvPr id="49" name="TextBox 48">
            <a:extLst>
              <a:ext uri="{FF2B5EF4-FFF2-40B4-BE49-F238E27FC236}">
                <a16:creationId xmlns:a16="http://schemas.microsoft.com/office/drawing/2014/main" id="{9748F41C-FE92-4A98-AD9D-CC28DBE53B9D}"/>
              </a:ext>
            </a:extLst>
          </p:cNvPr>
          <p:cNvSpPr txBox="1"/>
          <p:nvPr/>
        </p:nvSpPr>
        <p:spPr>
          <a:xfrm>
            <a:off x="8739519" y="1792656"/>
            <a:ext cx="1418917" cy="461665"/>
          </a:xfrm>
          <a:prstGeom prst="rect">
            <a:avLst/>
          </a:prstGeom>
          <a:noFill/>
        </p:spPr>
        <p:txBody>
          <a:bodyPr wrap="square" rtlCol="1">
            <a:spAutoFit/>
          </a:bodyPr>
          <a:lstStyle/>
          <a:p>
            <a:pPr algn="ctr"/>
            <a:r>
              <a:rPr lang="he-IL" sz="2400" b="1" dirty="0">
                <a:solidFill>
                  <a:schemeClr val="accent3"/>
                </a:solidFill>
                <a:latin typeface="Calibri" panose="020F0502020204030204" pitchFamily="34" charset="0"/>
                <a:cs typeface="Calibri" panose="020F0502020204030204" pitchFamily="34" charset="0"/>
              </a:rPr>
              <a:t>דת</a:t>
            </a:r>
          </a:p>
        </p:txBody>
      </p:sp>
      <p:sp>
        <p:nvSpPr>
          <p:cNvPr id="51" name="TextBox 50">
            <a:extLst>
              <a:ext uri="{FF2B5EF4-FFF2-40B4-BE49-F238E27FC236}">
                <a16:creationId xmlns:a16="http://schemas.microsoft.com/office/drawing/2014/main" id="{9AFC88BC-21C5-4B70-A3C6-A7904BC0F9C3}"/>
              </a:ext>
            </a:extLst>
          </p:cNvPr>
          <p:cNvSpPr txBox="1"/>
          <p:nvPr/>
        </p:nvSpPr>
        <p:spPr>
          <a:xfrm>
            <a:off x="4369178" y="1783265"/>
            <a:ext cx="3530312" cy="461665"/>
          </a:xfrm>
          <a:prstGeom prst="rect">
            <a:avLst/>
          </a:prstGeom>
          <a:noFill/>
        </p:spPr>
        <p:txBody>
          <a:bodyPr wrap="square" rtlCol="1">
            <a:spAutoFit/>
          </a:bodyPr>
          <a:lstStyle/>
          <a:p>
            <a:pPr algn="ctr"/>
            <a:r>
              <a:rPr lang="he-IL" sz="2400" b="1" dirty="0">
                <a:solidFill>
                  <a:schemeClr val="accent3"/>
                </a:solidFill>
                <a:latin typeface="Calibri" panose="020F0502020204030204" pitchFamily="34" charset="0"/>
                <a:cs typeface="Calibri" panose="020F0502020204030204" pitchFamily="34" charset="0"/>
              </a:rPr>
              <a:t>רמת דתיות (בקרב יהודים)</a:t>
            </a:r>
          </a:p>
        </p:txBody>
      </p:sp>
      <p:sp>
        <p:nvSpPr>
          <p:cNvPr id="18" name="TextBox 17">
            <a:extLst>
              <a:ext uri="{FF2B5EF4-FFF2-40B4-BE49-F238E27FC236}">
                <a16:creationId xmlns:a16="http://schemas.microsoft.com/office/drawing/2014/main" id="{8FB09A15-E6BD-4FEB-AA14-28458A08FBFB}"/>
              </a:ext>
            </a:extLst>
          </p:cNvPr>
          <p:cNvSpPr txBox="1"/>
          <p:nvPr/>
        </p:nvSpPr>
        <p:spPr>
          <a:xfrm>
            <a:off x="7245498" y="4404709"/>
            <a:ext cx="819519" cy="369332"/>
          </a:xfrm>
          <a:prstGeom prst="rect">
            <a:avLst/>
          </a:prstGeom>
          <a:noFill/>
        </p:spPr>
        <p:txBody>
          <a:bodyPr wrap="square" rtlCol="1">
            <a:spAutoFit/>
          </a:bodyPr>
          <a:lstStyle/>
          <a:p>
            <a:pPr algn="r"/>
            <a:r>
              <a:rPr lang="en-US"/>
              <a:t>2%</a:t>
            </a:r>
            <a:endParaRPr lang="he-IL"/>
          </a:p>
        </p:txBody>
      </p:sp>
      <p:sp>
        <p:nvSpPr>
          <p:cNvPr id="2" name="Rectangle 1">
            <a:extLst>
              <a:ext uri="{FF2B5EF4-FFF2-40B4-BE49-F238E27FC236}">
                <a16:creationId xmlns:a16="http://schemas.microsoft.com/office/drawing/2014/main" id="{F819AC89-3EDC-4627-9029-78C41AA57C51}"/>
              </a:ext>
            </a:extLst>
          </p:cNvPr>
          <p:cNvSpPr/>
          <p:nvPr/>
        </p:nvSpPr>
        <p:spPr>
          <a:xfrm>
            <a:off x="8739520" y="3223100"/>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a:latin typeface="Calibri" panose="020F0502020204030204" pitchFamily="34" charset="0"/>
                <a:cs typeface="Calibri" panose="020F0502020204030204" pitchFamily="34" charset="0"/>
              </a:rPr>
              <a:t>מוסלמי</a:t>
            </a:r>
          </a:p>
        </p:txBody>
      </p:sp>
      <p:sp>
        <p:nvSpPr>
          <p:cNvPr id="16" name="TextBox 15">
            <a:extLst>
              <a:ext uri="{FF2B5EF4-FFF2-40B4-BE49-F238E27FC236}">
                <a16:creationId xmlns:a16="http://schemas.microsoft.com/office/drawing/2014/main" id="{9AE6D52A-4A8A-4713-8173-1BB934ADCD2C}"/>
              </a:ext>
            </a:extLst>
          </p:cNvPr>
          <p:cNvSpPr txBox="1"/>
          <p:nvPr/>
        </p:nvSpPr>
        <p:spPr>
          <a:xfrm>
            <a:off x="7096773" y="2508643"/>
            <a:ext cx="959018" cy="369332"/>
          </a:xfrm>
          <a:prstGeom prst="rect">
            <a:avLst/>
          </a:prstGeom>
          <a:noFill/>
        </p:spPr>
        <p:txBody>
          <a:bodyPr wrap="square" rtlCol="1">
            <a:spAutoFit/>
          </a:bodyPr>
          <a:lstStyle/>
          <a:p>
            <a:pPr algn="r"/>
            <a:r>
              <a:rPr lang="en-US"/>
              <a:t>74%</a:t>
            </a:r>
            <a:endParaRPr lang="he-IL"/>
          </a:p>
        </p:txBody>
      </p:sp>
      <p:sp>
        <p:nvSpPr>
          <p:cNvPr id="52" name="Rectangle 51">
            <a:extLst>
              <a:ext uri="{FF2B5EF4-FFF2-40B4-BE49-F238E27FC236}">
                <a16:creationId xmlns:a16="http://schemas.microsoft.com/office/drawing/2014/main" id="{371578A9-A091-4CDE-AE59-83D9923FBF6E}"/>
              </a:ext>
            </a:extLst>
          </p:cNvPr>
          <p:cNvSpPr/>
          <p:nvPr/>
        </p:nvSpPr>
        <p:spPr>
          <a:xfrm>
            <a:off x="8739520" y="2294276"/>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a:latin typeface="Calibri" panose="020F0502020204030204" pitchFamily="34" charset="0"/>
                <a:cs typeface="Calibri" panose="020F0502020204030204" pitchFamily="34" charset="0"/>
              </a:rPr>
              <a:t>יהודי</a:t>
            </a:r>
          </a:p>
        </p:txBody>
      </p:sp>
      <p:cxnSp>
        <p:nvCxnSpPr>
          <p:cNvPr id="53" name="Straight Connector 52">
            <a:extLst>
              <a:ext uri="{FF2B5EF4-FFF2-40B4-BE49-F238E27FC236}">
                <a16:creationId xmlns:a16="http://schemas.microsoft.com/office/drawing/2014/main" id="{3C095B2C-DFDB-4AFB-BF44-031EFE176C58}"/>
              </a:ext>
            </a:extLst>
          </p:cNvPr>
          <p:cNvCxnSpPr>
            <a:cxnSpLocks/>
            <a:stCxn id="52" idx="1"/>
          </p:cNvCxnSpPr>
          <p:nvPr/>
        </p:nvCxnSpPr>
        <p:spPr>
          <a:xfrm flipH="1">
            <a:off x="8074679" y="2677634"/>
            <a:ext cx="664841"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85CF79E-7C18-49E2-A617-8664260F001B}"/>
              </a:ext>
            </a:extLst>
          </p:cNvPr>
          <p:cNvSpPr txBox="1"/>
          <p:nvPr/>
        </p:nvSpPr>
        <p:spPr>
          <a:xfrm>
            <a:off x="7245499" y="3454313"/>
            <a:ext cx="810291" cy="369332"/>
          </a:xfrm>
          <a:prstGeom prst="rect">
            <a:avLst/>
          </a:prstGeom>
          <a:noFill/>
        </p:spPr>
        <p:txBody>
          <a:bodyPr wrap="square" rtlCol="1">
            <a:spAutoFit/>
          </a:bodyPr>
          <a:lstStyle/>
          <a:p>
            <a:pPr algn="r"/>
            <a:r>
              <a:rPr lang="en-US"/>
              <a:t>22%</a:t>
            </a:r>
            <a:endParaRPr lang="he-IL"/>
          </a:p>
        </p:txBody>
      </p:sp>
      <p:sp>
        <p:nvSpPr>
          <p:cNvPr id="55" name="Rectangle 54">
            <a:extLst>
              <a:ext uri="{FF2B5EF4-FFF2-40B4-BE49-F238E27FC236}">
                <a16:creationId xmlns:a16="http://schemas.microsoft.com/office/drawing/2014/main" id="{F3881FFF-B831-494E-BA0B-D31A118EAD3B}"/>
              </a:ext>
            </a:extLst>
          </p:cNvPr>
          <p:cNvSpPr/>
          <p:nvPr/>
        </p:nvSpPr>
        <p:spPr>
          <a:xfrm>
            <a:off x="8739520" y="4171551"/>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a:latin typeface="Calibri" panose="020F0502020204030204" pitchFamily="34" charset="0"/>
                <a:cs typeface="Calibri" panose="020F0502020204030204" pitchFamily="34" charset="0"/>
              </a:rPr>
              <a:t>נוצרי</a:t>
            </a:r>
          </a:p>
        </p:txBody>
      </p:sp>
      <p:cxnSp>
        <p:nvCxnSpPr>
          <p:cNvPr id="43" name="Straight Connector 52">
            <a:extLst>
              <a:ext uri="{FF2B5EF4-FFF2-40B4-BE49-F238E27FC236}">
                <a16:creationId xmlns:a16="http://schemas.microsoft.com/office/drawing/2014/main" id="{1931EBE7-9D3B-41E8-9B4F-3BC9302C0BFC}"/>
              </a:ext>
            </a:extLst>
          </p:cNvPr>
          <p:cNvCxnSpPr>
            <a:cxnSpLocks/>
          </p:cNvCxnSpPr>
          <p:nvPr/>
        </p:nvCxnSpPr>
        <p:spPr>
          <a:xfrm flipH="1">
            <a:off x="8074678" y="3577651"/>
            <a:ext cx="664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52">
            <a:extLst>
              <a:ext uri="{FF2B5EF4-FFF2-40B4-BE49-F238E27FC236}">
                <a16:creationId xmlns:a16="http://schemas.microsoft.com/office/drawing/2014/main" id="{A7DEBFA8-C48A-42C3-A22C-4CD1B3029754}"/>
              </a:ext>
            </a:extLst>
          </p:cNvPr>
          <p:cNvCxnSpPr>
            <a:cxnSpLocks/>
          </p:cNvCxnSpPr>
          <p:nvPr/>
        </p:nvCxnSpPr>
        <p:spPr>
          <a:xfrm flipH="1">
            <a:off x="8074678" y="4536886"/>
            <a:ext cx="66484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C6DA21F-5324-4763-BA7A-2ABD6952F247}"/>
              </a:ext>
            </a:extLst>
          </p:cNvPr>
          <p:cNvGrpSpPr/>
          <p:nvPr/>
        </p:nvGrpSpPr>
        <p:grpSpPr>
          <a:xfrm>
            <a:off x="7259731" y="5160966"/>
            <a:ext cx="2954920" cy="766716"/>
            <a:chOff x="7260045" y="5195224"/>
            <a:chExt cx="2954920" cy="766716"/>
          </a:xfrm>
        </p:grpSpPr>
        <p:sp>
          <p:nvSpPr>
            <p:cNvPr id="57" name="TextBox 56">
              <a:extLst>
                <a:ext uri="{FF2B5EF4-FFF2-40B4-BE49-F238E27FC236}">
                  <a16:creationId xmlns:a16="http://schemas.microsoft.com/office/drawing/2014/main" id="{E26E6CE0-DF40-4D7C-81E3-54D25D6546B5}"/>
                </a:ext>
              </a:extLst>
            </p:cNvPr>
            <p:cNvSpPr txBox="1"/>
            <p:nvPr/>
          </p:nvSpPr>
          <p:spPr>
            <a:xfrm>
              <a:off x="7260045" y="5454196"/>
              <a:ext cx="796059" cy="369332"/>
            </a:xfrm>
            <a:prstGeom prst="rect">
              <a:avLst/>
            </a:prstGeom>
            <a:noFill/>
          </p:spPr>
          <p:txBody>
            <a:bodyPr wrap="square" rtlCol="1">
              <a:spAutoFit/>
            </a:bodyPr>
            <a:lstStyle/>
            <a:p>
              <a:pPr algn="r"/>
              <a:r>
                <a:rPr lang="en-US"/>
                <a:t>2%</a:t>
              </a:r>
              <a:endParaRPr lang="he-IL"/>
            </a:p>
          </p:txBody>
        </p:sp>
        <p:sp>
          <p:nvSpPr>
            <p:cNvPr id="58" name="Rectangle 57">
              <a:extLst>
                <a:ext uri="{FF2B5EF4-FFF2-40B4-BE49-F238E27FC236}">
                  <a16:creationId xmlns:a16="http://schemas.microsoft.com/office/drawing/2014/main" id="{E8A88AE7-C0CB-4AE3-9D3E-2FC6D9DFD924}"/>
                </a:ext>
              </a:extLst>
            </p:cNvPr>
            <p:cNvSpPr/>
            <p:nvPr/>
          </p:nvSpPr>
          <p:spPr>
            <a:xfrm>
              <a:off x="8739834" y="5195224"/>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a:latin typeface="Calibri" panose="020F0502020204030204" pitchFamily="34" charset="0"/>
                  <a:cs typeface="Calibri" panose="020F0502020204030204" pitchFamily="34" charset="0"/>
                </a:rPr>
                <a:t>דרוזי</a:t>
              </a:r>
            </a:p>
          </p:txBody>
        </p:sp>
        <p:cxnSp>
          <p:nvCxnSpPr>
            <p:cNvPr id="45" name="Straight Connector 52">
              <a:extLst>
                <a:ext uri="{FF2B5EF4-FFF2-40B4-BE49-F238E27FC236}">
                  <a16:creationId xmlns:a16="http://schemas.microsoft.com/office/drawing/2014/main" id="{21F78739-4CD4-4394-B86D-59A3A8F60CD4}"/>
                </a:ext>
              </a:extLst>
            </p:cNvPr>
            <p:cNvCxnSpPr>
              <a:cxnSpLocks/>
            </p:cNvCxnSpPr>
            <p:nvPr/>
          </p:nvCxnSpPr>
          <p:spPr>
            <a:xfrm flipH="1">
              <a:off x="8080835" y="5562907"/>
              <a:ext cx="66484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TextBox 15">
            <a:extLst>
              <a:ext uri="{FF2B5EF4-FFF2-40B4-BE49-F238E27FC236}">
                <a16:creationId xmlns:a16="http://schemas.microsoft.com/office/drawing/2014/main" id="{19FF6F65-E255-4F7D-8237-4E3DC6881508}"/>
              </a:ext>
            </a:extLst>
          </p:cNvPr>
          <p:cNvSpPr txBox="1"/>
          <p:nvPr/>
        </p:nvSpPr>
        <p:spPr>
          <a:xfrm>
            <a:off x="4112238" y="5375333"/>
            <a:ext cx="698294" cy="369332"/>
          </a:xfrm>
          <a:prstGeom prst="rect">
            <a:avLst/>
          </a:prstGeom>
          <a:noFill/>
        </p:spPr>
        <p:txBody>
          <a:bodyPr wrap="square" rtlCol="1">
            <a:spAutoFit/>
          </a:bodyPr>
          <a:lstStyle/>
          <a:p>
            <a:pPr algn="r"/>
            <a:r>
              <a:rPr lang="en-US"/>
              <a:t>37%</a:t>
            </a:r>
            <a:endParaRPr lang="he-IL"/>
          </a:p>
        </p:txBody>
      </p:sp>
      <p:sp>
        <p:nvSpPr>
          <p:cNvPr id="33" name="Rectangle 51">
            <a:extLst>
              <a:ext uri="{FF2B5EF4-FFF2-40B4-BE49-F238E27FC236}">
                <a16:creationId xmlns:a16="http://schemas.microsoft.com/office/drawing/2014/main" id="{ECEB83E8-5ACE-44C9-BAC9-0D870BB5B4CB}"/>
              </a:ext>
            </a:extLst>
          </p:cNvPr>
          <p:cNvSpPr/>
          <p:nvPr/>
        </p:nvSpPr>
        <p:spPr>
          <a:xfrm>
            <a:off x="5494261" y="5160966"/>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dirty="0">
                <a:latin typeface="Calibri" panose="020F0502020204030204" pitchFamily="34" charset="0"/>
                <a:cs typeface="Calibri" panose="020F0502020204030204" pitchFamily="34" charset="0"/>
              </a:rPr>
              <a:t>לא דתי / חילוני</a:t>
            </a:r>
          </a:p>
        </p:txBody>
      </p:sp>
      <p:cxnSp>
        <p:nvCxnSpPr>
          <p:cNvPr id="46" name="Straight Connector 52">
            <a:extLst>
              <a:ext uri="{FF2B5EF4-FFF2-40B4-BE49-F238E27FC236}">
                <a16:creationId xmlns:a16="http://schemas.microsoft.com/office/drawing/2014/main" id="{14E11F1E-FE89-45B2-83BC-B7A13B353AF2}"/>
              </a:ext>
            </a:extLst>
          </p:cNvPr>
          <p:cNvCxnSpPr>
            <a:cxnSpLocks/>
          </p:cNvCxnSpPr>
          <p:nvPr/>
        </p:nvCxnSpPr>
        <p:spPr>
          <a:xfrm flipH="1">
            <a:off x="4824577" y="5569786"/>
            <a:ext cx="664841"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1">
            <a:extLst>
              <a:ext uri="{FF2B5EF4-FFF2-40B4-BE49-F238E27FC236}">
                <a16:creationId xmlns:a16="http://schemas.microsoft.com/office/drawing/2014/main" id="{CCBA3FD9-63BE-4AE0-ABF7-18552B107B5B}"/>
              </a:ext>
            </a:extLst>
          </p:cNvPr>
          <p:cNvSpPr/>
          <p:nvPr/>
        </p:nvSpPr>
        <p:spPr>
          <a:xfrm>
            <a:off x="5494261" y="2326216"/>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dirty="0">
                <a:latin typeface="Calibri" panose="020F0502020204030204" pitchFamily="34" charset="0"/>
                <a:cs typeface="Calibri" panose="020F0502020204030204" pitchFamily="34" charset="0"/>
              </a:rPr>
              <a:t>דתי מאוד / חרדי</a:t>
            </a:r>
            <a:r>
              <a:rPr lang="en-US" sz="1600" b="1" dirty="0">
                <a:latin typeface="Calibri" panose="020F0502020204030204" pitchFamily="34" charset="0"/>
                <a:cs typeface="Calibri" panose="020F0502020204030204" pitchFamily="34" charset="0"/>
              </a:rPr>
              <a:t> </a:t>
            </a:r>
            <a:endParaRPr lang="he-IL" sz="1600" b="1" dirty="0">
              <a:latin typeface="Calibri" panose="020F0502020204030204" pitchFamily="34" charset="0"/>
              <a:cs typeface="Calibri" panose="020F0502020204030204" pitchFamily="34" charset="0"/>
            </a:endParaRPr>
          </a:p>
        </p:txBody>
      </p:sp>
      <p:sp>
        <p:nvSpPr>
          <p:cNvPr id="35" name="TextBox 53">
            <a:extLst>
              <a:ext uri="{FF2B5EF4-FFF2-40B4-BE49-F238E27FC236}">
                <a16:creationId xmlns:a16="http://schemas.microsoft.com/office/drawing/2014/main" id="{21E2AF57-B244-4DB1-9DC6-229BFDC65EA6}"/>
              </a:ext>
            </a:extLst>
          </p:cNvPr>
          <p:cNvSpPr txBox="1"/>
          <p:nvPr/>
        </p:nvSpPr>
        <p:spPr>
          <a:xfrm>
            <a:off x="4112236" y="2557429"/>
            <a:ext cx="698295" cy="369332"/>
          </a:xfrm>
          <a:prstGeom prst="rect">
            <a:avLst/>
          </a:prstGeom>
          <a:noFill/>
        </p:spPr>
        <p:txBody>
          <a:bodyPr wrap="square" rtlCol="1">
            <a:spAutoFit/>
          </a:bodyPr>
          <a:lstStyle/>
          <a:p>
            <a:pPr algn="r"/>
            <a:r>
              <a:rPr lang="en-US">
                <a:latin typeface="Calibri" panose="020F0502020204030204" pitchFamily="34" charset="0"/>
                <a:cs typeface="Calibri" panose="020F0502020204030204" pitchFamily="34" charset="0"/>
              </a:rPr>
              <a:t>25%</a:t>
            </a:r>
            <a:endParaRPr lang="he-IL">
              <a:latin typeface="Calibri" panose="020F0502020204030204" pitchFamily="34" charset="0"/>
              <a:cs typeface="Calibri" panose="020F0502020204030204" pitchFamily="34" charset="0"/>
            </a:endParaRPr>
          </a:p>
        </p:txBody>
      </p:sp>
      <p:cxnSp>
        <p:nvCxnSpPr>
          <p:cNvPr id="47" name="Straight Connector 52">
            <a:extLst>
              <a:ext uri="{FF2B5EF4-FFF2-40B4-BE49-F238E27FC236}">
                <a16:creationId xmlns:a16="http://schemas.microsoft.com/office/drawing/2014/main" id="{02F8F82D-E32D-4680-9FBB-9BE6E5724A0F}"/>
              </a:ext>
            </a:extLst>
          </p:cNvPr>
          <p:cNvCxnSpPr>
            <a:cxnSpLocks/>
          </p:cNvCxnSpPr>
          <p:nvPr/>
        </p:nvCxnSpPr>
        <p:spPr>
          <a:xfrm flipH="1">
            <a:off x="4824576" y="2706229"/>
            <a:ext cx="664841"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17">
            <a:extLst>
              <a:ext uri="{FF2B5EF4-FFF2-40B4-BE49-F238E27FC236}">
                <a16:creationId xmlns:a16="http://schemas.microsoft.com/office/drawing/2014/main" id="{FFE97980-EEFB-4420-A336-5F4356B3E79C}"/>
              </a:ext>
            </a:extLst>
          </p:cNvPr>
          <p:cNvSpPr txBox="1"/>
          <p:nvPr/>
        </p:nvSpPr>
        <p:spPr>
          <a:xfrm>
            <a:off x="4125895" y="4423292"/>
            <a:ext cx="707523" cy="369332"/>
          </a:xfrm>
          <a:prstGeom prst="rect">
            <a:avLst/>
          </a:prstGeom>
          <a:noFill/>
        </p:spPr>
        <p:txBody>
          <a:bodyPr wrap="square" rtlCol="1">
            <a:spAutoFit/>
          </a:bodyPr>
          <a:lstStyle/>
          <a:p>
            <a:pPr algn="r"/>
            <a:r>
              <a:rPr lang="en-US"/>
              <a:t>21%</a:t>
            </a:r>
            <a:endParaRPr lang="he-IL"/>
          </a:p>
        </p:txBody>
      </p:sp>
      <p:sp>
        <p:nvSpPr>
          <p:cNvPr id="36" name="Rectangle 54">
            <a:extLst>
              <a:ext uri="{FF2B5EF4-FFF2-40B4-BE49-F238E27FC236}">
                <a16:creationId xmlns:a16="http://schemas.microsoft.com/office/drawing/2014/main" id="{34487735-B632-4C63-AFC8-0203B52C6978}"/>
              </a:ext>
            </a:extLst>
          </p:cNvPr>
          <p:cNvSpPr/>
          <p:nvPr/>
        </p:nvSpPr>
        <p:spPr>
          <a:xfrm>
            <a:off x="5507921" y="4190134"/>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dirty="0">
                <a:latin typeface="Calibri" panose="020F0502020204030204" pitchFamily="34" charset="0"/>
                <a:cs typeface="Calibri" panose="020F0502020204030204" pitchFamily="34" charset="0"/>
              </a:rPr>
              <a:t>לא כל כך דתי / מסורתי</a:t>
            </a:r>
          </a:p>
        </p:txBody>
      </p:sp>
      <p:cxnSp>
        <p:nvCxnSpPr>
          <p:cNvPr id="48" name="Straight Connector 52">
            <a:extLst>
              <a:ext uri="{FF2B5EF4-FFF2-40B4-BE49-F238E27FC236}">
                <a16:creationId xmlns:a16="http://schemas.microsoft.com/office/drawing/2014/main" id="{BEAB2763-0603-42C6-9AFE-58229EAA85E2}"/>
              </a:ext>
            </a:extLst>
          </p:cNvPr>
          <p:cNvCxnSpPr>
            <a:cxnSpLocks/>
          </p:cNvCxnSpPr>
          <p:nvPr/>
        </p:nvCxnSpPr>
        <p:spPr>
          <a:xfrm flipH="1">
            <a:off x="4838236" y="4580931"/>
            <a:ext cx="664841"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56">
            <a:extLst>
              <a:ext uri="{FF2B5EF4-FFF2-40B4-BE49-F238E27FC236}">
                <a16:creationId xmlns:a16="http://schemas.microsoft.com/office/drawing/2014/main" id="{5B92D60E-75F9-4BCE-860F-FFA15771395E}"/>
              </a:ext>
            </a:extLst>
          </p:cNvPr>
          <p:cNvSpPr txBox="1"/>
          <p:nvPr/>
        </p:nvSpPr>
        <p:spPr>
          <a:xfrm>
            <a:off x="4012326" y="3515341"/>
            <a:ext cx="822642" cy="369332"/>
          </a:xfrm>
          <a:prstGeom prst="rect">
            <a:avLst/>
          </a:prstGeom>
          <a:noFill/>
        </p:spPr>
        <p:txBody>
          <a:bodyPr wrap="square" rtlCol="1">
            <a:spAutoFit/>
          </a:bodyPr>
          <a:lstStyle/>
          <a:p>
            <a:pPr algn="r"/>
            <a:r>
              <a:rPr lang="en-US" dirty="0"/>
              <a:t>17%</a:t>
            </a:r>
            <a:endParaRPr lang="he-IL" dirty="0"/>
          </a:p>
        </p:txBody>
      </p:sp>
      <p:sp>
        <p:nvSpPr>
          <p:cNvPr id="39" name="Rectangle 57">
            <a:extLst>
              <a:ext uri="{FF2B5EF4-FFF2-40B4-BE49-F238E27FC236}">
                <a16:creationId xmlns:a16="http://schemas.microsoft.com/office/drawing/2014/main" id="{8EFCF614-ED42-45EB-8B7C-EB5FA579B65D}"/>
              </a:ext>
            </a:extLst>
          </p:cNvPr>
          <p:cNvSpPr/>
          <p:nvPr/>
        </p:nvSpPr>
        <p:spPr>
          <a:xfrm>
            <a:off x="5518697" y="3256369"/>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a:latin typeface="Calibri" panose="020F0502020204030204" pitchFamily="34" charset="0"/>
                <a:cs typeface="Calibri" panose="020F0502020204030204" pitchFamily="34" charset="0"/>
              </a:rPr>
              <a:t>דתי</a:t>
            </a:r>
          </a:p>
        </p:txBody>
      </p:sp>
      <p:cxnSp>
        <p:nvCxnSpPr>
          <p:cNvPr id="50" name="Straight Connector 52">
            <a:extLst>
              <a:ext uri="{FF2B5EF4-FFF2-40B4-BE49-F238E27FC236}">
                <a16:creationId xmlns:a16="http://schemas.microsoft.com/office/drawing/2014/main" id="{258AD701-60B5-4B21-A659-99A958629811}"/>
              </a:ext>
            </a:extLst>
          </p:cNvPr>
          <p:cNvCxnSpPr>
            <a:cxnSpLocks/>
          </p:cNvCxnSpPr>
          <p:nvPr/>
        </p:nvCxnSpPr>
        <p:spPr>
          <a:xfrm flipH="1">
            <a:off x="4854855" y="3649514"/>
            <a:ext cx="664841"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0">
            <a:extLst>
              <a:ext uri="{FF2B5EF4-FFF2-40B4-BE49-F238E27FC236}">
                <a16:creationId xmlns:a16="http://schemas.microsoft.com/office/drawing/2014/main" id="{FE9C01A6-5A77-4BFD-AB0B-9EAA10CBD5CC}"/>
              </a:ext>
            </a:extLst>
          </p:cNvPr>
          <p:cNvSpPr txBox="1"/>
          <p:nvPr/>
        </p:nvSpPr>
        <p:spPr>
          <a:xfrm>
            <a:off x="275385" y="1793353"/>
            <a:ext cx="3954064" cy="461665"/>
          </a:xfrm>
          <a:prstGeom prst="rect">
            <a:avLst/>
          </a:prstGeom>
          <a:noFill/>
        </p:spPr>
        <p:txBody>
          <a:bodyPr wrap="square" rtlCol="1">
            <a:spAutoFit/>
          </a:bodyPr>
          <a:lstStyle/>
          <a:p>
            <a:pPr algn="ctr"/>
            <a:r>
              <a:rPr lang="he-IL" sz="2400" b="1">
                <a:solidFill>
                  <a:schemeClr val="accent3"/>
                </a:solidFill>
                <a:latin typeface="Calibri" panose="020F0502020204030204" pitchFamily="34" charset="0"/>
                <a:cs typeface="Calibri" panose="020F0502020204030204" pitchFamily="34" charset="0"/>
              </a:rPr>
              <a:t>רמת דתיות (בקרב לא יהודים)</a:t>
            </a:r>
          </a:p>
        </p:txBody>
      </p:sp>
      <p:sp>
        <p:nvSpPr>
          <p:cNvPr id="62" name="Rectangle 1">
            <a:extLst>
              <a:ext uri="{FF2B5EF4-FFF2-40B4-BE49-F238E27FC236}">
                <a16:creationId xmlns:a16="http://schemas.microsoft.com/office/drawing/2014/main" id="{8A24EC8F-557F-452C-9380-A6C1ABBF6112}"/>
              </a:ext>
            </a:extLst>
          </p:cNvPr>
          <p:cNvSpPr/>
          <p:nvPr/>
        </p:nvSpPr>
        <p:spPr>
          <a:xfrm>
            <a:off x="2386505" y="3259714"/>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a:latin typeface="Calibri" panose="020F0502020204030204" pitchFamily="34" charset="0"/>
                <a:cs typeface="Calibri" panose="020F0502020204030204" pitchFamily="34" charset="0"/>
              </a:rPr>
              <a:t>דתי</a:t>
            </a:r>
          </a:p>
        </p:txBody>
      </p:sp>
      <p:sp>
        <p:nvSpPr>
          <p:cNvPr id="68" name="TextBox 53">
            <a:extLst>
              <a:ext uri="{FF2B5EF4-FFF2-40B4-BE49-F238E27FC236}">
                <a16:creationId xmlns:a16="http://schemas.microsoft.com/office/drawing/2014/main" id="{DFE1CC9F-9C1F-4D27-9FCD-0571E1F8F5E4}"/>
              </a:ext>
            </a:extLst>
          </p:cNvPr>
          <p:cNvSpPr txBox="1"/>
          <p:nvPr/>
        </p:nvSpPr>
        <p:spPr>
          <a:xfrm>
            <a:off x="1004480" y="3490927"/>
            <a:ext cx="698295" cy="369332"/>
          </a:xfrm>
          <a:prstGeom prst="rect">
            <a:avLst/>
          </a:prstGeom>
          <a:noFill/>
        </p:spPr>
        <p:txBody>
          <a:bodyPr wrap="square" rtlCol="1">
            <a:spAutoFit/>
          </a:bodyPr>
          <a:lstStyle/>
          <a:p>
            <a:pPr algn="r"/>
            <a:r>
              <a:rPr lang="en-US"/>
              <a:t>27%</a:t>
            </a:r>
            <a:endParaRPr lang="he-IL"/>
          </a:p>
        </p:txBody>
      </p:sp>
      <p:sp>
        <p:nvSpPr>
          <p:cNvPr id="66" name="TextBox 15">
            <a:extLst>
              <a:ext uri="{FF2B5EF4-FFF2-40B4-BE49-F238E27FC236}">
                <a16:creationId xmlns:a16="http://schemas.microsoft.com/office/drawing/2014/main" id="{D67166E9-232B-46CC-91F1-203BC908C22E}"/>
              </a:ext>
            </a:extLst>
          </p:cNvPr>
          <p:cNvSpPr txBox="1"/>
          <p:nvPr/>
        </p:nvSpPr>
        <p:spPr>
          <a:xfrm>
            <a:off x="1004482" y="4426754"/>
            <a:ext cx="698294" cy="369332"/>
          </a:xfrm>
          <a:prstGeom prst="rect">
            <a:avLst/>
          </a:prstGeom>
          <a:noFill/>
        </p:spPr>
        <p:txBody>
          <a:bodyPr wrap="square" rtlCol="1">
            <a:spAutoFit/>
          </a:bodyPr>
          <a:lstStyle/>
          <a:p>
            <a:pPr algn="r"/>
            <a:r>
              <a:rPr lang="en-US"/>
              <a:t>43%</a:t>
            </a:r>
            <a:endParaRPr lang="he-IL"/>
          </a:p>
        </p:txBody>
      </p:sp>
      <p:sp>
        <p:nvSpPr>
          <p:cNvPr id="67" name="Rectangle 51">
            <a:extLst>
              <a:ext uri="{FF2B5EF4-FFF2-40B4-BE49-F238E27FC236}">
                <a16:creationId xmlns:a16="http://schemas.microsoft.com/office/drawing/2014/main" id="{E3F8B903-A97D-4383-88C8-6DFF12E0B4F8}"/>
              </a:ext>
            </a:extLst>
          </p:cNvPr>
          <p:cNvSpPr/>
          <p:nvPr/>
        </p:nvSpPr>
        <p:spPr>
          <a:xfrm>
            <a:off x="2386505" y="4212387"/>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dirty="0">
                <a:latin typeface="Calibri" panose="020F0502020204030204" pitchFamily="34" charset="0"/>
                <a:cs typeface="Calibri" panose="020F0502020204030204" pitchFamily="34" charset="0"/>
              </a:rPr>
              <a:t>לא כל כך דתי / מסורתי</a:t>
            </a:r>
          </a:p>
        </p:txBody>
      </p:sp>
      <p:cxnSp>
        <p:nvCxnSpPr>
          <p:cNvPr id="72" name="Straight Connector 52">
            <a:extLst>
              <a:ext uri="{FF2B5EF4-FFF2-40B4-BE49-F238E27FC236}">
                <a16:creationId xmlns:a16="http://schemas.microsoft.com/office/drawing/2014/main" id="{2C51C14A-C632-47E5-8C15-11C5E4BC1219}"/>
              </a:ext>
            </a:extLst>
          </p:cNvPr>
          <p:cNvCxnSpPr>
            <a:cxnSpLocks/>
          </p:cNvCxnSpPr>
          <p:nvPr/>
        </p:nvCxnSpPr>
        <p:spPr>
          <a:xfrm flipH="1">
            <a:off x="1716821" y="4621207"/>
            <a:ext cx="664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52">
            <a:extLst>
              <a:ext uri="{FF2B5EF4-FFF2-40B4-BE49-F238E27FC236}">
                <a16:creationId xmlns:a16="http://schemas.microsoft.com/office/drawing/2014/main" id="{A159EEBA-ADD4-42C7-A66F-CBCCEFEB91FA}"/>
              </a:ext>
            </a:extLst>
          </p:cNvPr>
          <p:cNvCxnSpPr>
            <a:cxnSpLocks/>
          </p:cNvCxnSpPr>
          <p:nvPr/>
        </p:nvCxnSpPr>
        <p:spPr>
          <a:xfrm flipH="1">
            <a:off x="1716820" y="3639727"/>
            <a:ext cx="664841"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17">
            <a:extLst>
              <a:ext uri="{FF2B5EF4-FFF2-40B4-BE49-F238E27FC236}">
                <a16:creationId xmlns:a16="http://schemas.microsoft.com/office/drawing/2014/main" id="{652250AA-E0E7-41FD-8A17-5609BD8BD668}"/>
              </a:ext>
            </a:extLst>
          </p:cNvPr>
          <p:cNvSpPr txBox="1"/>
          <p:nvPr/>
        </p:nvSpPr>
        <p:spPr>
          <a:xfrm>
            <a:off x="1004479" y="5394124"/>
            <a:ext cx="707523" cy="369332"/>
          </a:xfrm>
          <a:prstGeom prst="rect">
            <a:avLst/>
          </a:prstGeom>
          <a:noFill/>
        </p:spPr>
        <p:txBody>
          <a:bodyPr wrap="square" rtlCol="1">
            <a:spAutoFit/>
          </a:bodyPr>
          <a:lstStyle/>
          <a:p>
            <a:pPr algn="r"/>
            <a:r>
              <a:rPr lang="en-US"/>
              <a:t>22%</a:t>
            </a:r>
            <a:endParaRPr lang="he-IL"/>
          </a:p>
        </p:txBody>
      </p:sp>
      <p:sp>
        <p:nvSpPr>
          <p:cNvPr id="69" name="Rectangle 54">
            <a:extLst>
              <a:ext uri="{FF2B5EF4-FFF2-40B4-BE49-F238E27FC236}">
                <a16:creationId xmlns:a16="http://schemas.microsoft.com/office/drawing/2014/main" id="{4DAF9804-56B2-4102-A281-54E667CF02B2}"/>
              </a:ext>
            </a:extLst>
          </p:cNvPr>
          <p:cNvSpPr/>
          <p:nvPr/>
        </p:nvSpPr>
        <p:spPr>
          <a:xfrm>
            <a:off x="2386505" y="5160966"/>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a:latin typeface="Calibri" panose="020F0502020204030204" pitchFamily="34" charset="0"/>
                <a:cs typeface="Calibri" panose="020F0502020204030204" pitchFamily="34" charset="0"/>
              </a:rPr>
              <a:t>לא דתי</a:t>
            </a:r>
          </a:p>
        </p:txBody>
      </p:sp>
      <p:cxnSp>
        <p:nvCxnSpPr>
          <p:cNvPr id="74" name="Straight Connector 52">
            <a:extLst>
              <a:ext uri="{FF2B5EF4-FFF2-40B4-BE49-F238E27FC236}">
                <a16:creationId xmlns:a16="http://schemas.microsoft.com/office/drawing/2014/main" id="{C5CDAD92-22E7-478B-83A4-8921512BA937}"/>
              </a:ext>
            </a:extLst>
          </p:cNvPr>
          <p:cNvCxnSpPr>
            <a:cxnSpLocks/>
          </p:cNvCxnSpPr>
          <p:nvPr/>
        </p:nvCxnSpPr>
        <p:spPr>
          <a:xfrm flipH="1">
            <a:off x="1716820" y="5551763"/>
            <a:ext cx="664841"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56">
            <a:extLst>
              <a:ext uri="{FF2B5EF4-FFF2-40B4-BE49-F238E27FC236}">
                <a16:creationId xmlns:a16="http://schemas.microsoft.com/office/drawing/2014/main" id="{A0950B62-4438-4BB8-9059-6044BC2448C6}"/>
              </a:ext>
            </a:extLst>
          </p:cNvPr>
          <p:cNvSpPr txBox="1"/>
          <p:nvPr/>
        </p:nvSpPr>
        <p:spPr>
          <a:xfrm>
            <a:off x="880134" y="2581313"/>
            <a:ext cx="822642" cy="369332"/>
          </a:xfrm>
          <a:prstGeom prst="rect">
            <a:avLst/>
          </a:prstGeom>
          <a:noFill/>
        </p:spPr>
        <p:txBody>
          <a:bodyPr wrap="square" rtlCol="1">
            <a:spAutoFit/>
          </a:bodyPr>
          <a:lstStyle/>
          <a:p>
            <a:pPr algn="r"/>
            <a:r>
              <a:rPr lang="en-US"/>
              <a:t>8%</a:t>
            </a:r>
            <a:endParaRPr lang="he-IL"/>
          </a:p>
        </p:txBody>
      </p:sp>
      <p:sp>
        <p:nvSpPr>
          <p:cNvPr id="71" name="Rectangle 57">
            <a:extLst>
              <a:ext uri="{FF2B5EF4-FFF2-40B4-BE49-F238E27FC236}">
                <a16:creationId xmlns:a16="http://schemas.microsoft.com/office/drawing/2014/main" id="{85E5C5B0-80C7-4D74-86E2-CBEEB6DC50D0}"/>
              </a:ext>
            </a:extLst>
          </p:cNvPr>
          <p:cNvSpPr/>
          <p:nvPr/>
        </p:nvSpPr>
        <p:spPr>
          <a:xfrm>
            <a:off x="2386505" y="2322341"/>
            <a:ext cx="1475131" cy="766716"/>
          </a:xfrm>
          <a:prstGeom prst="rect">
            <a:avLst/>
          </a:prstGeom>
          <a:solidFill>
            <a:schemeClr val="accent6">
              <a:lumMod val="20000"/>
              <a:lumOff val="8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b="1" dirty="0">
                <a:latin typeface="Calibri" panose="020F0502020204030204" pitchFamily="34" charset="0"/>
                <a:cs typeface="Calibri" panose="020F0502020204030204" pitchFamily="34" charset="0"/>
              </a:rPr>
              <a:t>דתי מאוד</a:t>
            </a:r>
          </a:p>
        </p:txBody>
      </p:sp>
      <p:cxnSp>
        <p:nvCxnSpPr>
          <p:cNvPr id="75" name="Straight Connector 52">
            <a:extLst>
              <a:ext uri="{FF2B5EF4-FFF2-40B4-BE49-F238E27FC236}">
                <a16:creationId xmlns:a16="http://schemas.microsoft.com/office/drawing/2014/main" id="{56FA78C7-EF3C-45FA-9AF1-865C4265B927}"/>
              </a:ext>
            </a:extLst>
          </p:cNvPr>
          <p:cNvCxnSpPr>
            <a:cxnSpLocks/>
          </p:cNvCxnSpPr>
          <p:nvPr/>
        </p:nvCxnSpPr>
        <p:spPr>
          <a:xfrm flipH="1">
            <a:off x="1722663" y="2715486"/>
            <a:ext cx="6648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2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2167"/>
            <a:ext cx="10376300" cy="1325563"/>
          </a:xfrm>
        </p:spPr>
        <p:txBody>
          <a:bodyPr>
            <a:normAutofit/>
          </a:bodyPr>
          <a:lstStyle/>
          <a:p>
            <a:r>
              <a:rPr lang="he-IL" sz="3200" dirty="0"/>
              <a:t>מאפיינים דמוגרפיים של ההורה, דיווחי כלל ההורים (</a:t>
            </a:r>
            <a:r>
              <a:rPr lang="en-US" sz="3200" dirty="0"/>
              <a:t>6,084</a:t>
            </a:r>
            <a:r>
              <a:rPr lang="he-IL" sz="3200" dirty="0"/>
              <a:t>=</a:t>
            </a:r>
            <a:r>
              <a:rPr lang="en-US" sz="3200" dirty="0"/>
              <a:t>   (</a:t>
            </a:r>
            <a:r>
              <a:rPr lang="en-US" sz="3600" dirty="0"/>
              <a:t>n</a:t>
            </a:r>
            <a:r>
              <a:rPr lang="he-IL" sz="3600" dirty="0"/>
              <a:t> </a:t>
            </a:r>
            <a:r>
              <a:rPr lang="he-IL" sz="3200" dirty="0"/>
              <a:t>(באחוזים) </a:t>
            </a:r>
            <a:endParaRPr lang="en-US" sz="3200" dirty="0"/>
          </a:p>
        </p:txBody>
      </p:sp>
      <p:sp>
        <p:nvSpPr>
          <p:cNvPr id="51" name="TextBox 50">
            <a:extLst>
              <a:ext uri="{FF2B5EF4-FFF2-40B4-BE49-F238E27FC236}">
                <a16:creationId xmlns:a16="http://schemas.microsoft.com/office/drawing/2014/main" id="{9AFC88BC-21C5-4B70-A3C6-A7904BC0F9C3}"/>
              </a:ext>
            </a:extLst>
          </p:cNvPr>
          <p:cNvSpPr txBox="1"/>
          <p:nvPr/>
        </p:nvSpPr>
        <p:spPr>
          <a:xfrm>
            <a:off x="7944882" y="1486610"/>
            <a:ext cx="2660017" cy="461665"/>
          </a:xfrm>
          <a:prstGeom prst="rect">
            <a:avLst/>
          </a:prstGeom>
          <a:noFill/>
        </p:spPr>
        <p:txBody>
          <a:bodyPr wrap="square" rtlCol="1">
            <a:spAutoFit/>
          </a:bodyPr>
          <a:lstStyle/>
          <a:p>
            <a:pPr algn="ctr"/>
            <a:r>
              <a:rPr lang="he-IL" sz="2400" b="1" dirty="0">
                <a:solidFill>
                  <a:schemeClr val="accent3"/>
                </a:solidFill>
                <a:latin typeface="Calibri" panose="020F0502020204030204" pitchFamily="34" charset="0"/>
                <a:cs typeface="Calibri" panose="020F0502020204030204" pitchFamily="34" charset="0"/>
              </a:rPr>
              <a:t>השכלה</a:t>
            </a:r>
            <a:endParaRPr lang="he-IL" sz="2400" b="1" dirty="0">
              <a:solidFill>
                <a:schemeClr val="accent3"/>
              </a:solidFill>
              <a:highlight>
                <a:srgbClr val="FFFF00"/>
              </a:highlight>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64E26051-1954-4042-8431-43B98B6576F6}"/>
              </a:ext>
            </a:extLst>
          </p:cNvPr>
          <p:cNvSpPr txBox="1"/>
          <p:nvPr/>
        </p:nvSpPr>
        <p:spPr>
          <a:xfrm>
            <a:off x="1043307" y="2126036"/>
            <a:ext cx="2660018" cy="369332"/>
          </a:xfrm>
          <a:prstGeom prst="rect">
            <a:avLst/>
          </a:prstGeom>
          <a:noFill/>
        </p:spPr>
        <p:txBody>
          <a:bodyPr wrap="square" rtlCol="1">
            <a:spAutoFit/>
          </a:bodyPr>
          <a:lstStyle/>
          <a:p>
            <a:pPr algn="r"/>
            <a:r>
              <a:rPr lang="en-US"/>
              <a:t>44%</a:t>
            </a:r>
            <a:endParaRPr lang="he-IL"/>
          </a:p>
        </p:txBody>
      </p:sp>
      <p:sp>
        <p:nvSpPr>
          <p:cNvPr id="64" name="Oval 63">
            <a:extLst>
              <a:ext uri="{FF2B5EF4-FFF2-40B4-BE49-F238E27FC236}">
                <a16:creationId xmlns:a16="http://schemas.microsoft.com/office/drawing/2014/main" id="{B01C6A5F-B128-4136-87EA-6FEFA7D6059B}"/>
              </a:ext>
            </a:extLst>
          </p:cNvPr>
          <p:cNvSpPr/>
          <p:nvPr/>
        </p:nvSpPr>
        <p:spPr>
          <a:xfrm>
            <a:off x="5033007" y="1911669"/>
            <a:ext cx="2660017" cy="766716"/>
          </a:xfrm>
          <a:prstGeom prst="ellipse">
            <a:avLst/>
          </a:prstGeom>
          <a:solidFill>
            <a:schemeClr val="accent1">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1600">
                <a:solidFill>
                  <a:srgbClr val="000000"/>
                </a:solidFill>
                <a:latin typeface="Calibri" panose="020F0502020204030204" pitchFamily="34" charset="0"/>
                <a:cs typeface="Calibri" panose="020F0502020204030204" pitchFamily="34" charset="0"/>
              </a:rPr>
              <a:t>תואר אקדמי</a:t>
            </a:r>
          </a:p>
        </p:txBody>
      </p:sp>
      <p:cxnSp>
        <p:nvCxnSpPr>
          <p:cNvPr id="65" name="Straight Connector 64">
            <a:extLst>
              <a:ext uri="{FF2B5EF4-FFF2-40B4-BE49-F238E27FC236}">
                <a16:creationId xmlns:a16="http://schemas.microsoft.com/office/drawing/2014/main" id="{37D42249-455F-4995-A511-3CAFEDFF6EE8}"/>
              </a:ext>
            </a:extLst>
          </p:cNvPr>
          <p:cNvCxnSpPr/>
          <p:nvPr/>
        </p:nvCxnSpPr>
        <p:spPr>
          <a:xfrm flipH="1">
            <a:off x="3703325" y="2295027"/>
            <a:ext cx="1329682"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AADD033-0009-4149-A08B-772FF7A0FB0D}"/>
              </a:ext>
            </a:extLst>
          </p:cNvPr>
          <p:cNvSpPr txBox="1"/>
          <p:nvPr/>
        </p:nvSpPr>
        <p:spPr>
          <a:xfrm>
            <a:off x="1043307" y="3112923"/>
            <a:ext cx="2660018" cy="369332"/>
          </a:xfrm>
          <a:prstGeom prst="rect">
            <a:avLst/>
          </a:prstGeom>
          <a:noFill/>
        </p:spPr>
        <p:txBody>
          <a:bodyPr wrap="square" rtlCol="1">
            <a:spAutoFit/>
          </a:bodyPr>
          <a:lstStyle/>
          <a:p>
            <a:pPr algn="r"/>
            <a:r>
              <a:rPr lang="en-US"/>
              <a:t>17%</a:t>
            </a:r>
            <a:endParaRPr lang="he-IL"/>
          </a:p>
        </p:txBody>
      </p:sp>
      <p:sp>
        <p:nvSpPr>
          <p:cNvPr id="86" name="Oval 85">
            <a:extLst>
              <a:ext uri="{FF2B5EF4-FFF2-40B4-BE49-F238E27FC236}">
                <a16:creationId xmlns:a16="http://schemas.microsoft.com/office/drawing/2014/main" id="{C9BE1B22-0E81-4558-A8C3-2182837842A0}"/>
              </a:ext>
            </a:extLst>
          </p:cNvPr>
          <p:cNvSpPr/>
          <p:nvPr/>
        </p:nvSpPr>
        <p:spPr>
          <a:xfrm>
            <a:off x="5033007" y="2898556"/>
            <a:ext cx="2660018" cy="766716"/>
          </a:xfrm>
          <a:prstGeom prst="ellipse">
            <a:avLst/>
          </a:prstGeom>
          <a:solidFill>
            <a:schemeClr val="accent1">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1600">
                <a:solidFill>
                  <a:srgbClr val="000000"/>
                </a:solidFill>
                <a:latin typeface="Calibri" panose="020F0502020204030204" pitchFamily="34" charset="0"/>
                <a:cs typeface="Calibri" panose="020F0502020204030204" pitchFamily="34" charset="0"/>
              </a:rPr>
              <a:t>לימודים על-תיכוניים (לא אקדמיים)</a:t>
            </a:r>
          </a:p>
        </p:txBody>
      </p:sp>
      <p:cxnSp>
        <p:nvCxnSpPr>
          <p:cNvPr id="87" name="Straight Connector 86">
            <a:extLst>
              <a:ext uri="{FF2B5EF4-FFF2-40B4-BE49-F238E27FC236}">
                <a16:creationId xmlns:a16="http://schemas.microsoft.com/office/drawing/2014/main" id="{E7EAD408-EBD2-401E-9713-F57254984861}"/>
              </a:ext>
            </a:extLst>
          </p:cNvPr>
          <p:cNvCxnSpPr/>
          <p:nvPr/>
        </p:nvCxnSpPr>
        <p:spPr>
          <a:xfrm flipH="1">
            <a:off x="3703325" y="3281914"/>
            <a:ext cx="1329682"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86710367-93F2-4971-BE3A-8E1BFD14A5EC}"/>
              </a:ext>
            </a:extLst>
          </p:cNvPr>
          <p:cNvSpPr txBox="1"/>
          <p:nvPr/>
        </p:nvSpPr>
        <p:spPr>
          <a:xfrm>
            <a:off x="1043307" y="4087009"/>
            <a:ext cx="2660018" cy="369332"/>
          </a:xfrm>
          <a:prstGeom prst="rect">
            <a:avLst/>
          </a:prstGeom>
          <a:noFill/>
        </p:spPr>
        <p:txBody>
          <a:bodyPr wrap="square" rtlCol="1">
            <a:spAutoFit/>
          </a:bodyPr>
          <a:lstStyle/>
          <a:p>
            <a:pPr algn="r"/>
            <a:r>
              <a:rPr lang="en-US"/>
              <a:t>16%</a:t>
            </a:r>
            <a:endParaRPr lang="he-IL"/>
          </a:p>
        </p:txBody>
      </p:sp>
      <p:sp>
        <p:nvSpPr>
          <p:cNvPr id="90" name="Oval 89">
            <a:extLst>
              <a:ext uri="{FF2B5EF4-FFF2-40B4-BE49-F238E27FC236}">
                <a16:creationId xmlns:a16="http://schemas.microsoft.com/office/drawing/2014/main" id="{8C71E9B9-8B58-442F-AA57-7D0D2D4A79E8}"/>
              </a:ext>
            </a:extLst>
          </p:cNvPr>
          <p:cNvSpPr/>
          <p:nvPr/>
        </p:nvSpPr>
        <p:spPr>
          <a:xfrm>
            <a:off x="5033007" y="3872642"/>
            <a:ext cx="2660017" cy="766716"/>
          </a:xfrm>
          <a:prstGeom prst="ellipse">
            <a:avLst/>
          </a:prstGeom>
          <a:solidFill>
            <a:schemeClr val="accent1">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1600">
                <a:solidFill>
                  <a:srgbClr val="000000"/>
                </a:solidFill>
                <a:latin typeface="Calibri" panose="020F0502020204030204" pitchFamily="34" charset="0"/>
                <a:cs typeface="Calibri" panose="020F0502020204030204" pitchFamily="34" charset="0"/>
              </a:rPr>
              <a:t>תעודת בגרות</a:t>
            </a:r>
          </a:p>
        </p:txBody>
      </p:sp>
      <p:cxnSp>
        <p:nvCxnSpPr>
          <p:cNvPr id="91" name="Straight Connector 90">
            <a:extLst>
              <a:ext uri="{FF2B5EF4-FFF2-40B4-BE49-F238E27FC236}">
                <a16:creationId xmlns:a16="http://schemas.microsoft.com/office/drawing/2014/main" id="{2F3AEC3E-BF16-482C-9B38-8B8624A3E173}"/>
              </a:ext>
            </a:extLst>
          </p:cNvPr>
          <p:cNvCxnSpPr/>
          <p:nvPr/>
        </p:nvCxnSpPr>
        <p:spPr>
          <a:xfrm flipH="1">
            <a:off x="3703325" y="4256000"/>
            <a:ext cx="1329682" cy="0"/>
          </a:xfrm>
          <a:prstGeom prst="line">
            <a:avLst/>
          </a:prstGeom>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C2A0E944-280C-494E-992D-4A5275558079}"/>
              </a:ext>
            </a:extLst>
          </p:cNvPr>
          <p:cNvSpPr txBox="1"/>
          <p:nvPr/>
        </p:nvSpPr>
        <p:spPr>
          <a:xfrm>
            <a:off x="1043307" y="5061095"/>
            <a:ext cx="2660018" cy="369332"/>
          </a:xfrm>
          <a:prstGeom prst="rect">
            <a:avLst/>
          </a:prstGeom>
          <a:noFill/>
        </p:spPr>
        <p:txBody>
          <a:bodyPr wrap="square" rtlCol="1">
            <a:spAutoFit/>
          </a:bodyPr>
          <a:lstStyle/>
          <a:p>
            <a:pPr algn="r"/>
            <a:r>
              <a:rPr lang="en-US"/>
              <a:t>17%</a:t>
            </a:r>
            <a:endParaRPr lang="he-IL"/>
          </a:p>
        </p:txBody>
      </p:sp>
      <p:sp>
        <p:nvSpPr>
          <p:cNvPr id="94" name="Oval 93">
            <a:extLst>
              <a:ext uri="{FF2B5EF4-FFF2-40B4-BE49-F238E27FC236}">
                <a16:creationId xmlns:a16="http://schemas.microsoft.com/office/drawing/2014/main" id="{8A16C525-2018-49A8-B97A-8953E61D7DFB}"/>
              </a:ext>
            </a:extLst>
          </p:cNvPr>
          <p:cNvSpPr/>
          <p:nvPr/>
        </p:nvSpPr>
        <p:spPr>
          <a:xfrm>
            <a:off x="5108508" y="5895970"/>
            <a:ext cx="2660017" cy="766716"/>
          </a:xfrm>
          <a:prstGeom prst="ellipse">
            <a:avLst/>
          </a:prstGeom>
          <a:solidFill>
            <a:schemeClr val="accent1">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1600">
                <a:solidFill>
                  <a:srgbClr val="000000"/>
                </a:solidFill>
                <a:latin typeface="Calibri" panose="020F0502020204030204" pitchFamily="34" charset="0"/>
                <a:cs typeface="Calibri" panose="020F0502020204030204" pitchFamily="34" charset="0"/>
              </a:rPr>
              <a:t>תעודה אחרת</a:t>
            </a:r>
          </a:p>
        </p:txBody>
      </p:sp>
      <p:cxnSp>
        <p:nvCxnSpPr>
          <p:cNvPr id="95" name="Straight Connector 94">
            <a:extLst>
              <a:ext uri="{FF2B5EF4-FFF2-40B4-BE49-F238E27FC236}">
                <a16:creationId xmlns:a16="http://schemas.microsoft.com/office/drawing/2014/main" id="{DCF67C44-231B-4182-AE3F-5BF0E0D88E14}"/>
              </a:ext>
            </a:extLst>
          </p:cNvPr>
          <p:cNvCxnSpPr/>
          <p:nvPr/>
        </p:nvCxnSpPr>
        <p:spPr>
          <a:xfrm flipH="1">
            <a:off x="3703325" y="5230086"/>
            <a:ext cx="1329682"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92">
            <a:extLst>
              <a:ext uri="{FF2B5EF4-FFF2-40B4-BE49-F238E27FC236}">
                <a16:creationId xmlns:a16="http://schemas.microsoft.com/office/drawing/2014/main" id="{E857C84B-FF6A-405E-9CFE-D7EF8C5C5A3C}"/>
              </a:ext>
            </a:extLst>
          </p:cNvPr>
          <p:cNvSpPr txBox="1"/>
          <p:nvPr/>
        </p:nvSpPr>
        <p:spPr>
          <a:xfrm>
            <a:off x="976195" y="6103051"/>
            <a:ext cx="2660018" cy="369332"/>
          </a:xfrm>
          <a:prstGeom prst="rect">
            <a:avLst/>
          </a:prstGeom>
          <a:noFill/>
        </p:spPr>
        <p:txBody>
          <a:bodyPr wrap="square" rtlCol="1">
            <a:spAutoFit/>
          </a:bodyPr>
          <a:lstStyle/>
          <a:p>
            <a:pPr algn="r"/>
            <a:r>
              <a:rPr lang="en-US"/>
              <a:t>5%</a:t>
            </a:r>
            <a:endParaRPr lang="he-IL"/>
          </a:p>
        </p:txBody>
      </p:sp>
      <p:sp>
        <p:nvSpPr>
          <p:cNvPr id="30" name="Oval 93">
            <a:extLst>
              <a:ext uri="{FF2B5EF4-FFF2-40B4-BE49-F238E27FC236}">
                <a16:creationId xmlns:a16="http://schemas.microsoft.com/office/drawing/2014/main" id="{364674E8-A1A3-4302-828C-43A463AA0FB5}"/>
              </a:ext>
            </a:extLst>
          </p:cNvPr>
          <p:cNvSpPr/>
          <p:nvPr/>
        </p:nvSpPr>
        <p:spPr>
          <a:xfrm>
            <a:off x="5033007" y="4884306"/>
            <a:ext cx="2660017" cy="766716"/>
          </a:xfrm>
          <a:prstGeom prst="ellipse">
            <a:avLst/>
          </a:prstGeom>
          <a:solidFill>
            <a:schemeClr val="accent1">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1600">
                <a:solidFill>
                  <a:srgbClr val="000000"/>
                </a:solidFill>
                <a:latin typeface="Calibri" panose="020F0502020204030204" pitchFamily="34" charset="0"/>
                <a:cs typeface="Calibri" panose="020F0502020204030204" pitchFamily="34" charset="0"/>
              </a:rPr>
              <a:t>אף תעודה</a:t>
            </a:r>
            <a:endParaRPr lang="he-IL" sz="2000">
              <a:solidFill>
                <a:srgbClr val="000000"/>
              </a:solidFill>
              <a:latin typeface="Calibri" panose="020F0502020204030204" pitchFamily="34" charset="0"/>
              <a:cs typeface="Calibri" panose="020F0502020204030204" pitchFamily="34" charset="0"/>
            </a:endParaRPr>
          </a:p>
        </p:txBody>
      </p:sp>
      <p:cxnSp>
        <p:nvCxnSpPr>
          <p:cNvPr id="31" name="Straight Connector 94">
            <a:extLst>
              <a:ext uri="{FF2B5EF4-FFF2-40B4-BE49-F238E27FC236}">
                <a16:creationId xmlns:a16="http://schemas.microsoft.com/office/drawing/2014/main" id="{FD6B53C3-A38A-4842-A1A4-E59B6A5D44FE}"/>
              </a:ext>
            </a:extLst>
          </p:cNvPr>
          <p:cNvCxnSpPr>
            <a:cxnSpLocks/>
            <a:stCxn id="94" idx="2"/>
            <a:endCxn id="29" idx="3"/>
          </p:cNvCxnSpPr>
          <p:nvPr/>
        </p:nvCxnSpPr>
        <p:spPr>
          <a:xfrm flipH="1">
            <a:off x="3636213" y="6279328"/>
            <a:ext cx="1472295" cy="8389"/>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Graphic 3" descr="Desk with solid fill">
            <a:extLst>
              <a:ext uri="{FF2B5EF4-FFF2-40B4-BE49-F238E27FC236}">
                <a16:creationId xmlns:a16="http://schemas.microsoft.com/office/drawing/2014/main" id="{1528F698-C0F9-4E2E-A670-A821DE2F7C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805" y="4986287"/>
            <a:ext cx="1676399" cy="1676399"/>
          </a:xfrm>
          <a:prstGeom prst="rect">
            <a:avLst/>
          </a:prstGeom>
        </p:spPr>
      </p:pic>
    </p:spTree>
    <p:extLst>
      <p:ext uri="{BB962C8B-B14F-4D97-AF65-F5344CB8AC3E}">
        <p14:creationId xmlns:p14="http://schemas.microsoft.com/office/powerpoint/2010/main" val="364472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288958"/>
            <a:ext cx="9163970" cy="1325563"/>
          </a:xfrm>
        </p:spPr>
        <p:txBody>
          <a:bodyPr anchor="ctr">
            <a:noAutofit/>
          </a:bodyPr>
          <a:lstStyle/>
          <a:p>
            <a:r>
              <a:rPr lang="he-IL" sz="3200" dirty="0"/>
              <a:t>מסגרת הלימודים של הילד, דיווחי הורים לילדים עם מוגבלות (</a:t>
            </a:r>
            <a:r>
              <a:rPr lang="en-US" sz="3200" dirty="0"/>
              <a:t>n=652</a:t>
            </a:r>
            <a:r>
              <a:rPr lang="he-IL" sz="3200" dirty="0"/>
              <a:t>) (באחוזים)</a:t>
            </a:r>
            <a:endParaRPr lang="he-IL" sz="3200" dirty="0">
              <a:highlight>
                <a:srgbClr val="FFFF00"/>
              </a:highlight>
            </a:endParaRPr>
          </a:p>
        </p:txBody>
      </p:sp>
      <p:graphicFrame>
        <p:nvGraphicFramePr>
          <p:cNvPr id="4" name="Chart 3">
            <a:extLst>
              <a:ext uri="{FF2B5EF4-FFF2-40B4-BE49-F238E27FC236}">
                <a16:creationId xmlns:a16="http://schemas.microsoft.com/office/drawing/2014/main" id="{DAE4913C-8119-4440-AF03-480EE315DC71}"/>
              </a:ext>
            </a:extLst>
          </p:cNvPr>
          <p:cNvGraphicFramePr/>
          <p:nvPr>
            <p:extLst>
              <p:ext uri="{D42A27DB-BD31-4B8C-83A1-F6EECF244321}">
                <p14:modId xmlns:p14="http://schemas.microsoft.com/office/powerpoint/2010/main" val="1059514242"/>
              </p:ext>
            </p:extLst>
          </p:nvPr>
        </p:nvGraphicFramePr>
        <p:xfrm>
          <a:off x="883920" y="1625821"/>
          <a:ext cx="9472431" cy="484048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a:extLst>
              <a:ext uri="{FF2B5EF4-FFF2-40B4-BE49-F238E27FC236}">
                <a16:creationId xmlns:a16="http://schemas.microsoft.com/office/drawing/2014/main" id="{01168A79-C82C-4F32-A3EF-6EE7E0398EE8}"/>
              </a:ext>
            </a:extLst>
          </p:cNvPr>
          <p:cNvSpPr txBox="1"/>
          <p:nvPr/>
        </p:nvSpPr>
        <p:spPr>
          <a:xfrm>
            <a:off x="369870" y="6399765"/>
            <a:ext cx="10295889" cy="338554"/>
          </a:xfrm>
          <a:prstGeom prst="rect">
            <a:avLst/>
          </a:prstGeom>
          <a:noFill/>
        </p:spPr>
        <p:txBody>
          <a:bodyPr wrap="square" rtlCol="1">
            <a:spAutoFit/>
          </a:bodyPr>
          <a:lstStyle/>
          <a:p>
            <a:pPr algn="r" rtl="1"/>
            <a:r>
              <a:rPr lang="he-IL" sz="1600" dirty="0">
                <a:solidFill>
                  <a:srgbClr val="000000"/>
                </a:solidFill>
                <a:latin typeface="Calibri" panose="020F0502020204030204" pitchFamily="34" charset="0"/>
                <a:cs typeface="Calibri" panose="020F0502020204030204" pitchFamily="34" charset="0"/>
              </a:rPr>
              <a:t>^ מבין מי שענה שהילד לא נמצא באף מסגרת חינוכית, 57% התייחסו לילדים בני 3-0 ו-30% התייחסו לילדים בני 18-16</a:t>
            </a:r>
          </a:p>
        </p:txBody>
      </p:sp>
    </p:spTree>
    <p:extLst>
      <p:ext uri="{BB962C8B-B14F-4D97-AF65-F5344CB8AC3E}">
        <p14:creationId xmlns:p14="http://schemas.microsoft.com/office/powerpoint/2010/main" val="187707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475489" y="915043"/>
            <a:ext cx="9977194" cy="4893647"/>
          </a:xfrm>
          <a:prstGeom prst="rect">
            <a:avLst/>
          </a:prstGeom>
          <a:noFill/>
          <a:ln w="28575">
            <a:solidFill>
              <a:schemeClr val="bg1"/>
            </a:solidFill>
          </a:ln>
        </p:spPr>
        <p:txBody>
          <a:bodyPr wrap="square" rtlCol="1">
            <a:spAutoFit/>
          </a:bodyPr>
          <a:lstStyle/>
          <a:p>
            <a:pPr algn="ctr" rtl="1"/>
            <a:endParaRPr lang="he-IL" sz="3600" b="1" dirty="0">
              <a:solidFill>
                <a:schemeClr val="accent3"/>
              </a:solidFill>
              <a:latin typeface="Calibri" panose="020F0502020204030204" pitchFamily="34" charset="0"/>
              <a:ea typeface="+mj-ea"/>
              <a:cs typeface="Calibri" panose="020F0502020204030204" pitchFamily="34" charset="0"/>
            </a:endParaRPr>
          </a:p>
          <a:p>
            <a:pPr algn="ctr" rtl="1"/>
            <a:endParaRPr lang="he-IL" sz="3600" b="1" dirty="0">
              <a:solidFill>
                <a:schemeClr val="accent3"/>
              </a:solidFill>
              <a:latin typeface="Calibri" panose="020F0502020204030204" pitchFamily="34" charset="0"/>
              <a:ea typeface="+mj-ea"/>
              <a:cs typeface="Calibri" panose="020F0502020204030204" pitchFamily="34" charset="0"/>
            </a:endParaRPr>
          </a:p>
          <a:p>
            <a:pPr algn="r" rtl="1"/>
            <a:r>
              <a:rPr lang="he-IL" sz="2000" b="1" dirty="0">
                <a:solidFill>
                  <a:srgbClr val="000000"/>
                </a:solidFill>
                <a:latin typeface="Calibri" panose="020F0502020204030204" pitchFamily="34" charset="0"/>
                <a:cs typeface="Calibri" panose="020F0502020204030204" pitchFamily="34" charset="0"/>
              </a:rPr>
              <a:t>המאפיינים הדמוגרפיים של המשיבים נבחנו והושוו לנתוני האוכלוסייה הכללית מן המוסד לביטוח הלאומי (כלל מקבלי קצבת ילדים):</a:t>
            </a:r>
          </a:p>
          <a:p>
            <a:pPr algn="r" rtl="1"/>
            <a:endParaRPr lang="he-IL" sz="2000" dirty="0">
              <a:solidFill>
                <a:srgbClr val="000000"/>
              </a:solidFill>
              <a:latin typeface="Calibri" panose="020F0502020204030204" pitchFamily="34" charset="0"/>
              <a:cs typeface="Calibri" panose="020F0502020204030204" pitchFamily="34" charset="0"/>
            </a:endParaRPr>
          </a:p>
          <a:p>
            <a:pPr marL="342900" indent="-342900" algn="r" rtl="1">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נעשתה התאמה לפי גיל לנתוני האוכלוסייה הכללית תוך שימוש במשקלים</a:t>
            </a:r>
          </a:p>
          <a:p>
            <a:pPr marL="342900" indent="-342900" algn="r" rtl="1">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r" rtl="1">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נבחן אחוז הבנים ואחוז הבנות ונמצא כי ההתפלגות דומה לזו שבאוכלוסייה הכללית ואין צורך בשקלול</a:t>
            </a:r>
          </a:p>
          <a:p>
            <a:pPr marL="342900" indent="-342900" algn="r" rtl="1">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r" rtl="1">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נבחן אחוז הערבים ואחוז החרדים מתוך סך המשיבים ונמצא כי ההתפלגות דומה לזו שבאוכלוסייה הכללית ואין צורך בשקלול</a:t>
            </a:r>
          </a:p>
          <a:p>
            <a:pPr marL="342900" indent="-342900" algn="r" rtl="1">
              <a:buFont typeface="Arial" panose="020B0604020202020204" pitchFamily="34" charset="0"/>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r" rtl="1">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r" rtl="1">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p:txBody>
      </p:sp>
      <p:sp>
        <p:nvSpPr>
          <p:cNvPr id="4" name="TextBox 2">
            <a:extLst>
              <a:ext uri="{FF2B5EF4-FFF2-40B4-BE49-F238E27FC236}">
                <a16:creationId xmlns:a16="http://schemas.microsoft.com/office/drawing/2014/main" id="{60706D03-09FE-4061-BE0A-D19228CCD5B0}"/>
              </a:ext>
            </a:extLst>
          </p:cNvPr>
          <p:cNvSpPr txBox="1"/>
          <p:nvPr/>
        </p:nvSpPr>
        <p:spPr>
          <a:xfrm>
            <a:off x="914399" y="915043"/>
            <a:ext cx="9320170" cy="584775"/>
          </a:xfrm>
          <a:prstGeom prst="rect">
            <a:avLst/>
          </a:prstGeom>
          <a:noFill/>
          <a:ln w="28575">
            <a:solidFill>
              <a:schemeClr val="accent2"/>
            </a:solidFill>
          </a:ln>
        </p:spPr>
        <p:txBody>
          <a:bodyPr wrap="square" rtlCol="1">
            <a:spAutoFit/>
          </a:bodyPr>
          <a:lstStyle/>
          <a:p>
            <a:pPr algn="ctr" rtl="1"/>
            <a:r>
              <a:rPr lang="he-IL" sz="3200" b="1" dirty="0">
                <a:solidFill>
                  <a:schemeClr val="accent3"/>
                </a:solidFill>
                <a:latin typeface="Calibri" panose="020F0502020204030204" pitchFamily="34" charset="0"/>
                <a:ea typeface="+mj-ea"/>
                <a:cs typeface="Calibri" panose="020F0502020204030204" pitchFamily="34" charset="0"/>
              </a:rPr>
              <a:t>חישוב משקלים לצורך ייצוגיות המדגם</a:t>
            </a:r>
          </a:p>
        </p:txBody>
      </p:sp>
    </p:spTree>
    <p:extLst>
      <p:ext uri="{BB962C8B-B14F-4D97-AF65-F5344CB8AC3E}">
        <p14:creationId xmlns:p14="http://schemas.microsoft.com/office/powerpoint/2010/main" val="15268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E550A1-1D9E-4E2E-A897-8E56CF0D97EF}"/>
              </a:ext>
            </a:extLst>
          </p:cNvPr>
          <p:cNvSpPr txBox="1"/>
          <p:nvPr/>
        </p:nvSpPr>
        <p:spPr>
          <a:xfrm>
            <a:off x="2805344" y="3149747"/>
            <a:ext cx="6241002" cy="7705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algn="ctr"/>
            <a:r>
              <a:rPr lang="he-IL" sz="4400" b="1" dirty="0">
                <a:solidFill>
                  <a:schemeClr val="accent1"/>
                </a:solidFill>
                <a:latin typeface="Calibri" panose="020F0502020204030204" pitchFamily="34" charset="0"/>
                <a:cs typeface="Calibri" panose="020F0502020204030204" pitchFamily="34" charset="0"/>
              </a:rPr>
              <a:t>השפעת משבר הקורונה על תפקודי החיים של הילד</a:t>
            </a:r>
          </a:p>
        </p:txBody>
      </p:sp>
      <p:pic>
        <p:nvPicPr>
          <p:cNvPr id="7" name="Picture 6" descr="A picture containing calendar&#10;&#10;Description automatically generated">
            <a:extLst>
              <a:ext uri="{FF2B5EF4-FFF2-40B4-BE49-F238E27FC236}">
                <a16:creationId xmlns:a16="http://schemas.microsoft.com/office/drawing/2014/main" id="{A8718504-E43D-4A48-82EF-70757484208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351" t="54936" r="60786" b="31340"/>
          <a:stretch/>
        </p:blipFill>
        <p:spPr>
          <a:xfrm>
            <a:off x="5013789" y="1677934"/>
            <a:ext cx="1962364" cy="1259789"/>
          </a:xfrm>
          <a:prstGeom prst="rect">
            <a:avLst/>
          </a:prstGeom>
        </p:spPr>
      </p:pic>
    </p:spTree>
    <p:extLst>
      <p:ext uri="{BB962C8B-B14F-4D97-AF65-F5344CB8AC3E}">
        <p14:creationId xmlns:p14="http://schemas.microsoft.com/office/powerpoint/2010/main" val="240228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BE532C-33FA-41D6-883D-AFB4AE74AB29}"/>
              </a:ext>
            </a:extLst>
          </p:cNvPr>
          <p:cNvSpPr txBox="1"/>
          <p:nvPr/>
        </p:nvSpPr>
        <p:spPr>
          <a:xfrm>
            <a:off x="832207" y="2031154"/>
            <a:ext cx="9489228" cy="646331"/>
          </a:xfrm>
          <a:prstGeom prst="rect">
            <a:avLst/>
          </a:prstGeom>
          <a:noFill/>
          <a:ln>
            <a:solidFill>
              <a:schemeClr val="accent1"/>
            </a:solidFill>
          </a:ln>
        </p:spPr>
        <p:txBody>
          <a:bodyPr wrap="square" rtlCol="1">
            <a:spAutoFit/>
          </a:bodyPr>
          <a:lstStyle/>
          <a:p>
            <a:pPr algn="ctr" rtl="1"/>
            <a:r>
              <a:rPr lang="he-IL" sz="1800" b="1" dirty="0">
                <a:solidFill>
                  <a:schemeClr val="tx2">
                    <a:lumMod val="50000"/>
                  </a:schemeClr>
                </a:solidFill>
                <a:latin typeface="Calibri" panose="020F0502020204030204" pitchFamily="34" charset="0"/>
                <a:cs typeface="Calibri" panose="020F0502020204030204" pitchFamily="34" charset="0"/>
              </a:rPr>
              <a:t>בכלל המדדים שנבדקו חלה החמרה רבה יותר במצבם של ילדים עם מוגבלות לעומת ילדים ללא מוגבלות. המצב הרגשי והחברתי הם המדדים שבהם חלה ההחמרה הרבה ביותר </a:t>
            </a:r>
            <a:endParaRPr lang="he-IL" b="1" dirty="0"/>
          </a:p>
        </p:txBody>
      </p:sp>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481849159"/>
              </p:ext>
            </p:extLst>
          </p:nvPr>
        </p:nvGraphicFramePr>
        <p:xfrm>
          <a:off x="393192" y="2809707"/>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393192" y="362820"/>
            <a:ext cx="9928243"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החמרה בתחומים שונים בעקבות משבר הקורונה בקרב ילדים עם מוגבלות (</a:t>
            </a:r>
            <a:r>
              <a:rPr lang="en-US" sz="3200" dirty="0"/>
              <a:t>n=652</a:t>
            </a:r>
            <a:r>
              <a:rPr lang="he-IL" sz="3200" dirty="0"/>
              <a:t>) וללא מוגבלות (</a:t>
            </a:r>
            <a:r>
              <a:rPr lang="en-US" sz="3200" dirty="0"/>
              <a:t>n=5,432</a:t>
            </a:r>
            <a:r>
              <a:rPr lang="he-IL" sz="3200" dirty="0"/>
              <a:t>) (באחוזים)</a:t>
            </a:r>
            <a:endParaRPr lang="en-US" sz="3200" dirty="0"/>
          </a:p>
        </p:txBody>
      </p:sp>
    </p:spTree>
    <p:extLst>
      <p:ext uri="{BB962C8B-B14F-4D97-AF65-F5344CB8AC3E}">
        <p14:creationId xmlns:p14="http://schemas.microsoft.com/office/powerpoint/2010/main" val="329421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270641186"/>
              </p:ext>
            </p:extLst>
          </p:nvPr>
        </p:nvGraphicFramePr>
        <p:xfrm>
          <a:off x="370805" y="2610010"/>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370805" y="562517"/>
            <a:ext cx="9919099"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החמרה בתחומים שונים בעקבות משבר הקורונה בקרב ילדים עם מוגבלות (</a:t>
            </a:r>
            <a:r>
              <a:rPr lang="en-US" sz="3200" dirty="0"/>
              <a:t>n=49</a:t>
            </a:r>
            <a:r>
              <a:rPr lang="he-IL" sz="3200" dirty="0"/>
              <a:t>) וללא מוגבלות (</a:t>
            </a:r>
            <a:r>
              <a:rPr lang="en-US" sz="3200" dirty="0"/>
              <a:t>n=1,120</a:t>
            </a:r>
            <a:r>
              <a:rPr lang="he-IL" sz="3200" dirty="0"/>
              <a:t>) בגילי 3-0 (באחוזים)</a:t>
            </a:r>
            <a:endParaRPr lang="en-US" sz="3200" dirty="0"/>
          </a:p>
        </p:txBody>
      </p:sp>
    </p:spTree>
    <p:extLst>
      <p:ext uri="{BB962C8B-B14F-4D97-AF65-F5344CB8AC3E}">
        <p14:creationId xmlns:p14="http://schemas.microsoft.com/office/powerpoint/2010/main" val="141895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687678-19FD-4CEC-9F89-4B44B390ED5C}"/>
              </a:ext>
            </a:extLst>
          </p:cNvPr>
          <p:cNvSpPr txBox="1"/>
          <p:nvPr/>
        </p:nvSpPr>
        <p:spPr>
          <a:xfrm>
            <a:off x="3617134" y="3656237"/>
            <a:ext cx="4957733" cy="9538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algn="ctr" rtl="1">
              <a:lnSpc>
                <a:spcPct val="90000"/>
              </a:lnSpc>
              <a:spcBef>
                <a:spcPts val="1000"/>
              </a:spcBef>
              <a:buClr>
                <a:srgbClr val="AA0171"/>
              </a:buClr>
              <a:buSzPct val="110000"/>
            </a:pPr>
            <a:r>
              <a:rPr lang="en-US" sz="4400" b="1" kern="1200">
                <a:solidFill>
                  <a:schemeClr val="accent1"/>
                </a:solidFill>
                <a:latin typeface="Calibri" panose="020F0502020204030204" pitchFamily="34" charset="0"/>
                <a:ea typeface="+mn-ea"/>
                <a:cs typeface="Calibri" panose="020F0502020204030204" pitchFamily="34" charset="0"/>
              </a:rPr>
              <a:t>תיאור המחקר</a:t>
            </a:r>
          </a:p>
        </p:txBody>
      </p:sp>
      <p:pic>
        <p:nvPicPr>
          <p:cNvPr id="5" name="Picture 4" descr="Engineering drawing&#10;&#10;Description automatically generated">
            <a:extLst>
              <a:ext uri="{FF2B5EF4-FFF2-40B4-BE49-F238E27FC236}">
                <a16:creationId xmlns:a16="http://schemas.microsoft.com/office/drawing/2014/main" id="{DB7C308D-52DA-4BBA-A06A-79965711EEC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152" r="23111" b="72956"/>
          <a:stretch/>
        </p:blipFill>
        <p:spPr>
          <a:xfrm>
            <a:off x="5214938" y="2177881"/>
            <a:ext cx="1762124" cy="1651170"/>
          </a:xfrm>
          <a:prstGeom prst="rect">
            <a:avLst/>
          </a:prstGeom>
        </p:spPr>
      </p:pic>
    </p:spTree>
    <p:extLst>
      <p:ext uri="{BB962C8B-B14F-4D97-AF65-F5344CB8AC3E}">
        <p14:creationId xmlns:p14="http://schemas.microsoft.com/office/powerpoint/2010/main" val="294389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251332233"/>
              </p:ext>
            </p:extLst>
          </p:nvPr>
        </p:nvGraphicFramePr>
        <p:xfrm>
          <a:off x="429768" y="2557143"/>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429768" y="362820"/>
            <a:ext cx="9891667"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החמרה בתחומים שונים בעקבות משבר הקורונה בקרב ילדים עם מוגבלות (</a:t>
            </a:r>
            <a:r>
              <a:rPr lang="en-US" sz="3200" dirty="0"/>
              <a:t>n=116</a:t>
            </a:r>
            <a:r>
              <a:rPr lang="he-IL" sz="3200" dirty="0"/>
              <a:t>) וללא מוגבלות (</a:t>
            </a:r>
            <a:r>
              <a:rPr lang="en-US" sz="3200" dirty="0"/>
              <a:t>n=1,102</a:t>
            </a:r>
            <a:r>
              <a:rPr lang="he-IL" sz="3200" dirty="0"/>
              <a:t>) בגילי 6-4 (באחוזים)</a:t>
            </a:r>
            <a:endParaRPr lang="en-US" sz="3200" dirty="0"/>
          </a:p>
        </p:txBody>
      </p:sp>
    </p:spTree>
    <p:extLst>
      <p:ext uri="{BB962C8B-B14F-4D97-AF65-F5344CB8AC3E}">
        <p14:creationId xmlns:p14="http://schemas.microsoft.com/office/powerpoint/2010/main" val="119974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2298482252"/>
              </p:ext>
            </p:extLst>
          </p:nvPr>
        </p:nvGraphicFramePr>
        <p:xfrm>
          <a:off x="402336" y="2925005"/>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402336" y="362820"/>
            <a:ext cx="9919099"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החמרה בתחומים שונים בעקבות משבר הקורונה בקרב ילדים עם מוגבלות (</a:t>
            </a:r>
            <a:r>
              <a:rPr lang="en-US" sz="3200" dirty="0"/>
              <a:t>n=263</a:t>
            </a:r>
            <a:r>
              <a:rPr lang="he-IL" sz="3200" dirty="0"/>
              <a:t>) וללא מוגבלות (</a:t>
            </a:r>
            <a:r>
              <a:rPr lang="en-US" sz="3200" dirty="0"/>
              <a:t>n=1,813</a:t>
            </a:r>
            <a:r>
              <a:rPr lang="he-IL" sz="3200" dirty="0"/>
              <a:t>) בגילי 12-7 (באחוזים)</a:t>
            </a:r>
            <a:endParaRPr lang="en-US" sz="3200" dirty="0"/>
          </a:p>
        </p:txBody>
      </p:sp>
      <p:sp>
        <p:nvSpPr>
          <p:cNvPr id="8" name="TextBox 7">
            <a:extLst>
              <a:ext uri="{FF2B5EF4-FFF2-40B4-BE49-F238E27FC236}">
                <a16:creationId xmlns:a16="http://schemas.microsoft.com/office/drawing/2014/main" id="{ED693E8D-A848-4F04-8683-11D3A453E245}"/>
              </a:ext>
            </a:extLst>
          </p:cNvPr>
          <p:cNvSpPr txBox="1"/>
          <p:nvPr/>
        </p:nvSpPr>
        <p:spPr>
          <a:xfrm>
            <a:off x="884187" y="2122028"/>
            <a:ext cx="9489228" cy="369332"/>
          </a:xfrm>
          <a:prstGeom prst="rect">
            <a:avLst/>
          </a:prstGeom>
          <a:noFill/>
          <a:ln>
            <a:solidFill>
              <a:schemeClr val="accent1"/>
            </a:solidFill>
          </a:ln>
        </p:spPr>
        <p:txBody>
          <a:bodyPr wrap="square" rtlCol="1">
            <a:spAutoFit/>
          </a:bodyPr>
          <a:lstStyle/>
          <a:p>
            <a:pPr algn="ctr" rtl="1"/>
            <a:r>
              <a:rPr lang="he-IL" sz="1800" b="1" dirty="0">
                <a:solidFill>
                  <a:schemeClr val="tx2">
                    <a:lumMod val="50000"/>
                  </a:schemeClr>
                </a:solidFill>
                <a:latin typeface="Calibri" panose="020F0502020204030204" pitchFamily="34" charset="0"/>
                <a:cs typeface="Calibri" panose="020F0502020204030204" pitchFamily="34" charset="0"/>
              </a:rPr>
              <a:t>בקבוצת הגיל הזו חלה ההחמרה הרבה ביותר לעומת קבוצות הגיל האחרות, בכל המדדים שנבדקו</a:t>
            </a:r>
          </a:p>
        </p:txBody>
      </p:sp>
    </p:spTree>
    <p:extLst>
      <p:ext uri="{BB962C8B-B14F-4D97-AF65-F5344CB8AC3E}">
        <p14:creationId xmlns:p14="http://schemas.microsoft.com/office/powerpoint/2010/main" val="255453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1365239351"/>
              </p:ext>
            </p:extLst>
          </p:nvPr>
        </p:nvGraphicFramePr>
        <p:xfrm>
          <a:off x="174661" y="2925006"/>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347472" y="362820"/>
            <a:ext cx="9973963"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החמרה בתחומים שונים בעקבות משבר הקורונה בקרב ילדים עם מוגבלות (</a:t>
            </a:r>
            <a:r>
              <a:rPr lang="en-US" sz="3200" dirty="0"/>
              <a:t>n=215</a:t>
            </a:r>
            <a:r>
              <a:rPr lang="he-IL" sz="3200" dirty="0"/>
              <a:t>) וללא מוגבלות (</a:t>
            </a:r>
            <a:r>
              <a:rPr lang="en-US" sz="3200" dirty="0"/>
              <a:t>n=1,353</a:t>
            </a:r>
            <a:r>
              <a:rPr lang="he-IL" sz="3200" dirty="0"/>
              <a:t>) בגילי 18-13 (באחוזים)</a:t>
            </a:r>
            <a:endParaRPr lang="en-US" sz="3200" dirty="0"/>
          </a:p>
        </p:txBody>
      </p:sp>
      <p:sp>
        <p:nvSpPr>
          <p:cNvPr id="8" name="TextBox 7">
            <a:extLst>
              <a:ext uri="{FF2B5EF4-FFF2-40B4-BE49-F238E27FC236}">
                <a16:creationId xmlns:a16="http://schemas.microsoft.com/office/drawing/2014/main" id="{CC6A9DD1-E61E-4378-A29F-45C04B799D51}"/>
              </a:ext>
            </a:extLst>
          </p:cNvPr>
          <p:cNvSpPr txBox="1"/>
          <p:nvPr/>
        </p:nvSpPr>
        <p:spPr>
          <a:xfrm>
            <a:off x="884187" y="2122028"/>
            <a:ext cx="9489228" cy="369332"/>
          </a:xfrm>
          <a:prstGeom prst="rect">
            <a:avLst/>
          </a:prstGeom>
          <a:noFill/>
          <a:ln>
            <a:solidFill>
              <a:schemeClr val="accent1"/>
            </a:solidFill>
          </a:ln>
        </p:spPr>
        <p:txBody>
          <a:bodyPr wrap="square" rtlCol="1">
            <a:spAutoFit/>
          </a:bodyPr>
          <a:lstStyle/>
          <a:p>
            <a:pPr algn="ctr" rtl="1"/>
            <a:r>
              <a:rPr lang="he-IL" sz="1800" b="1" dirty="0">
                <a:solidFill>
                  <a:schemeClr val="tx2">
                    <a:lumMod val="50000"/>
                  </a:schemeClr>
                </a:solidFill>
                <a:latin typeface="Calibri" panose="020F0502020204030204" pitchFamily="34" charset="0"/>
                <a:cs typeface="Calibri" panose="020F0502020204030204" pitchFamily="34" charset="0"/>
              </a:rPr>
              <a:t>גם בקבוצת הגיל הזו ניכרת החמרה רבה יותר לעומת קבוצות הגיל הצעירות</a:t>
            </a:r>
          </a:p>
        </p:txBody>
      </p:sp>
    </p:spTree>
    <p:extLst>
      <p:ext uri="{BB962C8B-B14F-4D97-AF65-F5344CB8AC3E}">
        <p14:creationId xmlns:p14="http://schemas.microsoft.com/office/powerpoint/2010/main" val="63312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3538469374"/>
              </p:ext>
            </p:extLst>
          </p:nvPr>
        </p:nvGraphicFramePr>
        <p:xfrm>
          <a:off x="206192" y="2914495"/>
          <a:ext cx="10592656" cy="368547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484632" y="362820"/>
            <a:ext cx="9836804"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החמרה במגוון תחומים בעקבות משבר הקורונה בקרב ילדים עם מוגבלות במסגרות חינוך שונות (באחוזים)</a:t>
            </a:r>
            <a:endParaRPr lang="en-US" sz="3200" dirty="0"/>
          </a:p>
        </p:txBody>
      </p:sp>
      <p:sp>
        <p:nvSpPr>
          <p:cNvPr id="8" name="TextBox 7">
            <a:extLst>
              <a:ext uri="{FF2B5EF4-FFF2-40B4-BE49-F238E27FC236}">
                <a16:creationId xmlns:a16="http://schemas.microsoft.com/office/drawing/2014/main" id="{CD8C5B63-0E7F-4A45-8CE6-5BF9D714F27E}"/>
              </a:ext>
            </a:extLst>
          </p:cNvPr>
          <p:cNvSpPr txBox="1"/>
          <p:nvPr/>
        </p:nvSpPr>
        <p:spPr>
          <a:xfrm>
            <a:off x="884187" y="1821351"/>
            <a:ext cx="9489228" cy="646331"/>
          </a:xfrm>
          <a:prstGeom prst="rect">
            <a:avLst/>
          </a:prstGeom>
          <a:noFill/>
          <a:ln>
            <a:solidFill>
              <a:schemeClr val="accent1"/>
            </a:solidFill>
          </a:ln>
        </p:spPr>
        <p:txBody>
          <a:bodyPr wrap="square" rtlCol="1">
            <a:spAutoFit/>
          </a:bodyPr>
          <a:lstStyle/>
          <a:p>
            <a:pPr algn="ctr" rtl="1"/>
            <a:r>
              <a:rPr lang="he-IL" sz="1800" b="1" dirty="0">
                <a:solidFill>
                  <a:schemeClr val="tx2">
                    <a:lumMod val="50000"/>
                  </a:schemeClr>
                </a:solidFill>
                <a:latin typeface="Calibri" panose="020F0502020204030204" pitchFamily="34" charset="0"/>
                <a:cs typeface="Calibri" panose="020F0502020204030204" pitchFamily="34" charset="0"/>
              </a:rPr>
              <a:t>בקרב ילדים עם מוגבלות הלומדים במסגרות החינוך הרגילות המצב החמיר יותר לעומת ילדים הלומדים במסגרות של חינוך מיוחד</a:t>
            </a:r>
          </a:p>
        </p:txBody>
      </p:sp>
    </p:spTree>
    <p:extLst>
      <p:ext uri="{BB962C8B-B14F-4D97-AF65-F5344CB8AC3E}">
        <p14:creationId xmlns:p14="http://schemas.microsoft.com/office/powerpoint/2010/main" val="755400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1532368741"/>
              </p:ext>
            </p:extLst>
          </p:nvPr>
        </p:nvGraphicFramePr>
        <p:xfrm>
          <a:off x="174661" y="2976377"/>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584136" y="362820"/>
            <a:ext cx="9737299"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החמרה בתחומים שונים בעקבות משבר הקורונה אצל ילדים עם מוגבלות בקרב יהודים לא חרדים (</a:t>
            </a:r>
            <a:r>
              <a:rPr lang="en-US" sz="3200" dirty="0"/>
              <a:t>n=388</a:t>
            </a:r>
            <a:r>
              <a:rPr lang="he-IL" sz="3200" dirty="0"/>
              <a:t>), יהודים חרדים (</a:t>
            </a:r>
            <a:r>
              <a:rPr lang="en-US" sz="3200" dirty="0"/>
              <a:t>n=76</a:t>
            </a:r>
            <a:r>
              <a:rPr lang="he-IL" sz="3200" dirty="0"/>
              <a:t>) וערבים (</a:t>
            </a:r>
            <a:r>
              <a:rPr lang="en-US" sz="3200" dirty="0"/>
              <a:t>n=141</a:t>
            </a:r>
            <a:r>
              <a:rPr lang="he-IL" sz="3200" dirty="0"/>
              <a:t>) (באחוזים)</a:t>
            </a:r>
            <a:endParaRPr lang="en-US" sz="3200" dirty="0"/>
          </a:p>
        </p:txBody>
      </p:sp>
      <p:sp>
        <p:nvSpPr>
          <p:cNvPr id="5" name="TextBox 7">
            <a:extLst>
              <a:ext uri="{FF2B5EF4-FFF2-40B4-BE49-F238E27FC236}">
                <a16:creationId xmlns:a16="http://schemas.microsoft.com/office/drawing/2014/main" id="{1B15DBBD-F702-4CD6-9069-B028263094D1}"/>
              </a:ext>
            </a:extLst>
          </p:cNvPr>
          <p:cNvSpPr txBox="1"/>
          <p:nvPr/>
        </p:nvSpPr>
        <p:spPr>
          <a:xfrm>
            <a:off x="584136" y="1778382"/>
            <a:ext cx="10089329" cy="369332"/>
          </a:xfrm>
          <a:prstGeom prst="rect">
            <a:avLst/>
          </a:prstGeom>
          <a:noFill/>
          <a:ln>
            <a:solidFill>
              <a:schemeClr val="accent1"/>
            </a:solidFill>
          </a:ln>
        </p:spPr>
        <p:txBody>
          <a:bodyPr wrap="square" rtlCol="1">
            <a:spAutoFit/>
          </a:bodyPr>
          <a:lstStyle/>
          <a:p>
            <a:pPr algn="ctr" rtl="1"/>
            <a:r>
              <a:rPr lang="he-IL" sz="1800" b="1" dirty="0">
                <a:solidFill>
                  <a:schemeClr val="tx2">
                    <a:lumMod val="50000"/>
                  </a:schemeClr>
                </a:solidFill>
                <a:latin typeface="Calibri" panose="020F0502020204030204" pitchFamily="34" charset="0"/>
                <a:cs typeface="Calibri" panose="020F0502020204030204" pitchFamily="34" charset="0"/>
              </a:rPr>
              <a:t>בקרב ילדים חרדים ההחמרה מתונה יותר לעומת ילדים ערבים וילדים יהודים שאינם חרדים</a:t>
            </a:r>
          </a:p>
        </p:txBody>
      </p:sp>
      <p:sp>
        <p:nvSpPr>
          <p:cNvPr id="9" name="TextBox 7">
            <a:extLst>
              <a:ext uri="{FF2B5EF4-FFF2-40B4-BE49-F238E27FC236}">
                <a16:creationId xmlns:a16="http://schemas.microsoft.com/office/drawing/2014/main" id="{DCC56252-D596-46AE-BC0E-B7EBFDCC4F33}"/>
              </a:ext>
            </a:extLst>
          </p:cNvPr>
          <p:cNvSpPr txBox="1"/>
          <p:nvPr/>
        </p:nvSpPr>
        <p:spPr>
          <a:xfrm>
            <a:off x="584136" y="2226037"/>
            <a:ext cx="10089329" cy="646331"/>
          </a:xfrm>
          <a:prstGeom prst="rect">
            <a:avLst/>
          </a:prstGeom>
          <a:noFill/>
          <a:ln>
            <a:solidFill>
              <a:schemeClr val="accent1"/>
            </a:solidFill>
          </a:ln>
        </p:spPr>
        <p:txBody>
          <a:bodyPr wrap="square" rtlCol="1">
            <a:spAutoFit/>
          </a:bodyPr>
          <a:lstStyle/>
          <a:p>
            <a:pPr algn="ctr" rtl="1"/>
            <a:r>
              <a:rPr lang="he-IL" b="1" dirty="0">
                <a:solidFill>
                  <a:schemeClr val="tx2">
                    <a:lumMod val="50000"/>
                  </a:schemeClr>
                </a:solidFill>
                <a:latin typeface="Calibri" panose="020F0502020204030204" pitchFamily="34" charset="0"/>
                <a:cs typeface="Calibri" panose="020F0502020204030204" pitchFamily="34" charset="0"/>
              </a:rPr>
              <a:t>בקרב ילדים ערבים ניכרת החמרה רבה יותר ב</a:t>
            </a:r>
            <a:r>
              <a:rPr lang="he-IL" sz="1800" b="1" dirty="0">
                <a:solidFill>
                  <a:schemeClr val="tx2">
                    <a:lumMod val="50000"/>
                  </a:schemeClr>
                </a:solidFill>
                <a:latin typeface="Calibri" panose="020F0502020204030204" pitchFamily="34" charset="0"/>
                <a:cs typeface="Calibri" panose="020F0502020204030204" pitchFamily="34" charset="0"/>
              </a:rPr>
              <a:t>מצב הבריאות, בקשר עם בני המשפחה ובתפקוד הכללי לעומת ילדים יהודים (חרדים ולא חרדים), ולעומת זאת במצבם החברתי והרגשי ההחמרה פחותה יותר לעומת ילדים יהודים לא חרדים </a:t>
            </a:r>
          </a:p>
        </p:txBody>
      </p:sp>
    </p:spTree>
    <p:extLst>
      <p:ext uri="{BB962C8B-B14F-4D97-AF65-F5344CB8AC3E}">
        <p14:creationId xmlns:p14="http://schemas.microsoft.com/office/powerpoint/2010/main" val="433334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207622590"/>
              </p:ext>
            </p:extLst>
          </p:nvPr>
        </p:nvGraphicFramePr>
        <p:xfrm>
          <a:off x="714703" y="2923826"/>
          <a:ext cx="10190492" cy="345595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301752" y="362820"/>
            <a:ext cx="10019683"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החמרה בתחומים שונים בעקבות משבר הקורונה בקרב ילדים חרדים עם מוגבלות (</a:t>
            </a:r>
            <a:r>
              <a:rPr lang="en-US" sz="3200" dirty="0"/>
              <a:t>n=76</a:t>
            </a:r>
            <a:r>
              <a:rPr lang="he-IL" sz="3200" dirty="0"/>
              <a:t>) וללא מוגבלות (</a:t>
            </a:r>
            <a:r>
              <a:rPr lang="en-US" sz="3200" dirty="0"/>
              <a:t>n=985</a:t>
            </a:r>
            <a:r>
              <a:rPr lang="he-IL" sz="3200" dirty="0"/>
              <a:t>) (באחוזים)</a:t>
            </a:r>
            <a:endParaRPr lang="en-US" sz="3200" dirty="0"/>
          </a:p>
        </p:txBody>
      </p:sp>
      <p:sp>
        <p:nvSpPr>
          <p:cNvPr id="5" name="TextBox 7">
            <a:extLst>
              <a:ext uri="{FF2B5EF4-FFF2-40B4-BE49-F238E27FC236}">
                <a16:creationId xmlns:a16="http://schemas.microsoft.com/office/drawing/2014/main" id="{EAD6F130-D6E3-4660-8C6B-A7C456658934}"/>
              </a:ext>
            </a:extLst>
          </p:cNvPr>
          <p:cNvSpPr txBox="1"/>
          <p:nvPr/>
        </p:nvSpPr>
        <p:spPr>
          <a:xfrm>
            <a:off x="584136" y="1870715"/>
            <a:ext cx="10089330" cy="369332"/>
          </a:xfrm>
          <a:prstGeom prst="rect">
            <a:avLst/>
          </a:prstGeom>
          <a:noFill/>
          <a:ln>
            <a:solidFill>
              <a:schemeClr val="accent1"/>
            </a:solidFill>
          </a:ln>
        </p:spPr>
        <p:txBody>
          <a:bodyPr wrap="square" rtlCol="1">
            <a:spAutoFit/>
          </a:bodyPr>
          <a:lstStyle/>
          <a:p>
            <a:pPr algn="ctr" rtl="1"/>
            <a:r>
              <a:rPr lang="he-IL" sz="1800" b="1" dirty="0">
                <a:solidFill>
                  <a:schemeClr val="tx2">
                    <a:lumMod val="50000"/>
                  </a:schemeClr>
                </a:solidFill>
                <a:latin typeface="Calibri" panose="020F0502020204030204" pitchFamily="34" charset="0"/>
                <a:cs typeface="Calibri" panose="020F0502020204030204" pitchFamily="34" charset="0"/>
              </a:rPr>
              <a:t>מצבם של ילדים חרדים עם מוגבלות חמור ממצבם של ילדים ללא מוגבלות, בכל המדדים שנבדקו</a:t>
            </a:r>
            <a:r>
              <a:rPr lang="he-IL" b="1" dirty="0">
                <a:solidFill>
                  <a:schemeClr val="tx2">
                    <a:lumMod val="50000"/>
                  </a:schemeClr>
                </a:solidFill>
                <a:latin typeface="Calibri" panose="020F0502020204030204" pitchFamily="34" charset="0"/>
                <a:cs typeface="Calibri" panose="020F0502020204030204" pitchFamily="34" charset="0"/>
              </a:rPr>
              <a:t> </a:t>
            </a:r>
            <a:endParaRPr lang="he-IL" sz="1800" b="1" dirty="0">
              <a:solidFill>
                <a:schemeClr val="tx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015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3908610389"/>
              </p:ext>
            </p:extLst>
          </p:nvPr>
        </p:nvGraphicFramePr>
        <p:xfrm>
          <a:off x="174661" y="2976377"/>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584136" y="362820"/>
            <a:ext cx="9737299"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החמרה בתחומים שונים בעקבות משבר הקורונה בקרב ילדים ערבים עם מוגבלות (</a:t>
            </a:r>
            <a:r>
              <a:rPr lang="en-US" sz="3200" dirty="0"/>
              <a:t>n=141</a:t>
            </a:r>
            <a:r>
              <a:rPr lang="he-IL" sz="3200" dirty="0"/>
              <a:t>) וללא מוגבלות (</a:t>
            </a:r>
            <a:r>
              <a:rPr lang="en-US" sz="3200" dirty="0"/>
              <a:t>n=1,354</a:t>
            </a:r>
            <a:r>
              <a:rPr lang="he-IL" sz="3200" dirty="0"/>
              <a:t>) (באחוזים)</a:t>
            </a:r>
            <a:endParaRPr lang="en-US" sz="3200" dirty="0"/>
          </a:p>
        </p:txBody>
      </p:sp>
      <p:sp>
        <p:nvSpPr>
          <p:cNvPr id="5" name="TextBox 7">
            <a:extLst>
              <a:ext uri="{FF2B5EF4-FFF2-40B4-BE49-F238E27FC236}">
                <a16:creationId xmlns:a16="http://schemas.microsoft.com/office/drawing/2014/main" id="{A8C79FF4-84F1-44E1-B66D-F32D4CB8DB38}"/>
              </a:ext>
            </a:extLst>
          </p:cNvPr>
          <p:cNvSpPr txBox="1"/>
          <p:nvPr/>
        </p:nvSpPr>
        <p:spPr>
          <a:xfrm>
            <a:off x="584136" y="1963048"/>
            <a:ext cx="10089330" cy="369332"/>
          </a:xfrm>
          <a:prstGeom prst="rect">
            <a:avLst/>
          </a:prstGeom>
          <a:noFill/>
          <a:ln>
            <a:solidFill>
              <a:schemeClr val="accent1"/>
            </a:solidFill>
          </a:ln>
        </p:spPr>
        <p:txBody>
          <a:bodyPr wrap="square" rtlCol="1">
            <a:spAutoFit/>
          </a:bodyPr>
          <a:lstStyle/>
          <a:p>
            <a:pPr algn="ctr" rtl="1"/>
            <a:r>
              <a:rPr lang="he-IL" sz="1800" b="1" dirty="0">
                <a:solidFill>
                  <a:schemeClr val="tx2">
                    <a:lumMod val="50000"/>
                  </a:schemeClr>
                </a:solidFill>
                <a:latin typeface="Calibri" panose="020F0502020204030204" pitchFamily="34" charset="0"/>
                <a:cs typeface="Calibri" panose="020F0502020204030204" pitchFamily="34" charset="0"/>
              </a:rPr>
              <a:t>מצבם של ילדים </a:t>
            </a:r>
            <a:r>
              <a:rPr lang="he-IL" b="1" dirty="0">
                <a:solidFill>
                  <a:schemeClr val="tx2">
                    <a:lumMod val="50000"/>
                  </a:schemeClr>
                </a:solidFill>
                <a:latin typeface="Calibri" panose="020F0502020204030204" pitchFamily="34" charset="0"/>
                <a:cs typeface="Calibri" panose="020F0502020204030204" pitchFamily="34" charset="0"/>
              </a:rPr>
              <a:t>ע</a:t>
            </a:r>
            <a:r>
              <a:rPr lang="he-IL" sz="1800" b="1" dirty="0">
                <a:solidFill>
                  <a:schemeClr val="tx2">
                    <a:lumMod val="50000"/>
                  </a:schemeClr>
                </a:solidFill>
                <a:latin typeface="Calibri" panose="020F0502020204030204" pitchFamily="34" charset="0"/>
                <a:cs typeface="Calibri" panose="020F0502020204030204" pitchFamily="34" charset="0"/>
              </a:rPr>
              <a:t>רבים עם מוגבלות חמור ממצבם של ילדים ללא מוגבלות, בכל המדדים שנבדקו</a:t>
            </a:r>
            <a:r>
              <a:rPr lang="he-IL" b="1" dirty="0">
                <a:solidFill>
                  <a:schemeClr val="tx2">
                    <a:lumMod val="50000"/>
                  </a:schemeClr>
                </a:solidFill>
                <a:latin typeface="Calibri" panose="020F0502020204030204" pitchFamily="34" charset="0"/>
                <a:cs typeface="Calibri" panose="020F0502020204030204" pitchFamily="34" charset="0"/>
              </a:rPr>
              <a:t> </a:t>
            </a:r>
            <a:endParaRPr lang="he-IL" sz="1800" b="1" dirty="0">
              <a:solidFill>
                <a:schemeClr val="tx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2473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585627" y="928955"/>
            <a:ext cx="10032721" cy="5524589"/>
          </a:xfrm>
          <a:prstGeom prst="rect">
            <a:avLst/>
          </a:prstGeom>
          <a:noFill/>
          <a:ln w="28575">
            <a:solidFill>
              <a:schemeClr val="bg1"/>
            </a:solidFill>
          </a:ln>
        </p:spPr>
        <p:txBody>
          <a:bodyPr wrap="square" rtlCol="1">
            <a:spAutoFit/>
          </a:bodyPr>
          <a:lstStyle/>
          <a:p>
            <a:pPr algn="ctr" rtl="1"/>
            <a:endParaRPr lang="he-IL" sz="1100" b="1" dirty="0">
              <a:solidFill>
                <a:schemeClr val="accent3"/>
              </a:solidFill>
              <a:latin typeface="Calibri" panose="020F0502020204030204" pitchFamily="34" charset="0"/>
              <a:ea typeface="+mj-ea"/>
              <a:cs typeface="Calibri" panose="020F0502020204030204" pitchFamily="34" charset="0"/>
            </a:endParaRPr>
          </a:p>
          <a:p>
            <a:pPr algn="ctr" rtl="1"/>
            <a:endParaRPr lang="he-IL" sz="1100" b="1" dirty="0">
              <a:solidFill>
                <a:schemeClr val="accent3"/>
              </a:solidFill>
              <a:latin typeface="Calibri" panose="020F0502020204030204" pitchFamily="34" charset="0"/>
              <a:ea typeface="+mj-ea"/>
              <a:cs typeface="Calibri" panose="020F0502020204030204" pitchFamily="34" charset="0"/>
            </a:endParaRPr>
          </a:p>
          <a:p>
            <a:pPr algn="just" rtl="1"/>
            <a:endParaRPr lang="he-IL" sz="1100" b="1" dirty="0">
              <a:solidFill>
                <a:schemeClr val="accent3"/>
              </a:solidFill>
              <a:latin typeface="Calibri" panose="020F0502020204030204" pitchFamily="34" charset="0"/>
              <a:ea typeface="+mj-ea"/>
              <a:cs typeface="Calibri" panose="020F0502020204030204" pitchFamily="34" charset="0"/>
            </a:endParaRPr>
          </a:p>
          <a:p>
            <a:pPr marL="285750" indent="-285750" algn="just" rtl="1">
              <a:buFont typeface="Wingdings" panose="05000000000000000000" pitchFamily="2" charset="2"/>
              <a:buChar char="Ø"/>
            </a:pPr>
            <a:r>
              <a:rPr lang="he-IL" sz="2000" dirty="0">
                <a:solidFill>
                  <a:schemeClr val="tx2">
                    <a:lumMod val="50000"/>
                  </a:schemeClr>
                </a:solidFill>
                <a:latin typeface="Calibri" panose="020F0502020204030204" pitchFamily="34" charset="0"/>
                <a:cs typeface="Calibri" panose="020F0502020204030204" pitchFamily="34" charset="0"/>
              </a:rPr>
              <a:t>בכלל המדדים שנבדקו (מצב הבריאות, מצב רגשי, מצב חברתי, קשר עם בני המשפחה ותפקוד כללי), נמצא כי</a:t>
            </a:r>
            <a:r>
              <a:rPr lang="he-IL" sz="2000" b="1" dirty="0">
                <a:solidFill>
                  <a:schemeClr val="tx2">
                    <a:lumMod val="50000"/>
                  </a:schemeClr>
                </a:solidFill>
                <a:latin typeface="Calibri" panose="020F0502020204030204" pitchFamily="34" charset="0"/>
                <a:cs typeface="Calibri" panose="020F0502020204030204" pitchFamily="34" charset="0"/>
              </a:rPr>
              <a:t> חלה החמרה רבה יותר במצבם של ילדים עם מוגבלות לעומת ילדים ללא מוגבלות, לפי דיווחי ההורים</a:t>
            </a:r>
            <a:r>
              <a:rPr lang="he-IL" sz="2000" dirty="0">
                <a:solidFill>
                  <a:schemeClr val="tx2">
                    <a:lumMod val="50000"/>
                  </a:schemeClr>
                </a:solidFill>
                <a:latin typeface="Calibri" panose="020F0502020204030204" pitchFamily="34" charset="0"/>
                <a:cs typeface="Calibri" panose="020F0502020204030204" pitchFamily="34" charset="0"/>
              </a:rPr>
              <a:t>.</a:t>
            </a:r>
            <a:r>
              <a:rPr lang="he-IL" sz="2000" b="1" dirty="0">
                <a:solidFill>
                  <a:schemeClr val="tx2">
                    <a:lumMod val="50000"/>
                  </a:schemeClr>
                </a:solidFill>
                <a:latin typeface="Calibri" panose="020F0502020204030204" pitchFamily="34" charset="0"/>
                <a:cs typeface="Calibri" panose="020F0502020204030204" pitchFamily="34" charset="0"/>
              </a:rPr>
              <a:t> </a:t>
            </a:r>
            <a:endParaRPr lang="he-IL" sz="2000" dirty="0">
              <a:solidFill>
                <a:schemeClr val="tx2">
                  <a:lumMod val="50000"/>
                </a:schemeClr>
              </a:solidFill>
              <a:latin typeface="Calibri" panose="020F0502020204030204" pitchFamily="34" charset="0"/>
              <a:cs typeface="Calibri" panose="020F0502020204030204" pitchFamily="34" charset="0"/>
            </a:endParaRPr>
          </a:p>
          <a:p>
            <a:pPr marL="285750" indent="-285750" algn="just" rtl="1">
              <a:buFont typeface="Wingdings" panose="05000000000000000000" pitchFamily="2" charset="2"/>
              <a:buChar char="Ø"/>
            </a:pPr>
            <a:endParaRPr lang="he-IL" sz="2000" b="1" dirty="0">
              <a:solidFill>
                <a:schemeClr val="tx2">
                  <a:lumMod val="50000"/>
                </a:schemeClr>
              </a:solidFill>
              <a:latin typeface="Calibri" panose="020F0502020204030204" pitchFamily="34" charset="0"/>
              <a:cs typeface="Calibri" panose="020F0502020204030204" pitchFamily="34" charset="0"/>
            </a:endParaRPr>
          </a:p>
          <a:p>
            <a:pPr marL="285750" indent="-285750" algn="just" rtl="1">
              <a:buFont typeface="Wingdings" panose="05000000000000000000" pitchFamily="2" charset="2"/>
              <a:buChar char="Ø"/>
            </a:pPr>
            <a:r>
              <a:rPr lang="he-IL" sz="2000" dirty="0">
                <a:solidFill>
                  <a:schemeClr val="tx2">
                    <a:lumMod val="50000"/>
                  </a:schemeClr>
                </a:solidFill>
                <a:latin typeface="Calibri" panose="020F0502020204030204" pitchFamily="34" charset="0"/>
                <a:cs typeface="Calibri" panose="020F0502020204030204" pitchFamily="34" charset="0"/>
              </a:rPr>
              <a:t>מבין המדדים השונים, </a:t>
            </a:r>
            <a:r>
              <a:rPr lang="he-IL" sz="2000" b="1" dirty="0">
                <a:solidFill>
                  <a:schemeClr val="tx2">
                    <a:lumMod val="50000"/>
                  </a:schemeClr>
                </a:solidFill>
                <a:latin typeface="Calibri" panose="020F0502020204030204" pitchFamily="34" charset="0"/>
                <a:cs typeface="Calibri" panose="020F0502020204030204" pitchFamily="34" charset="0"/>
              </a:rPr>
              <a:t>המצב הרגשי הוא המדד שבו חלה ההחמרה הרבה ביותר</a:t>
            </a:r>
            <a:r>
              <a:rPr lang="he-IL" sz="2000" dirty="0">
                <a:solidFill>
                  <a:schemeClr val="tx2">
                    <a:lumMod val="50000"/>
                  </a:schemeClr>
                </a:solidFill>
                <a:latin typeface="Calibri" panose="020F0502020204030204" pitchFamily="34" charset="0"/>
                <a:cs typeface="Calibri" panose="020F0502020204030204" pitchFamily="34" charset="0"/>
              </a:rPr>
              <a:t>. 39% מן ההורים של ילדים עם מוגבלות דיווחו כי מצבם הרגשי התדרדר מאז פרוץ משבר הקורונה לעומת 18% מן ההורים של ילדים ללא מוגבלות שדיווחו כך.</a:t>
            </a:r>
          </a:p>
          <a:p>
            <a:pPr marL="285750" indent="-285750" algn="just" rtl="1">
              <a:buFont typeface="Wingdings" panose="05000000000000000000" pitchFamily="2" charset="2"/>
              <a:buChar char="Ø"/>
            </a:pPr>
            <a:endParaRPr lang="he-IL" sz="2000" dirty="0">
              <a:solidFill>
                <a:schemeClr val="tx2">
                  <a:lumMod val="50000"/>
                </a:schemeClr>
              </a:solidFill>
              <a:latin typeface="Calibri" panose="020F0502020204030204" pitchFamily="34" charset="0"/>
              <a:cs typeface="Calibri" panose="020F0502020204030204" pitchFamily="34" charset="0"/>
            </a:endParaRPr>
          </a:p>
          <a:p>
            <a:pPr marL="285750" indent="-285750" algn="just" rtl="1">
              <a:buFont typeface="Wingdings" panose="05000000000000000000" pitchFamily="2" charset="2"/>
              <a:buChar char="Ø"/>
            </a:pPr>
            <a:r>
              <a:rPr lang="he-IL" sz="2000" dirty="0">
                <a:solidFill>
                  <a:schemeClr val="tx2">
                    <a:lumMod val="50000"/>
                  </a:schemeClr>
                </a:solidFill>
                <a:latin typeface="Calibri" panose="020F0502020204030204" pitchFamily="34" charset="0"/>
                <a:cs typeface="Calibri" panose="020F0502020204030204" pitchFamily="34" charset="0"/>
              </a:rPr>
              <a:t>מדד נוסף שבו </a:t>
            </a:r>
            <a:r>
              <a:rPr lang="he-IL" sz="2000" b="1" dirty="0">
                <a:solidFill>
                  <a:schemeClr val="tx2">
                    <a:lumMod val="50000"/>
                  </a:schemeClr>
                </a:solidFill>
                <a:latin typeface="Calibri" panose="020F0502020204030204" pitchFamily="34" charset="0"/>
                <a:cs typeface="Calibri" panose="020F0502020204030204" pitchFamily="34" charset="0"/>
              </a:rPr>
              <a:t>בלטה התדרדרות הוא המצב החברתי של הילד</a:t>
            </a:r>
            <a:r>
              <a:rPr lang="he-IL" sz="2000" dirty="0">
                <a:solidFill>
                  <a:schemeClr val="tx2">
                    <a:lumMod val="50000"/>
                  </a:schemeClr>
                </a:solidFill>
                <a:latin typeface="Calibri" panose="020F0502020204030204" pitchFamily="34" charset="0"/>
                <a:cs typeface="Calibri" panose="020F0502020204030204" pitchFamily="34" charset="0"/>
              </a:rPr>
              <a:t>. 34% מן ההורים של ילדים עם מוגבלות דיווחו כי המצב החברתי של ילדם הורע לעומת 17% מן ההורים לילדים ללא מוגבלות שדיווחו כך.</a:t>
            </a:r>
          </a:p>
          <a:p>
            <a:pPr marL="285750" indent="-285750" algn="just" rtl="1">
              <a:buFont typeface="Wingdings" panose="05000000000000000000" pitchFamily="2" charset="2"/>
              <a:buChar char="Ø"/>
            </a:pPr>
            <a:endParaRPr lang="he-IL" sz="2000" dirty="0">
              <a:solidFill>
                <a:schemeClr val="tx2">
                  <a:lumMod val="50000"/>
                </a:schemeClr>
              </a:solidFill>
              <a:latin typeface="Calibri" panose="020F0502020204030204" pitchFamily="34" charset="0"/>
              <a:cs typeface="Calibri" panose="020F0502020204030204" pitchFamily="34" charset="0"/>
            </a:endParaRPr>
          </a:p>
          <a:p>
            <a:pPr marL="285750" indent="-285750" algn="just" rtl="1">
              <a:buFont typeface="Wingdings" panose="05000000000000000000" pitchFamily="2" charset="2"/>
              <a:buChar char="Ø"/>
            </a:pPr>
            <a:r>
              <a:rPr lang="he-IL" sz="2000" b="1" dirty="0">
                <a:solidFill>
                  <a:schemeClr val="tx2">
                    <a:lumMod val="50000"/>
                  </a:schemeClr>
                </a:solidFill>
                <a:latin typeface="Calibri" panose="020F0502020204030204" pitchFamily="34" charset="0"/>
                <a:cs typeface="Calibri" panose="020F0502020204030204" pitchFamily="34" charset="0"/>
              </a:rPr>
              <a:t>התדרדרות ניכרת יותר בכל תפקודי החיים חלה בקרב ילדים עם מוגבלות הלומדים במסגרות החינוך הרגילות </a:t>
            </a:r>
            <a:r>
              <a:rPr lang="he-IL" sz="2000" dirty="0">
                <a:solidFill>
                  <a:schemeClr val="tx2">
                    <a:lumMod val="50000"/>
                  </a:schemeClr>
                </a:solidFill>
                <a:latin typeface="Calibri" panose="020F0502020204030204" pitchFamily="34" charset="0"/>
                <a:cs typeface="Calibri" panose="020F0502020204030204" pitchFamily="34" charset="0"/>
              </a:rPr>
              <a:t>(בעיקר אלה הלומדים בכיתות רגילות, אך גם הלומדים בכיתות חינוך מיוחד בבתי ספר רגילים) לעומת ילדים הלומדים במסגרות חינוך מיוחד (בתי ספר של החינוך המיוחד, גני ילדים של החינוך המיוחד ומעונות יום שיקומיים).</a:t>
            </a:r>
          </a:p>
          <a:p>
            <a:pPr marL="285750" indent="-285750" algn="just" rtl="1">
              <a:buFont typeface="Wingdings" panose="05000000000000000000" pitchFamily="2" charset="2"/>
              <a:buChar char="Ø"/>
            </a:pPr>
            <a:endParaRPr lang="he-IL" sz="2000" dirty="0">
              <a:solidFill>
                <a:schemeClr val="tx2">
                  <a:lumMod val="50000"/>
                </a:schemeClr>
              </a:solidFill>
              <a:latin typeface="Calibri" panose="020F0502020204030204" pitchFamily="34" charset="0"/>
              <a:cs typeface="Calibri" panose="020F0502020204030204" pitchFamily="34" charset="0"/>
            </a:endParaRPr>
          </a:p>
        </p:txBody>
      </p:sp>
      <p:sp>
        <p:nvSpPr>
          <p:cNvPr id="5" name="TextBox 2">
            <a:extLst>
              <a:ext uri="{FF2B5EF4-FFF2-40B4-BE49-F238E27FC236}">
                <a16:creationId xmlns:a16="http://schemas.microsoft.com/office/drawing/2014/main" id="{E6DF02E5-6461-42BD-8528-4641D338F6F7}"/>
              </a:ext>
            </a:extLst>
          </p:cNvPr>
          <p:cNvSpPr txBox="1"/>
          <p:nvPr/>
        </p:nvSpPr>
        <p:spPr>
          <a:xfrm>
            <a:off x="954001" y="446629"/>
            <a:ext cx="9320170" cy="584775"/>
          </a:xfrm>
          <a:prstGeom prst="rect">
            <a:avLst/>
          </a:prstGeom>
          <a:noFill/>
          <a:ln w="28575">
            <a:solidFill>
              <a:schemeClr val="accent2"/>
            </a:solidFill>
          </a:ln>
        </p:spPr>
        <p:txBody>
          <a:bodyPr wrap="square" rtlCol="1">
            <a:spAutoFit/>
          </a:bodyPr>
          <a:lstStyle/>
          <a:p>
            <a:pPr algn="ctr" rtl="1"/>
            <a:r>
              <a:rPr lang="he-IL" sz="3200" b="1" dirty="0">
                <a:solidFill>
                  <a:schemeClr val="accent3"/>
                </a:solidFill>
                <a:latin typeface="Calibri" panose="020F0502020204030204" pitchFamily="34" charset="0"/>
                <a:ea typeface="+mj-ea"/>
                <a:cs typeface="Calibri" panose="020F0502020204030204" pitchFamily="34" charset="0"/>
              </a:rPr>
              <a:t>סיכום: השפעת משבר הקורונה על תפקודי החיים</a:t>
            </a:r>
          </a:p>
        </p:txBody>
      </p:sp>
    </p:spTree>
    <p:extLst>
      <p:ext uri="{BB962C8B-B14F-4D97-AF65-F5344CB8AC3E}">
        <p14:creationId xmlns:p14="http://schemas.microsoft.com/office/powerpoint/2010/main" val="3143056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505372" y="1840173"/>
            <a:ext cx="10182801" cy="4678204"/>
          </a:xfrm>
          <a:prstGeom prst="rect">
            <a:avLst/>
          </a:prstGeom>
          <a:noFill/>
          <a:ln w="28575">
            <a:solidFill>
              <a:schemeClr val="bg1"/>
            </a:solidFill>
          </a:ln>
        </p:spPr>
        <p:txBody>
          <a:bodyPr wrap="square" rtlCol="1">
            <a:spAutoFit/>
          </a:bodyPr>
          <a:lstStyle/>
          <a:p>
            <a:pPr marL="285750" indent="-285750" algn="just" rtl="1">
              <a:buFont typeface="Wingdings" panose="05000000000000000000" pitchFamily="2" charset="2"/>
              <a:buChar char="Ø"/>
            </a:pPr>
            <a:endParaRPr lang="he-IL" b="1" dirty="0">
              <a:solidFill>
                <a:schemeClr val="tx2">
                  <a:lumMod val="50000"/>
                </a:schemeClr>
              </a:solidFill>
              <a:latin typeface="Calibri" panose="020F0502020204030204" pitchFamily="34" charset="0"/>
              <a:cs typeface="Calibri" panose="020F0502020204030204" pitchFamily="34" charset="0"/>
            </a:endParaRPr>
          </a:p>
          <a:p>
            <a:pPr marL="285750" indent="-285750" algn="just" rtl="1">
              <a:buFont typeface="Wingdings" panose="05000000000000000000" pitchFamily="2" charset="2"/>
              <a:buChar char="Ø"/>
            </a:pPr>
            <a:r>
              <a:rPr lang="he-IL" sz="2000" dirty="0">
                <a:solidFill>
                  <a:schemeClr val="tx2">
                    <a:lumMod val="50000"/>
                  </a:schemeClr>
                </a:solidFill>
                <a:latin typeface="Calibri" panose="020F0502020204030204" pitchFamily="34" charset="0"/>
                <a:cs typeface="Calibri" panose="020F0502020204030204" pitchFamily="34" charset="0"/>
              </a:rPr>
              <a:t>בכל קבוצות הגיל חלה התדרדרות ניכרת יותר בקרב ילדים עם מוגבלות לעומת ילדים ללא מוגבלות, אך </a:t>
            </a:r>
            <a:r>
              <a:rPr lang="he-IL" sz="2000" b="1" dirty="0">
                <a:solidFill>
                  <a:schemeClr val="tx2">
                    <a:lumMod val="50000"/>
                  </a:schemeClr>
                </a:solidFill>
                <a:latin typeface="Calibri" panose="020F0502020204030204" pitchFamily="34" charset="0"/>
                <a:cs typeface="Calibri" panose="020F0502020204030204" pitchFamily="34" charset="0"/>
              </a:rPr>
              <a:t>בקבוצת הגיל 12-7 חלה ההחמרה החריפה ביותר. </a:t>
            </a:r>
            <a:r>
              <a:rPr lang="he-IL" sz="2000" dirty="0">
                <a:solidFill>
                  <a:schemeClr val="tx2">
                    <a:lumMod val="50000"/>
                  </a:schemeClr>
                </a:solidFill>
                <a:latin typeface="Calibri" panose="020F0502020204030204" pitchFamily="34" charset="0"/>
                <a:cs typeface="Calibri" panose="020F0502020204030204" pitchFamily="34" charset="0"/>
              </a:rPr>
              <a:t>ניכרת התדרדרות רבה בכל תחומי החיים גם בקרב קבוצת הגיל 18-13.</a:t>
            </a:r>
          </a:p>
          <a:p>
            <a:pPr algn="just" rtl="1"/>
            <a:endParaRPr lang="he-IL" sz="2000" dirty="0">
              <a:solidFill>
                <a:schemeClr val="tx2">
                  <a:lumMod val="50000"/>
                </a:schemeClr>
              </a:solidFill>
              <a:latin typeface="Calibri" panose="020F0502020204030204" pitchFamily="34" charset="0"/>
              <a:cs typeface="Calibri" panose="020F0502020204030204" pitchFamily="34" charset="0"/>
            </a:endParaRPr>
          </a:p>
          <a:p>
            <a:pPr marL="285750" indent="-285750" algn="just" rtl="1">
              <a:buFont typeface="Wingdings" panose="05000000000000000000" pitchFamily="2" charset="2"/>
              <a:buChar char="Ø"/>
            </a:pPr>
            <a:r>
              <a:rPr lang="he-IL" sz="2000" b="1" dirty="0">
                <a:solidFill>
                  <a:schemeClr val="tx2">
                    <a:lumMod val="50000"/>
                  </a:schemeClr>
                </a:solidFill>
                <a:latin typeface="Calibri" panose="020F0502020204030204" pitchFamily="34" charset="0"/>
                <a:cs typeface="Calibri" panose="020F0502020204030204" pitchFamily="34" charset="0"/>
              </a:rPr>
              <a:t>גם בקרב חרדים וגם בקרב ערבים </a:t>
            </a:r>
            <a:r>
              <a:rPr lang="he-IL" sz="2000" dirty="0">
                <a:solidFill>
                  <a:schemeClr val="tx2">
                    <a:lumMod val="50000"/>
                  </a:schemeClr>
                </a:solidFill>
                <a:latin typeface="Calibri" panose="020F0502020204030204" pitchFamily="34" charset="0"/>
                <a:cs typeface="Calibri" panose="020F0502020204030204" pitchFamily="34" charset="0"/>
              </a:rPr>
              <a:t>נמצא כי מצבם של ילדים עם מוגבלות חמור יותר ממצבם של ילדים ללא מוגבלות, לפי דיווחי ההורים. </a:t>
            </a:r>
          </a:p>
          <a:p>
            <a:pPr algn="just" rtl="1"/>
            <a:endParaRPr lang="he-IL" sz="2000" dirty="0">
              <a:solidFill>
                <a:schemeClr val="tx2">
                  <a:lumMod val="50000"/>
                </a:schemeClr>
              </a:solidFill>
              <a:latin typeface="Calibri" panose="020F0502020204030204" pitchFamily="34" charset="0"/>
              <a:cs typeface="Calibri" panose="020F0502020204030204" pitchFamily="34" charset="0"/>
            </a:endParaRPr>
          </a:p>
          <a:p>
            <a:pPr marL="285750" indent="-285750" algn="just" rtl="1">
              <a:buFont typeface="Wingdings" panose="05000000000000000000" pitchFamily="2" charset="2"/>
              <a:buChar char="Ø"/>
            </a:pPr>
            <a:r>
              <a:rPr lang="he-IL" sz="2000" dirty="0">
                <a:solidFill>
                  <a:schemeClr val="tx2">
                    <a:lumMod val="50000"/>
                  </a:schemeClr>
                </a:solidFill>
                <a:latin typeface="Calibri" panose="020F0502020204030204" pitchFamily="34" charset="0"/>
                <a:cs typeface="Calibri" panose="020F0502020204030204" pitchFamily="34" charset="0"/>
              </a:rPr>
              <a:t>הורים לילדים </a:t>
            </a:r>
            <a:r>
              <a:rPr lang="he-IL" sz="2000" b="1" dirty="0">
                <a:solidFill>
                  <a:schemeClr val="tx2">
                    <a:lumMod val="50000"/>
                  </a:schemeClr>
                </a:solidFill>
                <a:latin typeface="Calibri" panose="020F0502020204030204" pitchFamily="34" charset="0"/>
                <a:cs typeface="Calibri" panose="020F0502020204030204" pitchFamily="34" charset="0"/>
              </a:rPr>
              <a:t>חרדים</a:t>
            </a:r>
            <a:r>
              <a:rPr lang="he-IL" sz="2000" dirty="0">
                <a:solidFill>
                  <a:schemeClr val="tx2">
                    <a:lumMod val="50000"/>
                  </a:schemeClr>
                </a:solidFill>
                <a:latin typeface="Calibri" panose="020F0502020204030204" pitchFamily="34" charset="0"/>
                <a:cs typeface="Calibri" panose="020F0502020204030204" pitchFamily="34" charset="0"/>
              </a:rPr>
              <a:t> עם מוגבלות, מדווחים על החמרה מתונה יותר בכל המדדים שנבדקו, למעט מצב הבריאות, לעומת הורים יהודים לא חרדים והורים ערבים. </a:t>
            </a:r>
          </a:p>
          <a:p>
            <a:pPr marL="285750" indent="-285750" algn="just" rtl="1">
              <a:buFont typeface="Wingdings" panose="05000000000000000000" pitchFamily="2" charset="2"/>
              <a:buChar char="Ø"/>
            </a:pPr>
            <a:endParaRPr lang="he-IL" sz="2000" dirty="0">
              <a:solidFill>
                <a:schemeClr val="tx2">
                  <a:lumMod val="50000"/>
                </a:schemeClr>
              </a:solidFill>
              <a:latin typeface="Calibri" panose="020F0502020204030204" pitchFamily="34" charset="0"/>
              <a:cs typeface="Calibri" panose="020F0502020204030204" pitchFamily="34" charset="0"/>
            </a:endParaRPr>
          </a:p>
          <a:p>
            <a:pPr marL="285750" indent="-285750" algn="just" rtl="1">
              <a:buFont typeface="Wingdings" panose="05000000000000000000" pitchFamily="2" charset="2"/>
              <a:buChar char="Ø"/>
            </a:pPr>
            <a:r>
              <a:rPr lang="he-IL" sz="2000" dirty="0">
                <a:solidFill>
                  <a:schemeClr val="tx2">
                    <a:lumMod val="50000"/>
                  </a:schemeClr>
                </a:solidFill>
                <a:latin typeface="Calibri" panose="020F0502020204030204" pitchFamily="34" charset="0"/>
                <a:cs typeface="Calibri" panose="020F0502020204030204" pitchFamily="34" charset="0"/>
              </a:rPr>
              <a:t>הורים</a:t>
            </a:r>
            <a:r>
              <a:rPr lang="he-IL" sz="2000" b="1" dirty="0">
                <a:solidFill>
                  <a:schemeClr val="tx2">
                    <a:lumMod val="50000"/>
                  </a:schemeClr>
                </a:solidFill>
                <a:latin typeface="Calibri" panose="020F0502020204030204" pitchFamily="34" charset="0"/>
                <a:cs typeface="Calibri" panose="020F0502020204030204" pitchFamily="34" charset="0"/>
              </a:rPr>
              <a:t> ערבים </a:t>
            </a:r>
            <a:r>
              <a:rPr lang="he-IL" sz="2000" dirty="0">
                <a:solidFill>
                  <a:schemeClr val="tx2">
                    <a:lumMod val="50000"/>
                  </a:schemeClr>
                </a:solidFill>
                <a:latin typeface="Calibri" panose="020F0502020204030204" pitchFamily="34" charset="0"/>
                <a:cs typeface="Calibri" panose="020F0502020204030204" pitchFamily="34" charset="0"/>
              </a:rPr>
              <a:t>מדווחים על החמרה רבה יותר במצב הבריאות, בקשר עם בני המשפחה ובתפקוד הכללי לעומת הורים יהודים (חרדים ולא חרדים). לעומת זאת במצב החברתי והרגשי הם</a:t>
            </a:r>
            <a:r>
              <a:rPr lang="he-IL" sz="2000" b="1" dirty="0">
                <a:solidFill>
                  <a:schemeClr val="tx2">
                    <a:lumMod val="50000"/>
                  </a:schemeClr>
                </a:solidFill>
                <a:latin typeface="Calibri" panose="020F0502020204030204" pitchFamily="34" charset="0"/>
                <a:cs typeface="Calibri" panose="020F0502020204030204" pitchFamily="34" charset="0"/>
              </a:rPr>
              <a:t> </a:t>
            </a:r>
            <a:r>
              <a:rPr lang="he-IL" sz="2000" dirty="0">
                <a:solidFill>
                  <a:schemeClr val="tx2">
                    <a:lumMod val="50000"/>
                  </a:schemeClr>
                </a:solidFill>
                <a:latin typeface="Calibri" panose="020F0502020204030204" pitchFamily="34" charset="0"/>
                <a:cs typeface="Calibri" panose="020F0502020204030204" pitchFamily="34" charset="0"/>
              </a:rPr>
              <a:t>מדווחים על החמרה פחותה יותר מהורים יהודים לא חרדים. </a:t>
            </a:r>
          </a:p>
          <a:p>
            <a:pPr marL="285750" indent="-285750" algn="just" rtl="1">
              <a:buFont typeface="Wingdings" panose="05000000000000000000" pitchFamily="2" charset="2"/>
              <a:buChar char="Ø"/>
            </a:pPr>
            <a:endParaRPr lang="he-IL" sz="2000" dirty="0">
              <a:solidFill>
                <a:schemeClr val="tx2">
                  <a:lumMod val="50000"/>
                </a:schemeClr>
              </a:solidFill>
              <a:latin typeface="Calibri" panose="020F0502020204030204" pitchFamily="34" charset="0"/>
              <a:cs typeface="Calibri" panose="020F0502020204030204" pitchFamily="34" charset="0"/>
            </a:endParaRPr>
          </a:p>
        </p:txBody>
      </p:sp>
      <p:sp>
        <p:nvSpPr>
          <p:cNvPr id="4" name="TextBox 2">
            <a:extLst>
              <a:ext uri="{FF2B5EF4-FFF2-40B4-BE49-F238E27FC236}">
                <a16:creationId xmlns:a16="http://schemas.microsoft.com/office/drawing/2014/main" id="{0595865A-0507-4B1C-AF5E-4C2E9E231D5B}"/>
              </a:ext>
            </a:extLst>
          </p:cNvPr>
          <p:cNvSpPr txBox="1"/>
          <p:nvPr/>
        </p:nvSpPr>
        <p:spPr>
          <a:xfrm>
            <a:off x="1212813" y="523947"/>
            <a:ext cx="8767921" cy="1077218"/>
          </a:xfrm>
          <a:prstGeom prst="rect">
            <a:avLst/>
          </a:prstGeom>
          <a:noFill/>
          <a:ln w="28575">
            <a:solidFill>
              <a:schemeClr val="accent2"/>
            </a:solidFill>
          </a:ln>
        </p:spPr>
        <p:txBody>
          <a:bodyPr wrap="square" rtlCol="1">
            <a:spAutoFit/>
          </a:bodyPr>
          <a:lstStyle/>
          <a:p>
            <a:pPr algn="ctr" rtl="1"/>
            <a:r>
              <a:rPr lang="he-IL" sz="3200" b="1" dirty="0">
                <a:solidFill>
                  <a:schemeClr val="accent3"/>
                </a:solidFill>
                <a:latin typeface="Calibri" panose="020F0502020204030204" pitchFamily="34" charset="0"/>
                <a:ea typeface="+mj-ea"/>
                <a:cs typeface="Calibri" panose="020F0502020204030204" pitchFamily="34" charset="0"/>
              </a:rPr>
              <a:t>סיכום: </a:t>
            </a:r>
            <a:r>
              <a:rPr lang="he-IL" sz="3200" b="1" dirty="0">
                <a:solidFill>
                  <a:schemeClr val="accent3"/>
                </a:solidFill>
                <a:latin typeface="+mj-lt"/>
                <a:ea typeface="+mj-ea"/>
                <a:cs typeface="Calibri" panose="020F0502020204030204" pitchFamily="34" charset="0"/>
              </a:rPr>
              <a:t>השפעת משבר הקורונה על תפקודי החיים, </a:t>
            </a:r>
          </a:p>
          <a:p>
            <a:pPr algn="ctr" rtl="1"/>
            <a:r>
              <a:rPr lang="he-IL" sz="3200" b="1" dirty="0">
                <a:solidFill>
                  <a:schemeClr val="accent3"/>
                </a:solidFill>
                <a:latin typeface="+mj-lt"/>
                <a:ea typeface="+mj-ea"/>
                <a:cs typeface="Calibri" panose="020F0502020204030204" pitchFamily="34" charset="0"/>
              </a:rPr>
              <a:t>בחלוקה לפי קבוצות גיל וקבוצות אוכלוסייה</a:t>
            </a:r>
          </a:p>
        </p:txBody>
      </p:sp>
    </p:spTree>
    <p:extLst>
      <p:ext uri="{BB962C8B-B14F-4D97-AF65-F5344CB8AC3E}">
        <p14:creationId xmlns:p14="http://schemas.microsoft.com/office/powerpoint/2010/main" val="2084864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22D349-5913-4086-ACEC-8CEE9E74EE7B}"/>
              </a:ext>
            </a:extLst>
          </p:cNvPr>
          <p:cNvSpPr txBox="1"/>
          <p:nvPr/>
        </p:nvSpPr>
        <p:spPr>
          <a:xfrm>
            <a:off x="3559947" y="3426305"/>
            <a:ext cx="4528668" cy="17860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algn="ctr"/>
            <a:r>
              <a:rPr lang="he-IL" sz="4400" b="1" dirty="0">
                <a:solidFill>
                  <a:schemeClr val="accent1"/>
                </a:solidFill>
                <a:latin typeface="Calibri" panose="020F0502020204030204" pitchFamily="34" charset="0"/>
                <a:cs typeface="Calibri" panose="020F0502020204030204" pitchFamily="34" charset="0"/>
              </a:rPr>
              <a:t>למידה מרחוק בתקופת הקורונה</a:t>
            </a:r>
          </a:p>
        </p:txBody>
      </p:sp>
      <p:pic>
        <p:nvPicPr>
          <p:cNvPr id="3" name="Picture 2" descr="A picture containing calendar&#10;&#10;Description automatically generated">
            <a:extLst>
              <a:ext uri="{FF2B5EF4-FFF2-40B4-BE49-F238E27FC236}">
                <a16:creationId xmlns:a16="http://schemas.microsoft.com/office/drawing/2014/main" id="{CD8ABE8F-27EF-4AFE-B423-62DBCCF3DDA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076" t="36899" r="35832" b="47287"/>
          <a:stretch/>
        </p:blipFill>
        <p:spPr>
          <a:xfrm>
            <a:off x="5041857" y="1899600"/>
            <a:ext cx="1522228" cy="1374048"/>
          </a:xfrm>
          <a:prstGeom prst="rect">
            <a:avLst/>
          </a:prstGeom>
        </p:spPr>
      </p:pic>
    </p:spTree>
    <p:extLst>
      <p:ext uri="{BB962C8B-B14F-4D97-AF65-F5344CB8AC3E}">
        <p14:creationId xmlns:p14="http://schemas.microsoft.com/office/powerpoint/2010/main" val="423048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129FEF-9177-410F-9A6E-F8074512D10A}"/>
              </a:ext>
            </a:extLst>
          </p:cNvPr>
          <p:cNvSpPr txBox="1"/>
          <p:nvPr/>
        </p:nvSpPr>
        <p:spPr>
          <a:xfrm>
            <a:off x="730300" y="1662252"/>
            <a:ext cx="9628826" cy="4632940"/>
          </a:xfrm>
          <a:prstGeom prst="rect">
            <a:avLst/>
          </a:prstGeom>
        </p:spPr>
        <p:txBody>
          <a:bodyPr vert="horz" lIns="91440" tIns="46800" rIns="91440" bIns="45720" rtlCol="0">
            <a:normAutofit/>
          </a:bodyPr>
          <a:lstStyle/>
          <a:p>
            <a:pPr marL="0" marR="0" lvl="0" indent="0" algn="just" defTabSz="914400" rtl="1" eaLnBrk="1" fontAlgn="auto" latinLnBrk="0" hangingPunct="1">
              <a:lnSpc>
                <a:spcPts val="3360"/>
              </a:lnSpc>
              <a:spcBef>
                <a:spcPts val="0"/>
              </a:spcBef>
              <a:spcAft>
                <a:spcPts val="600"/>
              </a:spcAft>
              <a:buClr>
                <a:srgbClr val="AA0171"/>
              </a:buClr>
              <a:buSzPct val="110000"/>
              <a:buFontTx/>
              <a:buNone/>
              <a:tabLst/>
              <a:defRPr/>
            </a:pPr>
            <a:endParaRPr kumimoji="0" lang="he-IL" sz="2800" b="0" i="0" u="none" strike="noStrike" kern="1200" cap="none" spc="0" normalizeH="0" baseline="0" noProof="0">
              <a:ln>
                <a:noFill/>
              </a:ln>
              <a:solidFill>
                <a:srgbClr val="424F58"/>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CF276FB5-B9FE-42BD-A93F-8CE45E9291B0}"/>
              </a:ext>
            </a:extLst>
          </p:cNvPr>
          <p:cNvSpPr txBox="1"/>
          <p:nvPr/>
        </p:nvSpPr>
        <p:spPr>
          <a:xfrm>
            <a:off x="204166" y="895749"/>
            <a:ext cx="10438722" cy="5647700"/>
          </a:xfrm>
          <a:prstGeom prst="rect">
            <a:avLst/>
          </a:prstGeom>
          <a:noFill/>
        </p:spPr>
        <p:txBody>
          <a:bodyPr wrap="square">
            <a:spAutoFit/>
          </a:bodyPr>
          <a:lstStyle/>
          <a:p>
            <a:pPr marL="342900" marR="0" lvl="0" indent="-342900" algn="just" defTabSz="914400" rtl="1" eaLnBrk="1" fontAlgn="auto" latinLnBrk="0" hangingPunct="1">
              <a:lnSpc>
                <a:spcPct val="150000"/>
              </a:lnSpc>
              <a:spcBef>
                <a:spcPts val="0"/>
              </a:spcBef>
              <a:spcAft>
                <a:spcPts val="600"/>
              </a:spcAft>
              <a:buClr>
                <a:srgbClr val="AA0171"/>
              </a:buClr>
              <a:buSzPct val="110000"/>
              <a:buFont typeface="Wingdings" panose="05000000000000000000" pitchFamily="2" charset="2"/>
              <a:buChar char="§"/>
              <a:tabLst/>
              <a:defRPr/>
            </a:pP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בסוף שנת 2018 החל מכון ברוקדייל בביצוע מחקר ארצי רחב היקף על ילדים עם מוגבלות בישראל</a:t>
            </a:r>
          </a:p>
          <a:p>
            <a:pPr marL="342900" marR="0" lvl="0" indent="-342900" algn="just" defTabSz="914400" rtl="1" eaLnBrk="1" fontAlgn="auto" latinLnBrk="0" hangingPunct="1">
              <a:lnSpc>
                <a:spcPct val="150000"/>
              </a:lnSpc>
              <a:spcBef>
                <a:spcPts val="0"/>
              </a:spcBef>
              <a:spcAft>
                <a:spcPts val="600"/>
              </a:spcAft>
              <a:buClr>
                <a:srgbClr val="AA0171"/>
              </a:buClr>
              <a:buSzPct val="110000"/>
              <a:buFont typeface="Wingdings" panose="05000000000000000000" pitchFamily="2" charset="2"/>
              <a:buChar char="§"/>
              <a:tabLst/>
              <a:defRPr/>
            </a:pP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במהלך השנים 2019-2018 בוצעו:</a:t>
            </a:r>
          </a:p>
          <a:p>
            <a:pPr marL="800100" lvl="1" indent="-342900" algn="just" rtl="1">
              <a:lnSpc>
                <a:spcPct val="150000"/>
              </a:lnSpc>
              <a:spcAft>
                <a:spcPts val="600"/>
              </a:spcAft>
              <a:buClr>
                <a:srgbClr val="AA0171"/>
              </a:buClr>
              <a:buSzPct val="110000"/>
              <a:buFont typeface="Wingdings" panose="05000000000000000000" pitchFamily="2" charset="2"/>
              <a:buChar char="ü"/>
            </a:pPr>
            <a:r>
              <a:rPr lang="he-IL" sz="2200" dirty="0">
                <a:solidFill>
                  <a:srgbClr val="000000"/>
                </a:solidFill>
                <a:latin typeface="Calibri" panose="020F0502020204030204" pitchFamily="34" charset="0"/>
                <a:ea typeface="Calibri" panose="020F0502020204030204" pitchFamily="34" charset="0"/>
                <a:cs typeface="Calibri" panose="020F0502020204030204" pitchFamily="34" charset="0"/>
              </a:rPr>
              <a:t>49 ראיונות </a:t>
            </a: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עומק עם אנשי מקצוע, הורים ובני נוער עם מוגבלות</a:t>
            </a:r>
          </a:p>
          <a:p>
            <a:pPr marL="800100" lvl="1" indent="-342900" algn="just" rtl="1">
              <a:lnSpc>
                <a:spcPct val="150000"/>
              </a:lnSpc>
              <a:spcAft>
                <a:spcPts val="600"/>
              </a:spcAft>
              <a:buClr>
                <a:srgbClr val="AA0171"/>
              </a:buClr>
              <a:buSzPct val="110000"/>
              <a:buFont typeface="Wingdings" panose="05000000000000000000" pitchFamily="2" charset="2"/>
              <a:buChar char="ü"/>
            </a:pP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סקירה </a:t>
            </a:r>
            <a:r>
              <a:rPr kumimoji="0" lang="he-IL" sz="2200" b="0" i="0" u="none" strike="noStrike" kern="1200" cap="none" spc="0" normalizeH="0" baseline="0" noProof="0" dirty="0">
                <a:ln>
                  <a:noFill/>
                </a:ln>
                <a:solidFill>
                  <a:srgbClr val="02104E"/>
                </a:solidFill>
                <a:effectLst/>
                <a:uLnTx/>
                <a:uFillTx/>
                <a:latin typeface="Calibri" panose="020F0502020204030204" pitchFamily="34" charset="0"/>
                <a:ea typeface="Calibri" panose="020F0502020204030204" pitchFamily="34" charset="0"/>
                <a:cs typeface="Calibri" panose="020F0502020204030204" pitchFamily="34" charset="0"/>
              </a:rPr>
              <a:t>של </a:t>
            </a:r>
            <a:r>
              <a:rPr lang="he-IL" sz="2200" dirty="0">
                <a:solidFill>
                  <a:srgbClr val="000000"/>
                </a:solidFill>
                <a:latin typeface="Calibri" panose="020F0502020204030204" pitchFamily="34" charset="0"/>
                <a:cs typeface="Calibri" panose="020F0502020204030204" pitchFamily="34" charset="0"/>
              </a:rPr>
              <a:t>ספרות מקצועית ושל כלי </a:t>
            </a:r>
            <a:r>
              <a:rPr kumimoji="0" lang="he-IL" sz="2200" b="0" i="0" u="none" strike="noStrike" kern="1200" cap="none" spc="0" normalizeH="0" baseline="0" noProof="0" dirty="0">
                <a:ln>
                  <a:noFill/>
                </a:ln>
                <a:solidFill>
                  <a:srgbClr val="02104E"/>
                </a:solidFill>
                <a:effectLst/>
                <a:uLnTx/>
                <a:uFillTx/>
                <a:latin typeface="Calibri" panose="020F0502020204030204" pitchFamily="34" charset="0"/>
                <a:ea typeface="Calibri" panose="020F0502020204030204" pitchFamily="34" charset="0"/>
                <a:cs typeface="Calibri" panose="020F0502020204030204" pitchFamily="34" charset="0"/>
              </a:rPr>
              <a:t>מחקר </a:t>
            </a: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בעולם</a:t>
            </a:r>
          </a:p>
          <a:p>
            <a:pPr marL="800100" lvl="1" indent="-342900" algn="just" rtl="1">
              <a:lnSpc>
                <a:spcPct val="150000"/>
              </a:lnSpc>
              <a:spcAft>
                <a:spcPts val="600"/>
              </a:spcAft>
              <a:buClr>
                <a:srgbClr val="AA0171"/>
              </a:buClr>
              <a:buSzPct val="110000"/>
              <a:buFont typeface="Wingdings" panose="05000000000000000000" pitchFamily="2" charset="2"/>
              <a:buChar char="ü"/>
            </a:pP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בניית שאלון לאיתור ילדים עם מוגבלות שיאפשר לאפיין את הילדים האלה בישראל </a:t>
            </a:r>
          </a:p>
          <a:p>
            <a:pPr marL="800100" lvl="1" indent="-342900" algn="just" rtl="1">
              <a:lnSpc>
                <a:spcPct val="150000"/>
              </a:lnSpc>
              <a:spcAft>
                <a:spcPts val="600"/>
              </a:spcAft>
              <a:buClr>
                <a:srgbClr val="AA0171"/>
              </a:buClr>
              <a:buSzPct val="110000"/>
              <a:buFont typeface="Wingdings" panose="05000000000000000000" pitchFamily="2" charset="2"/>
              <a:buChar char="ü"/>
            </a:pP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בניית שאלון לבחינת צריכת שירותים, צרכים וחסמים בצריכת השירותים</a:t>
            </a:r>
          </a:p>
          <a:p>
            <a:pPr marL="800100" lvl="1" indent="-342900" algn="just" rtl="1">
              <a:lnSpc>
                <a:spcPct val="150000"/>
              </a:lnSpc>
              <a:spcAft>
                <a:spcPts val="600"/>
              </a:spcAft>
              <a:buClr>
                <a:srgbClr val="AA0171"/>
              </a:buClr>
              <a:buSzPct val="110000"/>
              <a:buFont typeface="Wingdings" panose="05000000000000000000" pitchFamily="2" charset="2"/>
              <a:buChar char="ü"/>
            </a:pP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העברת השאלונים בקרב מספר מצומצם של אנשים לשם בדיקתם</a:t>
            </a:r>
          </a:p>
          <a:p>
            <a:pPr marL="342900" lvl="0" indent="-342900" algn="just" rtl="1">
              <a:lnSpc>
                <a:spcPct val="150000"/>
              </a:lnSpc>
              <a:spcAft>
                <a:spcPts val="600"/>
              </a:spcAft>
              <a:buClr>
                <a:srgbClr val="AA0171"/>
              </a:buClr>
              <a:buSzPct val="110000"/>
              <a:buFont typeface="Wingdings" panose="05000000000000000000" pitchFamily="2" charset="2"/>
              <a:buChar char="§"/>
            </a:pPr>
            <a:r>
              <a:rPr lang="he-IL" sz="2200" dirty="0">
                <a:solidFill>
                  <a:srgbClr val="000000"/>
                </a:solidFill>
                <a:latin typeface="Calibri" panose="020F0502020204030204" pitchFamily="34" charset="0"/>
                <a:ea typeface="Calibri" panose="020F0502020204030204" pitchFamily="34" charset="0"/>
                <a:cs typeface="Calibri" panose="020F0502020204030204" pitchFamily="34" charset="0"/>
              </a:rPr>
              <a:t>לאחר פרוץ מגפת הקורונה הוחלט </a:t>
            </a: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לבצע</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שינוי במחקר ו</a:t>
            </a:r>
            <a:r>
              <a:rPr lang="he-IL" sz="2200" dirty="0">
                <a:solidFill>
                  <a:srgbClr val="000000"/>
                </a:solidFill>
                <a:latin typeface="Calibri" panose="020F0502020204030204" pitchFamily="34" charset="0"/>
                <a:ea typeface="Calibri" panose="020F0502020204030204" pitchFamily="34" charset="0"/>
                <a:cs typeface="Calibri" panose="020F0502020204030204" pitchFamily="34" charset="0"/>
              </a:rPr>
              <a:t>לבחון את השפעת משבר הקורונה על הילדים והוריהם, כחלופה ל</a:t>
            </a: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העברת השאלון על צריכת השירותים. </a:t>
            </a:r>
          </a:p>
          <a:p>
            <a:pPr marL="0" marR="0" lvl="0" indent="0" algn="just" defTabSz="914400" rtl="1" eaLnBrk="1" fontAlgn="auto" latinLnBrk="0" hangingPunct="1">
              <a:spcBef>
                <a:spcPts val="0"/>
              </a:spcBef>
              <a:spcAft>
                <a:spcPts val="600"/>
              </a:spcAft>
              <a:buClr>
                <a:srgbClr val="AA0171"/>
              </a:buClr>
              <a:buSzPct val="110000"/>
              <a:buFontTx/>
              <a:buNone/>
              <a:tabLst/>
              <a:defRPr/>
            </a:pPr>
            <a:endParaRPr kumimoji="0" lang="en-US" sz="2400" b="0" i="0" u="none" strike="noStrike" kern="1200" cap="none" spc="0" normalizeH="0" baseline="0" noProof="0" dirty="0">
              <a:ln>
                <a:noFill/>
              </a:ln>
              <a:solidFill>
                <a:srgbClr val="424F58"/>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itle 2">
            <a:extLst>
              <a:ext uri="{FF2B5EF4-FFF2-40B4-BE49-F238E27FC236}">
                <a16:creationId xmlns:a16="http://schemas.microsoft.com/office/drawing/2014/main" id="{897BE341-0473-4CA3-B224-705E9CA83DB6}"/>
              </a:ext>
            </a:extLst>
          </p:cNvPr>
          <p:cNvSpPr>
            <a:spLocks noGrp="1"/>
          </p:cNvSpPr>
          <p:nvPr>
            <p:ph type="title"/>
          </p:nvPr>
        </p:nvSpPr>
        <p:spPr>
          <a:xfrm>
            <a:off x="973859" y="249664"/>
            <a:ext cx="9385267" cy="839449"/>
          </a:xfrm>
        </p:spPr>
        <p:txBody>
          <a:bodyPr vert="horz" lIns="91440" tIns="45720" rIns="91440" bIns="45720" rtlCol="0" anchor="ctr">
            <a:normAutofit/>
          </a:bodyPr>
          <a:lstStyle/>
          <a:p>
            <a:pPr algn="ctr"/>
            <a:r>
              <a:rPr lang="he-IL" sz="3200" dirty="0"/>
              <a:t>רקע</a:t>
            </a:r>
            <a:endParaRPr lang="en-US" sz="3200" dirty="0"/>
          </a:p>
        </p:txBody>
      </p:sp>
    </p:spTree>
    <p:extLst>
      <p:ext uri="{BB962C8B-B14F-4D97-AF65-F5344CB8AC3E}">
        <p14:creationId xmlns:p14="http://schemas.microsoft.com/office/powerpoint/2010/main" val="1866243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DE3E2E1-C66F-4AEC-870F-011A0983DABB}"/>
              </a:ext>
            </a:extLst>
          </p:cNvPr>
          <p:cNvGraphicFramePr/>
          <p:nvPr>
            <p:extLst>
              <p:ext uri="{D42A27DB-BD31-4B8C-83A1-F6EECF244321}">
                <p14:modId xmlns:p14="http://schemas.microsoft.com/office/powerpoint/2010/main" val="1962009657"/>
              </p:ext>
            </p:extLst>
          </p:nvPr>
        </p:nvGraphicFramePr>
        <p:xfrm>
          <a:off x="834472" y="2753833"/>
          <a:ext cx="9223928" cy="39446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7">
            <a:extLst>
              <a:ext uri="{FF2B5EF4-FFF2-40B4-BE49-F238E27FC236}">
                <a16:creationId xmlns:a16="http://schemas.microsoft.com/office/drawing/2014/main" id="{D5303E7C-6B03-40C2-8DF0-C11B514B78EB}"/>
              </a:ext>
            </a:extLst>
          </p:cNvPr>
          <p:cNvGraphicFramePr/>
          <p:nvPr>
            <p:extLst>
              <p:ext uri="{D42A27DB-BD31-4B8C-83A1-F6EECF244321}">
                <p14:modId xmlns:p14="http://schemas.microsoft.com/office/powerpoint/2010/main" val="595997927"/>
              </p:ext>
            </p:extLst>
          </p:nvPr>
        </p:nvGraphicFramePr>
        <p:xfrm>
          <a:off x="-1235220" y="2721935"/>
          <a:ext cx="6499860" cy="398025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0" y="208128"/>
            <a:ext cx="10244825" cy="1325563"/>
          </a:xfrm>
        </p:spPr>
        <p:txBody>
          <a:bodyPr>
            <a:normAutofit/>
          </a:bodyPr>
          <a:lstStyle/>
          <a:p>
            <a:r>
              <a:rPr lang="he-IL" sz="3200" dirty="0"/>
              <a:t>השתתפות בלמידה מרחוק, דיווחי הורים לילדים עם מוגבלות</a:t>
            </a:r>
            <a:r>
              <a:rPr lang="en-US" sz="3200" dirty="0"/>
              <a:t> </a:t>
            </a:r>
            <a:r>
              <a:rPr lang="he-IL" sz="3200" dirty="0"/>
              <a:t>וללא מוגבלות^ (באחוזים)</a:t>
            </a:r>
            <a:endParaRPr lang="en-US" sz="3200" dirty="0"/>
          </a:p>
        </p:txBody>
      </p:sp>
      <p:sp>
        <p:nvSpPr>
          <p:cNvPr id="11" name="TextBox 48">
            <a:extLst>
              <a:ext uri="{FF2B5EF4-FFF2-40B4-BE49-F238E27FC236}">
                <a16:creationId xmlns:a16="http://schemas.microsoft.com/office/drawing/2014/main" id="{4EF69B32-A9F5-4680-9BE0-BE3123B30CC0}"/>
              </a:ext>
            </a:extLst>
          </p:cNvPr>
          <p:cNvSpPr txBox="1"/>
          <p:nvPr/>
        </p:nvSpPr>
        <p:spPr>
          <a:xfrm>
            <a:off x="-1586782" y="2276441"/>
            <a:ext cx="8328586" cy="369332"/>
          </a:xfrm>
          <a:prstGeom prst="rect">
            <a:avLst/>
          </a:prstGeom>
          <a:noFill/>
        </p:spPr>
        <p:txBody>
          <a:bodyPr wrap="square" rtlCol="1">
            <a:spAutoFit/>
          </a:bodyPr>
          <a:lstStyle/>
          <a:p>
            <a:pPr algn="r" rtl="1"/>
            <a:r>
              <a:rPr lang="he-IL" b="1" dirty="0">
                <a:latin typeface="Calibri" panose="020F0502020204030204" pitchFamily="34" charset="0"/>
                <a:cs typeface="Calibri" panose="020F0502020204030204" pitchFamily="34" charset="0"/>
              </a:rPr>
              <a:t>ילדים עם מוגבלות (</a:t>
            </a:r>
            <a:r>
              <a:rPr lang="en-US" b="1" dirty="0">
                <a:latin typeface="Calibri" panose="020F0502020204030204" pitchFamily="34" charset="0"/>
                <a:cs typeface="Calibri" panose="020F0502020204030204" pitchFamily="34" charset="0"/>
              </a:rPr>
              <a:t>n=429</a:t>
            </a:r>
            <a:r>
              <a:rPr lang="he-IL" b="1" dirty="0">
                <a:latin typeface="Calibri" panose="020F0502020204030204" pitchFamily="34" charset="0"/>
                <a:cs typeface="Calibri" panose="020F0502020204030204" pitchFamily="34" charset="0"/>
              </a:rPr>
              <a:t>) </a:t>
            </a:r>
          </a:p>
        </p:txBody>
      </p:sp>
      <p:sp>
        <p:nvSpPr>
          <p:cNvPr id="12" name="TextBox 48">
            <a:extLst>
              <a:ext uri="{FF2B5EF4-FFF2-40B4-BE49-F238E27FC236}">
                <a16:creationId xmlns:a16="http://schemas.microsoft.com/office/drawing/2014/main" id="{93BE61FF-E346-44B7-A809-623FB9E4ED29}"/>
              </a:ext>
            </a:extLst>
          </p:cNvPr>
          <p:cNvSpPr txBox="1"/>
          <p:nvPr/>
        </p:nvSpPr>
        <p:spPr>
          <a:xfrm>
            <a:off x="345556" y="2276441"/>
            <a:ext cx="2949668" cy="369332"/>
          </a:xfrm>
          <a:prstGeom prst="rect">
            <a:avLst/>
          </a:prstGeom>
          <a:noFill/>
        </p:spPr>
        <p:txBody>
          <a:bodyPr wrap="square" rtlCol="1">
            <a:spAutoFit/>
          </a:bodyPr>
          <a:lstStyle/>
          <a:p>
            <a:pPr algn="r" rtl="1"/>
            <a:r>
              <a:rPr lang="he-IL" b="1" dirty="0"/>
              <a:t>ילדים ללא מוגבלות (</a:t>
            </a:r>
            <a:r>
              <a:rPr lang="en-US" b="1" dirty="0"/>
              <a:t>n=3,379</a:t>
            </a:r>
            <a:r>
              <a:rPr lang="he-IL" b="1" dirty="0"/>
              <a:t>) </a:t>
            </a:r>
          </a:p>
        </p:txBody>
      </p:sp>
      <p:sp>
        <p:nvSpPr>
          <p:cNvPr id="7" name="TextBox 14">
            <a:extLst>
              <a:ext uri="{FF2B5EF4-FFF2-40B4-BE49-F238E27FC236}">
                <a16:creationId xmlns:a16="http://schemas.microsoft.com/office/drawing/2014/main" id="{1E295F09-AE13-486C-9DA9-9250AD9D10B5}"/>
              </a:ext>
            </a:extLst>
          </p:cNvPr>
          <p:cNvSpPr txBox="1"/>
          <p:nvPr/>
        </p:nvSpPr>
        <p:spPr>
          <a:xfrm>
            <a:off x="7566733" y="1609853"/>
            <a:ext cx="2949668" cy="1295868"/>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1">
              <a:lnSpc>
                <a:spcPct val="150000"/>
              </a:lnSpc>
            </a:pPr>
            <a:r>
              <a:rPr lang="he-IL" b="1" dirty="0">
                <a:latin typeface="Calibri" panose="020F0502020204030204" pitchFamily="34" charset="0"/>
                <a:cs typeface="Calibri" panose="020F0502020204030204" pitchFamily="34" charset="0"/>
              </a:rPr>
              <a:t>לא התקיימה למידה מרחוק:</a:t>
            </a:r>
          </a:p>
          <a:p>
            <a:pPr algn="ctr" rtl="1">
              <a:lnSpc>
                <a:spcPct val="150000"/>
              </a:lnSpc>
            </a:pPr>
            <a:r>
              <a:rPr lang="he-IL" dirty="0">
                <a:latin typeface="Calibri" panose="020F0502020204030204" pitchFamily="34" charset="0"/>
                <a:cs typeface="Calibri" panose="020F0502020204030204" pitchFamily="34" charset="0"/>
              </a:rPr>
              <a:t>32% מן הילדים עם מוגבלות</a:t>
            </a:r>
          </a:p>
          <a:p>
            <a:pPr algn="ctr" rtl="1">
              <a:lnSpc>
                <a:spcPct val="150000"/>
              </a:lnSpc>
            </a:pPr>
            <a:r>
              <a:rPr lang="he-IL" dirty="0">
                <a:latin typeface="Calibri" panose="020F0502020204030204" pitchFamily="34" charset="0"/>
                <a:cs typeface="Calibri" panose="020F0502020204030204" pitchFamily="34" charset="0"/>
              </a:rPr>
              <a:t>35% מן הילדים ללא מוגבלות</a:t>
            </a:r>
          </a:p>
        </p:txBody>
      </p:sp>
    </p:spTree>
    <p:extLst>
      <p:ext uri="{BB962C8B-B14F-4D97-AF65-F5344CB8AC3E}">
        <p14:creationId xmlns:p14="http://schemas.microsoft.com/office/powerpoint/2010/main" val="3584767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7">
            <a:extLst>
              <a:ext uri="{FF2B5EF4-FFF2-40B4-BE49-F238E27FC236}">
                <a16:creationId xmlns:a16="http://schemas.microsoft.com/office/drawing/2014/main" id="{DD863ACE-CC51-44D5-A1F9-44673760B84E}"/>
              </a:ext>
            </a:extLst>
          </p:cNvPr>
          <p:cNvGraphicFramePr/>
          <p:nvPr>
            <p:extLst>
              <p:ext uri="{D42A27DB-BD31-4B8C-83A1-F6EECF244321}">
                <p14:modId xmlns:p14="http://schemas.microsoft.com/office/powerpoint/2010/main" val="3999019900"/>
              </p:ext>
            </p:extLst>
          </p:nvPr>
        </p:nvGraphicFramePr>
        <p:xfrm>
          <a:off x="3837591" y="2473756"/>
          <a:ext cx="4679111" cy="3011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7">
            <a:extLst>
              <a:ext uri="{FF2B5EF4-FFF2-40B4-BE49-F238E27FC236}">
                <a16:creationId xmlns:a16="http://schemas.microsoft.com/office/drawing/2014/main" id="{1A7A7044-DB37-4172-B878-0DAF6315A3B6}"/>
              </a:ext>
            </a:extLst>
          </p:cNvPr>
          <p:cNvGraphicFramePr/>
          <p:nvPr>
            <p:extLst>
              <p:ext uri="{D42A27DB-BD31-4B8C-83A1-F6EECF244321}">
                <p14:modId xmlns:p14="http://schemas.microsoft.com/office/powerpoint/2010/main" val="1783181110"/>
              </p:ext>
            </p:extLst>
          </p:nvPr>
        </p:nvGraphicFramePr>
        <p:xfrm>
          <a:off x="6437353" y="2379313"/>
          <a:ext cx="4679111" cy="30113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0" y="177900"/>
            <a:ext cx="10374595" cy="1325563"/>
          </a:xfrm>
        </p:spPr>
        <p:txBody>
          <a:bodyPr>
            <a:normAutofit/>
          </a:bodyPr>
          <a:lstStyle/>
          <a:p>
            <a:r>
              <a:rPr lang="he-IL" sz="3200" dirty="0"/>
              <a:t>השתתפות בלמידה מרחוק, דיווחי הורים לילדים עם מוגבלות</a:t>
            </a:r>
            <a:r>
              <a:rPr lang="en-US" sz="3200" dirty="0"/>
              <a:t> </a:t>
            </a:r>
            <a:r>
              <a:rPr lang="he-IL" sz="3200" dirty="0"/>
              <a:t>וללא מוגבלות, בחלוקה לפי גיל^ (באחוזים)</a:t>
            </a:r>
            <a:endParaRPr lang="en-US" sz="3200" dirty="0"/>
          </a:p>
        </p:txBody>
      </p:sp>
      <p:sp>
        <p:nvSpPr>
          <p:cNvPr id="12" name="TextBox 48">
            <a:extLst>
              <a:ext uri="{FF2B5EF4-FFF2-40B4-BE49-F238E27FC236}">
                <a16:creationId xmlns:a16="http://schemas.microsoft.com/office/drawing/2014/main" id="{93BE61FF-E346-44B7-A809-623FB9E4ED29}"/>
              </a:ext>
            </a:extLst>
          </p:cNvPr>
          <p:cNvSpPr txBox="1"/>
          <p:nvPr/>
        </p:nvSpPr>
        <p:spPr>
          <a:xfrm>
            <a:off x="-342293" y="1780920"/>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ללא מוגבלות </a:t>
            </a:r>
          </a:p>
          <a:p>
            <a:pPr algn="ctr" rtl="1"/>
            <a:r>
              <a:rPr lang="he-IL" b="1" dirty="0">
                <a:latin typeface="Calibri" panose="020F0502020204030204" pitchFamily="34" charset="0"/>
                <a:cs typeface="Calibri" panose="020F0502020204030204" pitchFamily="34" charset="0"/>
              </a:rPr>
              <a:t>בגילי 18-13 (</a:t>
            </a:r>
            <a:r>
              <a:rPr lang="en-US" b="1" dirty="0">
                <a:latin typeface="Calibri" panose="020F0502020204030204" pitchFamily="34" charset="0"/>
                <a:cs typeface="Calibri" panose="020F0502020204030204" pitchFamily="34" charset="0"/>
              </a:rPr>
              <a:t>n=1,188</a:t>
            </a:r>
            <a:r>
              <a:rPr lang="he-IL" b="1" dirty="0">
                <a:latin typeface="Calibri" panose="020F0502020204030204" pitchFamily="34" charset="0"/>
                <a:cs typeface="Calibri" panose="020F0502020204030204" pitchFamily="34" charset="0"/>
              </a:rPr>
              <a:t>)</a:t>
            </a:r>
          </a:p>
        </p:txBody>
      </p:sp>
      <p:graphicFrame>
        <p:nvGraphicFramePr>
          <p:cNvPr id="14" name="Chart 7">
            <a:extLst>
              <a:ext uri="{FF2B5EF4-FFF2-40B4-BE49-F238E27FC236}">
                <a16:creationId xmlns:a16="http://schemas.microsoft.com/office/drawing/2014/main" id="{9098E8F9-CF4B-47F9-91AB-1E1ED2990680}"/>
              </a:ext>
            </a:extLst>
          </p:cNvPr>
          <p:cNvGraphicFramePr/>
          <p:nvPr>
            <p:extLst>
              <p:ext uri="{D42A27DB-BD31-4B8C-83A1-F6EECF244321}">
                <p14:modId xmlns:p14="http://schemas.microsoft.com/office/powerpoint/2010/main" val="456725486"/>
              </p:ext>
            </p:extLst>
          </p:nvPr>
        </p:nvGraphicFramePr>
        <p:xfrm>
          <a:off x="-991502" y="2578875"/>
          <a:ext cx="4679111" cy="2953107"/>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48">
            <a:extLst>
              <a:ext uri="{FF2B5EF4-FFF2-40B4-BE49-F238E27FC236}">
                <a16:creationId xmlns:a16="http://schemas.microsoft.com/office/drawing/2014/main" id="{28F3FF44-18CD-416D-8970-1D58E3C1EB28}"/>
              </a:ext>
            </a:extLst>
          </p:cNvPr>
          <p:cNvSpPr txBox="1"/>
          <p:nvPr/>
        </p:nvSpPr>
        <p:spPr>
          <a:xfrm>
            <a:off x="6830801" y="1791168"/>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עם מוגבלות </a:t>
            </a:r>
          </a:p>
          <a:p>
            <a:pPr algn="ctr" rtl="1"/>
            <a:r>
              <a:rPr lang="he-IL" b="1" dirty="0">
                <a:latin typeface="Calibri" panose="020F0502020204030204" pitchFamily="34" charset="0"/>
                <a:cs typeface="Calibri" panose="020F0502020204030204" pitchFamily="34" charset="0"/>
              </a:rPr>
              <a:t>בגילי 12-6 (</a:t>
            </a:r>
            <a:r>
              <a:rPr lang="en-US" b="1" dirty="0">
                <a:latin typeface="Calibri" panose="020F0502020204030204" pitchFamily="34" charset="0"/>
                <a:cs typeface="Calibri" panose="020F0502020204030204" pitchFamily="34" charset="0"/>
              </a:rPr>
              <a:t>n=233</a:t>
            </a:r>
            <a:r>
              <a:rPr lang="he-IL" b="1" dirty="0">
                <a:latin typeface="Calibri" panose="020F0502020204030204" pitchFamily="34" charset="0"/>
                <a:cs typeface="Calibri" panose="020F0502020204030204" pitchFamily="34" charset="0"/>
              </a:rPr>
              <a:t>) </a:t>
            </a:r>
          </a:p>
        </p:txBody>
      </p:sp>
      <p:graphicFrame>
        <p:nvGraphicFramePr>
          <p:cNvPr id="19" name="Chart 7">
            <a:extLst>
              <a:ext uri="{FF2B5EF4-FFF2-40B4-BE49-F238E27FC236}">
                <a16:creationId xmlns:a16="http://schemas.microsoft.com/office/drawing/2014/main" id="{F18C0B66-EE25-492E-B842-CF95B62EDAD6}"/>
              </a:ext>
            </a:extLst>
          </p:cNvPr>
          <p:cNvGraphicFramePr/>
          <p:nvPr>
            <p:extLst>
              <p:ext uri="{D42A27DB-BD31-4B8C-83A1-F6EECF244321}">
                <p14:modId xmlns:p14="http://schemas.microsoft.com/office/powerpoint/2010/main" val="2571973838"/>
              </p:ext>
            </p:extLst>
          </p:nvPr>
        </p:nvGraphicFramePr>
        <p:xfrm>
          <a:off x="1348054" y="2560846"/>
          <a:ext cx="4679111" cy="2953107"/>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48">
            <a:extLst>
              <a:ext uri="{FF2B5EF4-FFF2-40B4-BE49-F238E27FC236}">
                <a16:creationId xmlns:a16="http://schemas.microsoft.com/office/drawing/2014/main" id="{A63830BE-0F77-4687-92FA-1C3897541988}"/>
              </a:ext>
            </a:extLst>
          </p:cNvPr>
          <p:cNvSpPr txBox="1"/>
          <p:nvPr/>
        </p:nvSpPr>
        <p:spPr>
          <a:xfrm>
            <a:off x="4537934" y="1778854"/>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ללא מוגבלות </a:t>
            </a:r>
          </a:p>
          <a:p>
            <a:pPr algn="ctr" rtl="1"/>
            <a:r>
              <a:rPr lang="he-IL" b="1" dirty="0">
                <a:latin typeface="Calibri" panose="020F0502020204030204" pitchFamily="34" charset="0"/>
                <a:cs typeface="Calibri" panose="020F0502020204030204" pitchFamily="34" charset="0"/>
              </a:rPr>
              <a:t>בגילי 12-6 (</a:t>
            </a:r>
            <a:r>
              <a:rPr lang="en-US" b="1" dirty="0">
                <a:latin typeface="Calibri" panose="020F0502020204030204" pitchFamily="34" charset="0"/>
                <a:cs typeface="Calibri" panose="020F0502020204030204" pitchFamily="34" charset="0"/>
              </a:rPr>
              <a:t>n=1,860</a:t>
            </a:r>
            <a:r>
              <a:rPr lang="he-IL" b="1" dirty="0">
                <a:latin typeface="Calibri" panose="020F0502020204030204" pitchFamily="34" charset="0"/>
                <a:cs typeface="Calibri" panose="020F0502020204030204" pitchFamily="34" charset="0"/>
              </a:rPr>
              <a:t>)</a:t>
            </a:r>
          </a:p>
        </p:txBody>
      </p:sp>
      <p:sp>
        <p:nvSpPr>
          <p:cNvPr id="24" name="TextBox 48">
            <a:extLst>
              <a:ext uri="{FF2B5EF4-FFF2-40B4-BE49-F238E27FC236}">
                <a16:creationId xmlns:a16="http://schemas.microsoft.com/office/drawing/2014/main" id="{02ADA82E-5448-41C8-96BA-A1E1FB843D91}"/>
              </a:ext>
            </a:extLst>
          </p:cNvPr>
          <p:cNvSpPr txBox="1"/>
          <p:nvPr/>
        </p:nvSpPr>
        <p:spPr>
          <a:xfrm>
            <a:off x="2082776" y="1780920"/>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עם מוגבלות </a:t>
            </a:r>
          </a:p>
          <a:p>
            <a:pPr algn="ctr" rtl="1"/>
            <a:r>
              <a:rPr lang="he-IL" b="1" dirty="0">
                <a:latin typeface="Calibri" panose="020F0502020204030204" pitchFamily="34" charset="0"/>
                <a:cs typeface="Calibri" panose="020F0502020204030204" pitchFamily="34" charset="0"/>
              </a:rPr>
              <a:t>בגילי 18-13 (</a:t>
            </a:r>
            <a:r>
              <a:rPr lang="en-US" b="1" dirty="0">
                <a:latin typeface="Calibri" panose="020F0502020204030204" pitchFamily="34" charset="0"/>
                <a:cs typeface="Calibri" panose="020F0502020204030204" pitchFamily="34" charset="0"/>
              </a:rPr>
              <a:t>n=170</a:t>
            </a:r>
            <a:r>
              <a:rPr lang="he-IL" b="1" dirty="0">
                <a:latin typeface="Calibri" panose="020F0502020204030204" pitchFamily="34" charset="0"/>
                <a:cs typeface="Calibri" panose="020F0502020204030204" pitchFamily="34" charset="0"/>
              </a:rPr>
              <a:t>) </a:t>
            </a:r>
          </a:p>
        </p:txBody>
      </p:sp>
      <p:cxnSp>
        <p:nvCxnSpPr>
          <p:cNvPr id="4" name="מחבר ישר 3">
            <a:extLst>
              <a:ext uri="{FF2B5EF4-FFF2-40B4-BE49-F238E27FC236}">
                <a16:creationId xmlns:a16="http://schemas.microsoft.com/office/drawing/2014/main" id="{EF051B29-67CF-4423-8555-194F8B4DB698}"/>
              </a:ext>
            </a:extLst>
          </p:cNvPr>
          <p:cNvCxnSpPr>
            <a:cxnSpLocks/>
          </p:cNvCxnSpPr>
          <p:nvPr/>
        </p:nvCxnSpPr>
        <p:spPr>
          <a:xfrm>
            <a:off x="4913745" y="1774784"/>
            <a:ext cx="0" cy="371027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3">
            <a:extLst>
              <a:ext uri="{FF2B5EF4-FFF2-40B4-BE49-F238E27FC236}">
                <a16:creationId xmlns:a16="http://schemas.microsoft.com/office/drawing/2014/main" id="{10D13395-FA2E-480C-A6CF-2BA2EB43585F}"/>
              </a:ext>
            </a:extLst>
          </p:cNvPr>
          <p:cNvSpPr txBox="1"/>
          <p:nvPr/>
        </p:nvSpPr>
        <p:spPr>
          <a:xfrm flipH="1">
            <a:off x="394287" y="6100079"/>
            <a:ext cx="10432604" cy="584775"/>
          </a:xfrm>
          <a:prstGeom prst="rect">
            <a:avLst/>
          </a:prstGeom>
          <a:noFill/>
        </p:spPr>
        <p:txBody>
          <a:bodyPr wrap="square" rtl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he-IL" sz="1600" dirty="0">
                <a:solidFill>
                  <a:srgbClr val="000000"/>
                </a:solidFill>
                <a:latin typeface="Calibri" panose="020F0502020204030204" pitchFamily="34" charset="0"/>
                <a:cs typeface="Calibri" panose="020F0502020204030204" pitchFamily="34" charset="0"/>
              </a:rPr>
              <a:t>רק תלמידים מעל גיל 6 שבמסגרת שבה הם לומדים התקיימה למידה מרחוק. בגילים הצעירים מעט ילדים השתתפו בלמידה מרחוק ולכן לא חושבה התפלגות שלהם בנפרד.</a:t>
            </a:r>
          </a:p>
        </p:txBody>
      </p:sp>
    </p:spTree>
    <p:extLst>
      <p:ext uri="{BB962C8B-B14F-4D97-AF65-F5344CB8AC3E}">
        <p14:creationId xmlns:p14="http://schemas.microsoft.com/office/powerpoint/2010/main" val="2999855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67" y="337461"/>
            <a:ext cx="10374595" cy="1325563"/>
          </a:xfrm>
        </p:spPr>
        <p:txBody>
          <a:bodyPr>
            <a:normAutofit/>
          </a:bodyPr>
          <a:lstStyle/>
          <a:p>
            <a:r>
              <a:rPr lang="he-IL" sz="3200" dirty="0"/>
              <a:t>השתתפות בלמידה מרחוק, דיווחי הורים לילדים חרדים ולילדים ערבים, עם וללא מוגבלות^ (באחוזים)</a:t>
            </a:r>
            <a:endParaRPr lang="en-US" sz="3200" dirty="0"/>
          </a:p>
        </p:txBody>
      </p:sp>
      <p:sp>
        <p:nvSpPr>
          <p:cNvPr id="12" name="TextBox 48">
            <a:extLst>
              <a:ext uri="{FF2B5EF4-FFF2-40B4-BE49-F238E27FC236}">
                <a16:creationId xmlns:a16="http://schemas.microsoft.com/office/drawing/2014/main" id="{93BE61FF-E346-44B7-A809-623FB9E4ED29}"/>
              </a:ext>
            </a:extLst>
          </p:cNvPr>
          <p:cNvSpPr txBox="1"/>
          <p:nvPr/>
        </p:nvSpPr>
        <p:spPr>
          <a:xfrm>
            <a:off x="-352453" y="2323070"/>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ערבים </a:t>
            </a:r>
          </a:p>
          <a:p>
            <a:pPr algn="ctr" rtl="1"/>
            <a:r>
              <a:rPr lang="he-IL" b="1" dirty="0">
                <a:latin typeface="Calibri" panose="020F0502020204030204" pitchFamily="34" charset="0"/>
                <a:cs typeface="Calibri" panose="020F0502020204030204" pitchFamily="34" charset="0"/>
              </a:rPr>
              <a:t>ללא מוגבלות (</a:t>
            </a:r>
            <a:r>
              <a:rPr lang="en-US" b="1" dirty="0">
                <a:latin typeface="Calibri" panose="020F0502020204030204" pitchFamily="34" charset="0"/>
                <a:cs typeface="Calibri" panose="020F0502020204030204" pitchFamily="34" charset="0"/>
              </a:rPr>
              <a:t>n=875</a:t>
            </a:r>
            <a:r>
              <a:rPr lang="he-IL" b="1" dirty="0">
                <a:latin typeface="Calibri" panose="020F0502020204030204" pitchFamily="34" charset="0"/>
                <a:cs typeface="Calibri" panose="020F0502020204030204" pitchFamily="34" charset="0"/>
              </a:rPr>
              <a:t>)</a:t>
            </a:r>
          </a:p>
        </p:txBody>
      </p:sp>
      <p:graphicFrame>
        <p:nvGraphicFramePr>
          <p:cNvPr id="14" name="Chart 7">
            <a:extLst>
              <a:ext uri="{FF2B5EF4-FFF2-40B4-BE49-F238E27FC236}">
                <a16:creationId xmlns:a16="http://schemas.microsoft.com/office/drawing/2014/main" id="{9098E8F9-CF4B-47F9-91AB-1E1ED2990680}"/>
              </a:ext>
            </a:extLst>
          </p:cNvPr>
          <p:cNvGraphicFramePr/>
          <p:nvPr>
            <p:extLst>
              <p:ext uri="{D42A27DB-BD31-4B8C-83A1-F6EECF244321}">
                <p14:modId xmlns:p14="http://schemas.microsoft.com/office/powerpoint/2010/main" val="2820667048"/>
              </p:ext>
            </p:extLst>
          </p:nvPr>
        </p:nvGraphicFramePr>
        <p:xfrm>
          <a:off x="-1151644" y="2998298"/>
          <a:ext cx="4679111" cy="295310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48">
            <a:extLst>
              <a:ext uri="{FF2B5EF4-FFF2-40B4-BE49-F238E27FC236}">
                <a16:creationId xmlns:a16="http://schemas.microsoft.com/office/drawing/2014/main" id="{28F3FF44-18CD-416D-8970-1D58E3C1EB28}"/>
              </a:ext>
            </a:extLst>
          </p:cNvPr>
          <p:cNvSpPr txBox="1"/>
          <p:nvPr/>
        </p:nvSpPr>
        <p:spPr>
          <a:xfrm>
            <a:off x="6819224" y="2318936"/>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חרדים </a:t>
            </a:r>
          </a:p>
          <a:p>
            <a:pPr algn="ctr" rtl="1"/>
            <a:r>
              <a:rPr lang="he-IL" b="1" dirty="0">
                <a:latin typeface="Calibri" panose="020F0502020204030204" pitchFamily="34" charset="0"/>
                <a:cs typeface="Calibri" panose="020F0502020204030204" pitchFamily="34" charset="0"/>
              </a:rPr>
              <a:t>עם מוגבלות (</a:t>
            </a:r>
            <a:r>
              <a:rPr lang="en-US" b="1" dirty="0">
                <a:latin typeface="Calibri" panose="020F0502020204030204" pitchFamily="34" charset="0"/>
                <a:cs typeface="Calibri" panose="020F0502020204030204" pitchFamily="34" charset="0"/>
              </a:rPr>
              <a:t>n=49</a:t>
            </a:r>
            <a:r>
              <a:rPr lang="he-IL" b="1" dirty="0">
                <a:latin typeface="Calibri" panose="020F0502020204030204" pitchFamily="34" charset="0"/>
                <a:cs typeface="Calibri" panose="020F0502020204030204" pitchFamily="34" charset="0"/>
              </a:rPr>
              <a:t>) </a:t>
            </a:r>
          </a:p>
        </p:txBody>
      </p:sp>
      <p:graphicFrame>
        <p:nvGraphicFramePr>
          <p:cNvPr id="19" name="Chart 7">
            <a:extLst>
              <a:ext uri="{FF2B5EF4-FFF2-40B4-BE49-F238E27FC236}">
                <a16:creationId xmlns:a16="http://schemas.microsoft.com/office/drawing/2014/main" id="{F18C0B66-EE25-492E-B842-CF95B62EDAD6}"/>
              </a:ext>
            </a:extLst>
          </p:cNvPr>
          <p:cNvGraphicFramePr/>
          <p:nvPr>
            <p:extLst>
              <p:ext uri="{D42A27DB-BD31-4B8C-83A1-F6EECF244321}">
                <p14:modId xmlns:p14="http://schemas.microsoft.com/office/powerpoint/2010/main" val="2372396687"/>
              </p:ext>
            </p:extLst>
          </p:nvPr>
        </p:nvGraphicFramePr>
        <p:xfrm>
          <a:off x="1325584" y="3015906"/>
          <a:ext cx="4679111" cy="2953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7">
            <a:extLst>
              <a:ext uri="{FF2B5EF4-FFF2-40B4-BE49-F238E27FC236}">
                <a16:creationId xmlns:a16="http://schemas.microsoft.com/office/drawing/2014/main" id="{DD863ACE-CC51-44D5-A1F9-44673760B84E}"/>
              </a:ext>
            </a:extLst>
          </p:cNvPr>
          <p:cNvGraphicFramePr/>
          <p:nvPr>
            <p:extLst>
              <p:ext uri="{D42A27DB-BD31-4B8C-83A1-F6EECF244321}">
                <p14:modId xmlns:p14="http://schemas.microsoft.com/office/powerpoint/2010/main" val="1452327234"/>
              </p:ext>
            </p:extLst>
          </p:nvPr>
        </p:nvGraphicFramePr>
        <p:xfrm>
          <a:off x="3827431" y="3015906"/>
          <a:ext cx="4679111" cy="301130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48">
            <a:extLst>
              <a:ext uri="{FF2B5EF4-FFF2-40B4-BE49-F238E27FC236}">
                <a16:creationId xmlns:a16="http://schemas.microsoft.com/office/drawing/2014/main" id="{A63830BE-0F77-4687-92FA-1C3897541988}"/>
              </a:ext>
            </a:extLst>
          </p:cNvPr>
          <p:cNvSpPr txBox="1"/>
          <p:nvPr/>
        </p:nvSpPr>
        <p:spPr>
          <a:xfrm>
            <a:off x="4565182" y="2321692"/>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חרדים </a:t>
            </a:r>
          </a:p>
          <a:p>
            <a:pPr algn="ctr" rtl="1"/>
            <a:r>
              <a:rPr lang="he-IL" b="1" dirty="0">
                <a:latin typeface="Calibri" panose="020F0502020204030204" pitchFamily="34" charset="0"/>
                <a:cs typeface="Calibri" panose="020F0502020204030204" pitchFamily="34" charset="0"/>
              </a:rPr>
              <a:t>ללא מוגבלות (</a:t>
            </a:r>
            <a:r>
              <a:rPr lang="en-US" b="1" dirty="0">
                <a:latin typeface="Calibri" panose="020F0502020204030204" pitchFamily="34" charset="0"/>
                <a:cs typeface="Calibri" panose="020F0502020204030204" pitchFamily="34" charset="0"/>
              </a:rPr>
              <a:t>n=491</a:t>
            </a:r>
            <a:r>
              <a:rPr lang="he-IL" b="1" dirty="0">
                <a:latin typeface="Calibri" panose="020F0502020204030204" pitchFamily="34" charset="0"/>
                <a:cs typeface="Calibri" panose="020F0502020204030204" pitchFamily="34" charset="0"/>
              </a:rPr>
              <a:t>)</a:t>
            </a:r>
          </a:p>
        </p:txBody>
      </p:sp>
      <p:sp>
        <p:nvSpPr>
          <p:cNvPr id="24" name="TextBox 48">
            <a:extLst>
              <a:ext uri="{FF2B5EF4-FFF2-40B4-BE49-F238E27FC236}">
                <a16:creationId xmlns:a16="http://schemas.microsoft.com/office/drawing/2014/main" id="{02ADA82E-5448-41C8-96BA-A1E1FB843D91}"/>
              </a:ext>
            </a:extLst>
          </p:cNvPr>
          <p:cNvSpPr txBox="1"/>
          <p:nvPr/>
        </p:nvSpPr>
        <p:spPr>
          <a:xfrm>
            <a:off x="2072616" y="2323070"/>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ערבים </a:t>
            </a:r>
          </a:p>
          <a:p>
            <a:pPr algn="ctr" rtl="1"/>
            <a:r>
              <a:rPr lang="he-IL" b="1" dirty="0">
                <a:latin typeface="Calibri" panose="020F0502020204030204" pitchFamily="34" charset="0"/>
                <a:cs typeface="Calibri" panose="020F0502020204030204" pitchFamily="34" charset="0"/>
              </a:rPr>
              <a:t>עם מוגבלות (</a:t>
            </a:r>
            <a:r>
              <a:rPr lang="en-US" b="1" dirty="0">
                <a:latin typeface="Calibri" panose="020F0502020204030204" pitchFamily="34" charset="0"/>
                <a:cs typeface="Calibri" panose="020F0502020204030204" pitchFamily="34" charset="0"/>
              </a:rPr>
              <a:t>n=92</a:t>
            </a:r>
            <a:r>
              <a:rPr lang="he-IL" b="1" dirty="0">
                <a:latin typeface="Calibri" panose="020F0502020204030204" pitchFamily="34" charset="0"/>
                <a:cs typeface="Calibri" panose="020F0502020204030204" pitchFamily="34" charset="0"/>
              </a:rPr>
              <a:t>) </a:t>
            </a:r>
          </a:p>
        </p:txBody>
      </p:sp>
      <p:graphicFrame>
        <p:nvGraphicFramePr>
          <p:cNvPr id="15" name="Chart 7">
            <a:extLst>
              <a:ext uri="{FF2B5EF4-FFF2-40B4-BE49-F238E27FC236}">
                <a16:creationId xmlns:a16="http://schemas.microsoft.com/office/drawing/2014/main" id="{1A7A7044-DB37-4172-B878-0DAF6315A3B6}"/>
              </a:ext>
            </a:extLst>
          </p:cNvPr>
          <p:cNvGraphicFramePr/>
          <p:nvPr>
            <p:extLst>
              <p:ext uri="{D42A27DB-BD31-4B8C-83A1-F6EECF244321}">
                <p14:modId xmlns:p14="http://schemas.microsoft.com/office/powerpoint/2010/main" val="90688298"/>
              </p:ext>
            </p:extLst>
          </p:nvPr>
        </p:nvGraphicFramePr>
        <p:xfrm>
          <a:off x="6562706" y="2919236"/>
          <a:ext cx="4679111" cy="3011300"/>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מחבר ישר 3">
            <a:extLst>
              <a:ext uri="{FF2B5EF4-FFF2-40B4-BE49-F238E27FC236}">
                <a16:creationId xmlns:a16="http://schemas.microsoft.com/office/drawing/2014/main" id="{EF051B29-67CF-4423-8555-194F8B4DB698}"/>
              </a:ext>
            </a:extLst>
          </p:cNvPr>
          <p:cNvCxnSpPr>
            <a:cxnSpLocks/>
          </p:cNvCxnSpPr>
          <p:nvPr/>
        </p:nvCxnSpPr>
        <p:spPr>
          <a:xfrm>
            <a:off x="4913745" y="2011680"/>
            <a:ext cx="0" cy="402890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3">
            <a:extLst>
              <a:ext uri="{FF2B5EF4-FFF2-40B4-BE49-F238E27FC236}">
                <a16:creationId xmlns:a16="http://schemas.microsoft.com/office/drawing/2014/main" id="{10D13395-FA2E-480C-A6CF-2BA2EB43585F}"/>
              </a:ext>
            </a:extLst>
          </p:cNvPr>
          <p:cNvSpPr txBox="1"/>
          <p:nvPr/>
        </p:nvSpPr>
        <p:spPr>
          <a:xfrm flipH="1">
            <a:off x="393488" y="6228151"/>
            <a:ext cx="10432604" cy="584775"/>
          </a:xfrm>
          <a:prstGeom prst="rect">
            <a:avLst/>
          </a:prstGeom>
          <a:noFill/>
        </p:spPr>
        <p:txBody>
          <a:bodyPr wrap="square" rtl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he-I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he-IL" sz="1600">
                <a:solidFill>
                  <a:srgbClr val="000000"/>
                </a:solidFill>
                <a:latin typeface="Calibri" panose="020F0502020204030204" pitchFamily="34" charset="0"/>
                <a:cs typeface="Calibri" panose="020F0502020204030204" pitchFamily="34" charset="0"/>
              </a:rPr>
              <a:t>רק תלמידים מעל גיל 6 שבמסגרת שבה הם לומדים התקיימה למידה מרחוק. בגילים הצעירים מעט ילדים השתתפו בלמידה מרחוק ולכן לא חושבה התפלגות שלהם בנפרד.</a:t>
            </a:r>
          </a:p>
        </p:txBody>
      </p:sp>
    </p:spTree>
    <p:extLst>
      <p:ext uri="{BB962C8B-B14F-4D97-AF65-F5344CB8AC3E}">
        <p14:creationId xmlns:p14="http://schemas.microsoft.com/office/powerpoint/2010/main" val="3496317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0" y="405179"/>
            <a:ext cx="10027391" cy="1325563"/>
          </a:xfrm>
        </p:spPr>
        <p:txBody>
          <a:bodyPr>
            <a:normAutofit/>
          </a:bodyPr>
          <a:lstStyle/>
          <a:p>
            <a:r>
              <a:rPr lang="he-IL" sz="3200" dirty="0"/>
              <a:t>האם הילד שלך נתקל בקשיים בלמידה מרחוק? דיווחי הורים לילדים עם מוגבלות (</a:t>
            </a:r>
            <a:r>
              <a:rPr lang="en-US" sz="3200" dirty="0"/>
              <a:t>n=403</a:t>
            </a:r>
            <a:r>
              <a:rPr lang="he-IL" sz="3200" dirty="0"/>
              <a:t>) וללא מוגבלות (</a:t>
            </a:r>
            <a:r>
              <a:rPr lang="en-US" sz="3200" dirty="0"/>
              <a:t>n=3,048</a:t>
            </a:r>
            <a:r>
              <a:rPr lang="he-IL" sz="3200" dirty="0"/>
              <a:t>)^ (באחוזים)</a:t>
            </a:r>
            <a:endParaRPr lang="en-US" sz="3200" dirty="0"/>
          </a:p>
        </p:txBody>
      </p:sp>
      <p:sp>
        <p:nvSpPr>
          <p:cNvPr id="4" name="TextBox 3">
            <a:extLst>
              <a:ext uri="{FF2B5EF4-FFF2-40B4-BE49-F238E27FC236}">
                <a16:creationId xmlns:a16="http://schemas.microsoft.com/office/drawing/2014/main" id="{221E9D67-A1D7-4EA0-9B41-CE158468685C}"/>
              </a:ext>
            </a:extLst>
          </p:cNvPr>
          <p:cNvSpPr txBox="1"/>
          <p:nvPr/>
        </p:nvSpPr>
        <p:spPr>
          <a:xfrm flipH="1">
            <a:off x="3274015" y="6114267"/>
            <a:ext cx="7673755" cy="338554"/>
          </a:xfrm>
          <a:prstGeom prst="rect">
            <a:avLst/>
          </a:prstGeom>
          <a:noFill/>
        </p:spPr>
        <p:txBody>
          <a:bodyPr wrap="square" rtlCol="1">
            <a:spAutoFit/>
          </a:bodyPr>
          <a:lstStyle/>
          <a:p>
            <a:pPr algn="r" rtl="1"/>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he-IL" sz="1600" dirty="0">
                <a:solidFill>
                  <a:srgbClr val="000000"/>
                </a:solidFill>
                <a:latin typeface="Calibri" panose="020F0502020204030204" pitchFamily="34" charset="0"/>
                <a:cs typeface="Calibri" panose="020F0502020204030204" pitchFamily="34" charset="0"/>
              </a:rPr>
              <a:t>רק תלמידים מעל גיל 6 שבמסגרת שבה הם לומדים התקיימה למידה מרחוק</a:t>
            </a:r>
          </a:p>
        </p:txBody>
      </p:sp>
      <p:sp>
        <p:nvSpPr>
          <p:cNvPr id="5" name="TextBox 3">
            <a:extLst>
              <a:ext uri="{FF2B5EF4-FFF2-40B4-BE49-F238E27FC236}">
                <a16:creationId xmlns:a16="http://schemas.microsoft.com/office/drawing/2014/main" id="{D4E9391B-60A0-46D1-96D0-7269D4668582}"/>
              </a:ext>
            </a:extLst>
          </p:cNvPr>
          <p:cNvSpPr txBox="1"/>
          <p:nvPr/>
        </p:nvSpPr>
        <p:spPr>
          <a:xfrm>
            <a:off x="-162748" y="6383946"/>
            <a:ext cx="11110518" cy="338554"/>
          </a:xfrm>
          <a:prstGeom prst="rect">
            <a:avLst/>
          </a:prstGeom>
          <a:noFill/>
        </p:spPr>
        <p:txBody>
          <a:bodyPr wrap="square" rtlCol="1">
            <a:spAutoFit/>
          </a:bodyPr>
          <a:lstStyle/>
          <a:p>
            <a:pPr algn="r" rtl="1"/>
            <a:r>
              <a:rPr lang="he-IL" sz="1600" dirty="0">
                <a:solidFill>
                  <a:schemeClr val="tx1">
                    <a:lumMod val="50000"/>
                  </a:schemeClr>
                </a:solidFill>
                <a:latin typeface="Calibri" panose="020F0502020204030204" pitchFamily="34" charset="0"/>
                <a:cs typeface="Calibri" panose="020F0502020204030204" pitchFamily="34" charset="0"/>
              </a:rPr>
              <a:t>הערה: 63% מן ההורים</a:t>
            </a:r>
            <a:r>
              <a:rPr lang="en-US" sz="1600" dirty="0">
                <a:solidFill>
                  <a:schemeClr val="tx1">
                    <a:lumMod val="50000"/>
                  </a:schemeClr>
                </a:solidFill>
                <a:latin typeface="Calibri" panose="020F0502020204030204" pitchFamily="34" charset="0"/>
                <a:cs typeface="Calibri" panose="020F0502020204030204" pitchFamily="34" charset="0"/>
              </a:rPr>
              <a:t> </a:t>
            </a:r>
            <a:r>
              <a:rPr lang="he-IL" sz="1600" dirty="0">
                <a:solidFill>
                  <a:schemeClr val="tx1">
                    <a:lumMod val="50000"/>
                  </a:schemeClr>
                </a:solidFill>
                <a:latin typeface="Calibri" panose="020F0502020204030204" pitchFamily="34" charset="0"/>
                <a:cs typeface="Calibri" panose="020F0502020204030204" pitchFamily="34" charset="0"/>
              </a:rPr>
              <a:t>לילדים עם </a:t>
            </a:r>
            <a:r>
              <a:rPr lang="he-IL" sz="1600" dirty="0">
                <a:solidFill>
                  <a:schemeClr val="tx2">
                    <a:lumMod val="50000"/>
                  </a:schemeClr>
                </a:solidFill>
                <a:latin typeface="Calibri" panose="020F0502020204030204" pitchFamily="34" charset="0"/>
                <a:cs typeface="Calibri" panose="020F0502020204030204" pitchFamily="34" charset="0"/>
              </a:rPr>
              <a:t>מוגבלות ו-39% מן ההורים </a:t>
            </a:r>
            <a:r>
              <a:rPr lang="he-IL" sz="1600" dirty="0">
                <a:solidFill>
                  <a:schemeClr val="tx1">
                    <a:lumMod val="50000"/>
                  </a:schemeClr>
                </a:solidFill>
                <a:latin typeface="Calibri" panose="020F0502020204030204" pitchFamily="34" charset="0"/>
                <a:cs typeface="Calibri" panose="020F0502020204030204" pitchFamily="34" charset="0"/>
              </a:rPr>
              <a:t>לילדים ללא מוגבלות ציינו יותר מתשובה אחת, ועל כן האחוזים מסתכמים ליותר מ-100%</a:t>
            </a:r>
          </a:p>
        </p:txBody>
      </p:sp>
      <p:graphicFrame>
        <p:nvGraphicFramePr>
          <p:cNvPr id="7" name="Chart 6">
            <a:extLst>
              <a:ext uri="{FF2B5EF4-FFF2-40B4-BE49-F238E27FC236}">
                <a16:creationId xmlns:a16="http://schemas.microsoft.com/office/drawing/2014/main" id="{EA031AFD-F74E-4CC4-A9A2-09234E625B60}"/>
              </a:ext>
            </a:extLst>
          </p:cNvPr>
          <p:cNvGraphicFramePr/>
          <p:nvPr>
            <p:extLst>
              <p:ext uri="{D42A27DB-BD31-4B8C-83A1-F6EECF244321}">
                <p14:modId xmlns:p14="http://schemas.microsoft.com/office/powerpoint/2010/main" val="693269162"/>
              </p:ext>
            </p:extLst>
          </p:nvPr>
        </p:nvGraphicFramePr>
        <p:xfrm>
          <a:off x="210858" y="2247794"/>
          <a:ext cx="11110518" cy="386647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6BF1307-0C7C-4EF4-BB24-507A5EA9974D}"/>
              </a:ext>
            </a:extLst>
          </p:cNvPr>
          <p:cNvSpPr txBox="1"/>
          <p:nvPr/>
        </p:nvSpPr>
        <p:spPr>
          <a:xfrm>
            <a:off x="1021503" y="1639561"/>
            <a:ext cx="9489228" cy="646331"/>
          </a:xfrm>
          <a:prstGeom prst="rect">
            <a:avLst/>
          </a:prstGeom>
          <a:noFill/>
          <a:ln>
            <a:solidFill>
              <a:schemeClr val="accent1"/>
            </a:solidFill>
          </a:ln>
        </p:spPr>
        <p:txBody>
          <a:bodyPr wrap="square" rtlCol="1">
            <a:spAutoFit/>
          </a:bodyPr>
          <a:lstStyle/>
          <a:p>
            <a:pPr algn="ctr" rtl="1"/>
            <a:r>
              <a:rPr lang="he-IL" sz="1800" b="1" dirty="0">
                <a:solidFill>
                  <a:schemeClr val="tx2">
                    <a:lumMod val="50000"/>
                  </a:schemeClr>
                </a:solidFill>
                <a:latin typeface="Calibri" panose="020F0502020204030204" pitchFamily="34" charset="0"/>
                <a:cs typeface="Calibri" panose="020F0502020204030204" pitchFamily="34" charset="0"/>
              </a:rPr>
              <a:t>מניתוח הנתונים עלה כי 37% מן ההורים לילדים עם מוגבלות ו-34% מן ההורים לילדים ללא מוגבלות דיווחו על קושי אחד </a:t>
            </a:r>
            <a:r>
              <a:rPr lang="he-IL" b="1" dirty="0">
                <a:solidFill>
                  <a:schemeClr val="tx2">
                    <a:lumMod val="50000"/>
                  </a:schemeClr>
                </a:solidFill>
                <a:latin typeface="Calibri" panose="020F0502020204030204" pitchFamily="34" charset="0"/>
                <a:cs typeface="Calibri" panose="020F0502020204030204" pitchFamily="34" charset="0"/>
              </a:rPr>
              <a:t>לפחות הנוגע </a:t>
            </a:r>
            <a:r>
              <a:rPr lang="he-IL" sz="1800" b="1" dirty="0">
                <a:solidFill>
                  <a:schemeClr val="tx2">
                    <a:lumMod val="50000"/>
                  </a:schemeClr>
                </a:solidFill>
                <a:latin typeface="Calibri" panose="020F0502020204030204" pitchFamily="34" charset="0"/>
                <a:cs typeface="Calibri" panose="020F0502020204030204" pitchFamily="34" charset="0"/>
              </a:rPr>
              <a:t>לציוד, לתשתית או לאוריינות דיגיטלית </a:t>
            </a:r>
          </a:p>
        </p:txBody>
      </p:sp>
    </p:spTree>
    <p:extLst>
      <p:ext uri="{BB962C8B-B14F-4D97-AF65-F5344CB8AC3E}">
        <p14:creationId xmlns:p14="http://schemas.microsoft.com/office/powerpoint/2010/main" val="2622678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0" y="258035"/>
            <a:ext cx="10027391" cy="1325563"/>
          </a:xfrm>
        </p:spPr>
        <p:txBody>
          <a:bodyPr>
            <a:normAutofit/>
          </a:bodyPr>
          <a:lstStyle/>
          <a:p>
            <a:r>
              <a:rPr lang="he-IL" sz="3200" dirty="0"/>
              <a:t>האם הילד שלך נתקל בקשיים בלמידה מרחוק? דיווחי הורים לילדים עם מוגבלות בקרב יהודים לא חרדים (</a:t>
            </a:r>
            <a:r>
              <a:rPr lang="en-US" sz="3200" dirty="0"/>
              <a:t>n=252</a:t>
            </a:r>
            <a:r>
              <a:rPr lang="he-IL" sz="3200" dirty="0"/>
              <a:t>) ובקרב ערבים (</a:t>
            </a:r>
            <a:r>
              <a:rPr lang="en-US" sz="3200" dirty="0"/>
              <a:t>n=82</a:t>
            </a:r>
            <a:r>
              <a:rPr lang="he-IL" sz="3200" dirty="0"/>
              <a:t>)^ (באחוזים)</a:t>
            </a:r>
            <a:endParaRPr lang="en-US" sz="3200" dirty="0"/>
          </a:p>
        </p:txBody>
      </p:sp>
      <p:sp>
        <p:nvSpPr>
          <p:cNvPr id="4" name="TextBox 3">
            <a:extLst>
              <a:ext uri="{FF2B5EF4-FFF2-40B4-BE49-F238E27FC236}">
                <a16:creationId xmlns:a16="http://schemas.microsoft.com/office/drawing/2014/main" id="{221E9D67-A1D7-4EA0-9B41-CE158468685C}"/>
              </a:ext>
            </a:extLst>
          </p:cNvPr>
          <p:cNvSpPr txBox="1"/>
          <p:nvPr/>
        </p:nvSpPr>
        <p:spPr>
          <a:xfrm flipH="1">
            <a:off x="3251918" y="6430688"/>
            <a:ext cx="7673755" cy="338554"/>
          </a:xfrm>
          <a:prstGeom prst="rect">
            <a:avLst/>
          </a:prstGeom>
          <a:noFill/>
        </p:spPr>
        <p:txBody>
          <a:bodyPr wrap="square" rtlCol="1">
            <a:spAutoFit/>
          </a:bodyPr>
          <a:lstStyle/>
          <a:p>
            <a:pPr algn="r" rtl="1"/>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הערה: </a:t>
            </a:r>
            <a:r>
              <a:rPr lang="he-IL" sz="1600" dirty="0">
                <a:solidFill>
                  <a:srgbClr val="000000"/>
                </a:solidFill>
                <a:latin typeface="Calibri" panose="020F0502020204030204" pitchFamily="34" charset="0"/>
                <a:cs typeface="Calibri" panose="020F0502020204030204" pitchFamily="34" charset="0"/>
              </a:rPr>
              <a:t>מספר הילדים החרדים מעל גיל 6 נמוך מדי, ולכן הממצאים הנוגעים לחרדים לא הוצגו</a:t>
            </a:r>
          </a:p>
        </p:txBody>
      </p:sp>
      <p:graphicFrame>
        <p:nvGraphicFramePr>
          <p:cNvPr id="7" name="Chart 6">
            <a:extLst>
              <a:ext uri="{FF2B5EF4-FFF2-40B4-BE49-F238E27FC236}">
                <a16:creationId xmlns:a16="http://schemas.microsoft.com/office/drawing/2014/main" id="{EA031AFD-F74E-4CC4-A9A2-09234E625B60}"/>
              </a:ext>
            </a:extLst>
          </p:cNvPr>
          <p:cNvGraphicFramePr/>
          <p:nvPr>
            <p:extLst>
              <p:ext uri="{D42A27DB-BD31-4B8C-83A1-F6EECF244321}">
                <p14:modId xmlns:p14="http://schemas.microsoft.com/office/powerpoint/2010/main" val="2778934570"/>
              </p:ext>
            </p:extLst>
          </p:nvPr>
        </p:nvGraphicFramePr>
        <p:xfrm>
          <a:off x="-21983" y="2328083"/>
          <a:ext cx="10947656" cy="385280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897A629-5C4F-4940-8FDD-A492EC3904F1}"/>
              </a:ext>
            </a:extLst>
          </p:cNvPr>
          <p:cNvSpPr txBox="1"/>
          <p:nvPr/>
        </p:nvSpPr>
        <p:spPr>
          <a:xfrm flipH="1">
            <a:off x="3183635" y="6180892"/>
            <a:ext cx="7673755" cy="338554"/>
          </a:xfrm>
          <a:prstGeom prst="rect">
            <a:avLst/>
          </a:prstGeom>
          <a:noFill/>
        </p:spPr>
        <p:txBody>
          <a:bodyPr wrap="square" rtlCol="1">
            <a:spAutoFit/>
          </a:bodyPr>
          <a:lstStyle/>
          <a:p>
            <a:pPr algn="r" rtl="1"/>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he-IL" sz="1600" dirty="0">
                <a:solidFill>
                  <a:srgbClr val="000000"/>
                </a:solidFill>
                <a:latin typeface="Calibri" panose="020F0502020204030204" pitchFamily="34" charset="0"/>
                <a:cs typeface="Calibri" panose="020F0502020204030204" pitchFamily="34" charset="0"/>
              </a:rPr>
              <a:t>רק תלמידים מעל גיל 6 שבמסגרת שבה הם לומדים התקיימה למידה מרחוק</a:t>
            </a:r>
          </a:p>
        </p:txBody>
      </p:sp>
      <p:sp>
        <p:nvSpPr>
          <p:cNvPr id="6" name="TextBox 5">
            <a:extLst>
              <a:ext uri="{FF2B5EF4-FFF2-40B4-BE49-F238E27FC236}">
                <a16:creationId xmlns:a16="http://schemas.microsoft.com/office/drawing/2014/main" id="{C62247E1-1492-43A7-9E2D-0C2C489A76C2}"/>
              </a:ext>
            </a:extLst>
          </p:cNvPr>
          <p:cNvSpPr txBox="1"/>
          <p:nvPr/>
        </p:nvSpPr>
        <p:spPr>
          <a:xfrm>
            <a:off x="1021503" y="1639561"/>
            <a:ext cx="9489228" cy="646331"/>
          </a:xfrm>
          <a:prstGeom prst="rect">
            <a:avLst/>
          </a:prstGeom>
          <a:noFill/>
          <a:ln>
            <a:solidFill>
              <a:schemeClr val="accent1"/>
            </a:solidFill>
          </a:ln>
        </p:spPr>
        <p:txBody>
          <a:bodyPr wrap="square" rtlCol="1">
            <a:spAutoFit/>
          </a:bodyPr>
          <a:lstStyle/>
          <a:p>
            <a:pPr algn="ctr" rtl="1"/>
            <a:r>
              <a:rPr lang="he-IL" sz="1800" b="1" dirty="0">
                <a:solidFill>
                  <a:schemeClr val="tx2">
                    <a:lumMod val="50000"/>
                  </a:schemeClr>
                </a:solidFill>
                <a:latin typeface="Calibri" panose="020F0502020204030204" pitchFamily="34" charset="0"/>
                <a:cs typeface="Calibri" panose="020F0502020204030204" pitchFamily="34" charset="0"/>
              </a:rPr>
              <a:t>מניתוח הנתונים עלה כי 66% מן ההורים לילדים ערבים עם מוגבלות ו-32% מן ההורים לילדים יהודים לא חרדים עם מוגבלות דיווחו על קושי אחד </a:t>
            </a:r>
            <a:r>
              <a:rPr lang="he-IL" b="1" dirty="0">
                <a:solidFill>
                  <a:schemeClr val="tx2">
                    <a:lumMod val="50000"/>
                  </a:schemeClr>
                </a:solidFill>
                <a:latin typeface="Calibri" panose="020F0502020204030204" pitchFamily="34" charset="0"/>
                <a:cs typeface="Calibri" panose="020F0502020204030204" pitchFamily="34" charset="0"/>
              </a:rPr>
              <a:t>לפחות הנוגע </a:t>
            </a:r>
            <a:r>
              <a:rPr lang="he-IL" sz="1800" b="1" dirty="0">
                <a:solidFill>
                  <a:schemeClr val="tx2">
                    <a:lumMod val="50000"/>
                  </a:schemeClr>
                </a:solidFill>
                <a:latin typeface="Calibri" panose="020F0502020204030204" pitchFamily="34" charset="0"/>
                <a:cs typeface="Calibri" panose="020F0502020204030204" pitchFamily="34" charset="0"/>
              </a:rPr>
              <a:t>לציוד, לתשתית או לאוריינות דיגיטלית</a:t>
            </a:r>
          </a:p>
        </p:txBody>
      </p:sp>
    </p:spTree>
    <p:extLst>
      <p:ext uri="{BB962C8B-B14F-4D97-AF65-F5344CB8AC3E}">
        <p14:creationId xmlns:p14="http://schemas.microsoft.com/office/powerpoint/2010/main" val="1935354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0" y="225651"/>
            <a:ext cx="10027391" cy="1325563"/>
          </a:xfrm>
        </p:spPr>
        <p:txBody>
          <a:bodyPr>
            <a:normAutofit/>
          </a:bodyPr>
          <a:lstStyle/>
          <a:p>
            <a:r>
              <a:rPr lang="he-IL" sz="3200" dirty="0"/>
              <a:t>האם הילד שלך נתקל בקשיים בלמידה מרחוק? דיווחי הורים לילדים ערבים עם מוגבלות (</a:t>
            </a:r>
            <a:r>
              <a:rPr lang="en-US" sz="3200" dirty="0"/>
              <a:t>n=82</a:t>
            </a:r>
            <a:r>
              <a:rPr lang="he-IL" sz="3200" dirty="0"/>
              <a:t>) ולילדים ערבים ללא מוגבלות (</a:t>
            </a:r>
            <a:r>
              <a:rPr lang="en-US" sz="3200" dirty="0"/>
              <a:t>n=765</a:t>
            </a:r>
            <a:r>
              <a:rPr lang="he-IL" sz="3200" dirty="0"/>
              <a:t>)^ (באחוזים)</a:t>
            </a:r>
            <a:endParaRPr lang="en-US" sz="3200" dirty="0"/>
          </a:p>
        </p:txBody>
      </p:sp>
      <p:sp>
        <p:nvSpPr>
          <p:cNvPr id="4" name="TextBox 3">
            <a:extLst>
              <a:ext uri="{FF2B5EF4-FFF2-40B4-BE49-F238E27FC236}">
                <a16:creationId xmlns:a16="http://schemas.microsoft.com/office/drawing/2014/main" id="{221E9D67-A1D7-4EA0-9B41-CE158468685C}"/>
              </a:ext>
            </a:extLst>
          </p:cNvPr>
          <p:cNvSpPr txBox="1"/>
          <p:nvPr/>
        </p:nvSpPr>
        <p:spPr>
          <a:xfrm flipH="1">
            <a:off x="3284175" y="6421032"/>
            <a:ext cx="7673755" cy="338554"/>
          </a:xfrm>
          <a:prstGeom prst="rect">
            <a:avLst/>
          </a:prstGeom>
          <a:noFill/>
        </p:spPr>
        <p:txBody>
          <a:bodyPr wrap="square" rtlCol="1">
            <a:spAutoFit/>
          </a:bodyPr>
          <a:lstStyle/>
          <a:p>
            <a:pPr algn="r" rtl="1"/>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he-IL" sz="1600" dirty="0">
                <a:solidFill>
                  <a:srgbClr val="000000"/>
                </a:solidFill>
                <a:latin typeface="Calibri" panose="020F0502020204030204" pitchFamily="34" charset="0"/>
                <a:cs typeface="Calibri" panose="020F0502020204030204" pitchFamily="34" charset="0"/>
              </a:rPr>
              <a:t>רק תלמידים מעל גיל 6 שבמסגרת שבה הם לומדים התקיימה למידה מרחוק</a:t>
            </a:r>
          </a:p>
        </p:txBody>
      </p:sp>
      <p:graphicFrame>
        <p:nvGraphicFramePr>
          <p:cNvPr id="7" name="Chart 6">
            <a:extLst>
              <a:ext uri="{FF2B5EF4-FFF2-40B4-BE49-F238E27FC236}">
                <a16:creationId xmlns:a16="http://schemas.microsoft.com/office/drawing/2014/main" id="{EA031AFD-F74E-4CC4-A9A2-09234E625B60}"/>
              </a:ext>
            </a:extLst>
          </p:cNvPr>
          <p:cNvGraphicFramePr/>
          <p:nvPr>
            <p:extLst>
              <p:ext uri="{D42A27DB-BD31-4B8C-83A1-F6EECF244321}">
                <p14:modId xmlns:p14="http://schemas.microsoft.com/office/powerpoint/2010/main" val="2541473077"/>
              </p:ext>
            </p:extLst>
          </p:nvPr>
        </p:nvGraphicFramePr>
        <p:xfrm>
          <a:off x="360185" y="2179536"/>
          <a:ext cx="10597745" cy="427918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D90CE2F-9650-4C96-B102-576348BA0FE3}"/>
              </a:ext>
            </a:extLst>
          </p:cNvPr>
          <p:cNvSpPr txBox="1"/>
          <p:nvPr/>
        </p:nvSpPr>
        <p:spPr>
          <a:xfrm>
            <a:off x="976313" y="1488987"/>
            <a:ext cx="9489228" cy="923330"/>
          </a:xfrm>
          <a:prstGeom prst="rect">
            <a:avLst/>
          </a:prstGeom>
          <a:noFill/>
          <a:ln>
            <a:solidFill>
              <a:schemeClr val="accent1"/>
            </a:solidFill>
          </a:ln>
        </p:spPr>
        <p:txBody>
          <a:bodyPr wrap="square" rtlCol="1">
            <a:spAutoFit/>
          </a:bodyPr>
          <a:lstStyle/>
          <a:p>
            <a:pPr algn="ctr" rtl="1"/>
            <a:r>
              <a:rPr lang="he-IL" b="1" dirty="0">
                <a:solidFill>
                  <a:schemeClr val="tx2">
                    <a:lumMod val="50000"/>
                  </a:schemeClr>
                </a:solidFill>
                <a:latin typeface="Calibri" panose="020F0502020204030204" pitchFamily="34" charset="0"/>
                <a:cs typeface="Calibri" panose="020F0502020204030204" pitchFamily="34" charset="0"/>
              </a:rPr>
              <a:t>ילדים ערבים חווים </a:t>
            </a:r>
            <a:r>
              <a:rPr lang="he-IL" sz="1800" b="1" dirty="0">
                <a:solidFill>
                  <a:schemeClr val="tx2">
                    <a:lumMod val="50000"/>
                  </a:schemeClr>
                </a:solidFill>
                <a:latin typeface="Calibri" panose="020F0502020204030204" pitchFamily="34" charset="0"/>
                <a:cs typeface="Calibri" panose="020F0502020204030204" pitchFamily="34" charset="0"/>
              </a:rPr>
              <a:t>יותר קשיים דיגיטליים, אך התופעה ניכרת יותר בקרב ילדים עם מוגבלות: מניתוח הנתונים עלה כי 66% מן ההורים לילדים ערבים עם מוגבלות ו-48% מן ההורים לילדים ערבים ללא מוגבלות דיווחו על קושי אחד לפחות הנוגע לציוד, לתשתית או לאוריינות דיגיטלית</a:t>
            </a:r>
          </a:p>
        </p:txBody>
      </p:sp>
    </p:spTree>
    <p:extLst>
      <p:ext uri="{BB962C8B-B14F-4D97-AF65-F5344CB8AC3E}">
        <p14:creationId xmlns:p14="http://schemas.microsoft.com/office/powerpoint/2010/main" val="371346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2137631392"/>
              </p:ext>
            </p:extLst>
          </p:nvPr>
        </p:nvGraphicFramePr>
        <p:xfrm>
          <a:off x="332473" y="2616781"/>
          <a:ext cx="10592656" cy="368547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722376" y="362820"/>
            <a:ext cx="9599059"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חוסר יעילות של הלמידה מרחוק בקרב ילדים עם מוגבלות (</a:t>
            </a:r>
            <a:r>
              <a:rPr lang="en-US" sz="3200" dirty="0"/>
              <a:t>n=403</a:t>
            </a:r>
            <a:r>
              <a:rPr lang="he-IL" sz="3200" dirty="0"/>
              <a:t>) וללא מוגבלות (</a:t>
            </a:r>
            <a:r>
              <a:rPr lang="en-US" sz="3200" dirty="0"/>
              <a:t>n=3,048</a:t>
            </a:r>
            <a:r>
              <a:rPr lang="he-IL" sz="3200" dirty="0"/>
              <a:t>)</a:t>
            </a:r>
            <a:r>
              <a:rPr lang="en-US" sz="3200" dirty="0"/>
              <a:t> ^</a:t>
            </a:r>
            <a:r>
              <a:rPr lang="he-IL" sz="3200" dirty="0"/>
              <a:t>(באחוזים)</a:t>
            </a:r>
            <a:endParaRPr lang="en-US" sz="3200" dirty="0">
              <a:highlight>
                <a:srgbClr val="FFFF00"/>
              </a:highlight>
            </a:endParaRPr>
          </a:p>
        </p:txBody>
      </p:sp>
      <p:sp>
        <p:nvSpPr>
          <p:cNvPr id="8" name="TextBox 7">
            <a:extLst>
              <a:ext uri="{FF2B5EF4-FFF2-40B4-BE49-F238E27FC236}">
                <a16:creationId xmlns:a16="http://schemas.microsoft.com/office/drawing/2014/main" id="{E85A6A25-F7E3-4C8E-9DCC-DECBDA736D6E}"/>
              </a:ext>
            </a:extLst>
          </p:cNvPr>
          <p:cNvSpPr txBox="1"/>
          <p:nvPr/>
        </p:nvSpPr>
        <p:spPr>
          <a:xfrm>
            <a:off x="884187" y="1763572"/>
            <a:ext cx="9489228" cy="646331"/>
          </a:xfrm>
          <a:prstGeom prst="rect">
            <a:avLst/>
          </a:prstGeom>
          <a:noFill/>
          <a:ln>
            <a:solidFill>
              <a:schemeClr val="accent1"/>
            </a:solidFill>
          </a:ln>
        </p:spPr>
        <p:txBody>
          <a:bodyPr wrap="square" rtlCol="1">
            <a:spAutoFit/>
          </a:bodyPr>
          <a:lstStyle/>
          <a:p>
            <a:pPr algn="ctr" rtl="1"/>
            <a:r>
              <a:rPr lang="he-IL" b="1" dirty="0">
                <a:solidFill>
                  <a:schemeClr val="tx2">
                    <a:lumMod val="50000"/>
                  </a:schemeClr>
                </a:solidFill>
                <a:latin typeface="Calibri" panose="020F0502020204030204" pitchFamily="34" charset="0"/>
                <a:cs typeface="Calibri" panose="020F0502020204030204" pitchFamily="34" charset="0"/>
              </a:rPr>
              <a:t>הלמידה מרחוק יעילה יותר בשמירה על שגרה וסדר יום ופחות יעילה מבחינה חברתית ולימודית.</a:t>
            </a:r>
          </a:p>
          <a:p>
            <a:pPr algn="ctr" rtl="1"/>
            <a:r>
              <a:rPr lang="he-IL" b="1" dirty="0">
                <a:solidFill>
                  <a:schemeClr val="tx2">
                    <a:lumMod val="50000"/>
                  </a:schemeClr>
                </a:solidFill>
                <a:latin typeface="Calibri" panose="020F0502020204030204" pitchFamily="34" charset="0"/>
                <a:cs typeface="Calibri" panose="020F0502020204030204" pitchFamily="34" charset="0"/>
              </a:rPr>
              <a:t>יעילות הלמידה מרחוק נמוכה יותר בקרב ילדים עם מוגבלות לעומת ילדים ללא מוגבלות, בכל המדדים שנבדקו</a:t>
            </a:r>
          </a:p>
        </p:txBody>
      </p:sp>
      <p:sp>
        <p:nvSpPr>
          <p:cNvPr id="5" name="TextBox 4">
            <a:extLst>
              <a:ext uri="{FF2B5EF4-FFF2-40B4-BE49-F238E27FC236}">
                <a16:creationId xmlns:a16="http://schemas.microsoft.com/office/drawing/2014/main" id="{5E04B250-8B65-4C18-8FC1-EAD17C313981}"/>
              </a:ext>
            </a:extLst>
          </p:cNvPr>
          <p:cNvSpPr txBox="1"/>
          <p:nvPr/>
        </p:nvSpPr>
        <p:spPr>
          <a:xfrm flipH="1">
            <a:off x="3117032" y="6377443"/>
            <a:ext cx="7673755" cy="338554"/>
          </a:xfrm>
          <a:prstGeom prst="rect">
            <a:avLst/>
          </a:prstGeom>
          <a:noFill/>
        </p:spPr>
        <p:txBody>
          <a:bodyPr wrap="square" rtlCol="1">
            <a:spAutoFit/>
          </a:bodyPr>
          <a:lstStyle/>
          <a:p>
            <a:pPr algn="r" rtl="1"/>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he-IL" sz="1600" dirty="0">
                <a:solidFill>
                  <a:srgbClr val="000000"/>
                </a:solidFill>
                <a:latin typeface="Calibri" panose="020F0502020204030204" pitchFamily="34" charset="0"/>
                <a:cs typeface="Calibri" panose="020F0502020204030204" pitchFamily="34" charset="0"/>
              </a:rPr>
              <a:t>רק תלמידים מעל גיל 6 שבמסגרת שבה הם לומדים התקיימה למידה מרחוק</a:t>
            </a:r>
          </a:p>
        </p:txBody>
      </p:sp>
    </p:spTree>
    <p:extLst>
      <p:ext uri="{BB962C8B-B14F-4D97-AF65-F5344CB8AC3E}">
        <p14:creationId xmlns:p14="http://schemas.microsoft.com/office/powerpoint/2010/main" val="733352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4080515774"/>
              </p:ext>
            </p:extLst>
          </p:nvPr>
        </p:nvGraphicFramePr>
        <p:xfrm>
          <a:off x="332473" y="2616781"/>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475488" y="362820"/>
            <a:ext cx="9845947"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חוסר יעילות של הלמידה מרחוק בקרב ילדים עם מוגבלות (</a:t>
            </a:r>
            <a:r>
              <a:rPr lang="en-US" sz="3200" dirty="0"/>
              <a:t>n=199</a:t>
            </a:r>
            <a:r>
              <a:rPr lang="he-IL" sz="3200" dirty="0"/>
              <a:t>) וללא מוגבלות (</a:t>
            </a:r>
            <a:r>
              <a:rPr lang="en-US" sz="3200" dirty="0"/>
              <a:t>n=1,786</a:t>
            </a:r>
            <a:r>
              <a:rPr lang="he-IL" sz="3200" dirty="0"/>
              <a:t>)^, בגילי </a:t>
            </a:r>
            <a:r>
              <a:rPr lang="en-US" sz="3200" dirty="0"/>
              <a:t>12-6</a:t>
            </a:r>
            <a:r>
              <a:rPr lang="he-IL" sz="3200" dirty="0"/>
              <a:t> (באחוזים)</a:t>
            </a:r>
            <a:endParaRPr lang="en-US" sz="3200" dirty="0"/>
          </a:p>
        </p:txBody>
      </p:sp>
      <p:sp>
        <p:nvSpPr>
          <p:cNvPr id="8" name="TextBox 7">
            <a:extLst>
              <a:ext uri="{FF2B5EF4-FFF2-40B4-BE49-F238E27FC236}">
                <a16:creationId xmlns:a16="http://schemas.microsoft.com/office/drawing/2014/main" id="{E85A6A25-F7E3-4C8E-9DCC-DECBDA736D6E}"/>
              </a:ext>
            </a:extLst>
          </p:cNvPr>
          <p:cNvSpPr txBox="1"/>
          <p:nvPr/>
        </p:nvSpPr>
        <p:spPr>
          <a:xfrm>
            <a:off x="884187" y="1829416"/>
            <a:ext cx="9489228" cy="369332"/>
          </a:xfrm>
          <a:prstGeom prst="rect">
            <a:avLst/>
          </a:prstGeom>
          <a:noFill/>
          <a:ln>
            <a:solidFill>
              <a:schemeClr val="accent1"/>
            </a:solidFill>
          </a:ln>
        </p:spPr>
        <p:txBody>
          <a:bodyPr wrap="square" rtlCol="1">
            <a:spAutoFit/>
          </a:bodyPr>
          <a:lstStyle/>
          <a:p>
            <a:pPr algn="ctr" rtl="1"/>
            <a:r>
              <a:rPr lang="he-IL" b="1" dirty="0">
                <a:solidFill>
                  <a:schemeClr val="tx2">
                    <a:lumMod val="50000"/>
                  </a:schemeClr>
                </a:solidFill>
                <a:latin typeface="Calibri" panose="020F0502020204030204" pitchFamily="34" charset="0"/>
                <a:cs typeface="Calibri" panose="020F0502020204030204" pitchFamily="34" charset="0"/>
              </a:rPr>
              <a:t>בקבוצת הגיל הזו חוסר היעילות של הלמידה מרחוק גבוה יותר לעומת קבוצת הגיל הבוגרת יותר (18-13)</a:t>
            </a:r>
            <a:endParaRPr lang="he-IL" sz="1800" b="1" dirty="0">
              <a:solidFill>
                <a:schemeClr val="tx2">
                  <a:lumMod val="5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E04B250-8B65-4C18-8FC1-EAD17C313981}"/>
              </a:ext>
            </a:extLst>
          </p:cNvPr>
          <p:cNvSpPr txBox="1"/>
          <p:nvPr/>
        </p:nvSpPr>
        <p:spPr>
          <a:xfrm flipH="1">
            <a:off x="3117032" y="6377443"/>
            <a:ext cx="7673755" cy="338554"/>
          </a:xfrm>
          <a:prstGeom prst="rect">
            <a:avLst/>
          </a:prstGeom>
          <a:noFill/>
        </p:spPr>
        <p:txBody>
          <a:bodyPr wrap="square" rtlCol="1">
            <a:spAutoFit/>
          </a:bodyPr>
          <a:lstStyle/>
          <a:p>
            <a:pPr algn="r" rtl="1"/>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he-IL" sz="1600" dirty="0">
                <a:solidFill>
                  <a:srgbClr val="000000"/>
                </a:solidFill>
                <a:latin typeface="Calibri" panose="020F0502020204030204" pitchFamily="34" charset="0"/>
                <a:cs typeface="Calibri" panose="020F0502020204030204" pitchFamily="34" charset="0"/>
              </a:rPr>
              <a:t>רק תלמידים מעל גיל 6 שבמסגרת שבה הם לומדים התקיימה למידה מרחוק</a:t>
            </a:r>
          </a:p>
        </p:txBody>
      </p:sp>
    </p:spTree>
    <p:extLst>
      <p:ext uri="{BB962C8B-B14F-4D97-AF65-F5344CB8AC3E}">
        <p14:creationId xmlns:p14="http://schemas.microsoft.com/office/powerpoint/2010/main" val="1346119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1155102344"/>
              </p:ext>
            </p:extLst>
          </p:nvPr>
        </p:nvGraphicFramePr>
        <p:xfrm>
          <a:off x="332473" y="2616781"/>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332474" y="362820"/>
            <a:ext cx="9988962"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חוסר יעילות של הלמידה מרחוק בקרב ילדים עם מוגבלות (</a:t>
            </a:r>
            <a:r>
              <a:rPr lang="en-US" sz="3200" dirty="0"/>
              <a:t>n=155</a:t>
            </a:r>
            <a:r>
              <a:rPr lang="he-IL" sz="3200" dirty="0"/>
              <a:t>) וללא מוגבלות (</a:t>
            </a:r>
            <a:r>
              <a:rPr lang="en-US" sz="3200" dirty="0"/>
              <a:t>n=1,124</a:t>
            </a:r>
            <a:r>
              <a:rPr lang="he-IL" sz="3200" dirty="0"/>
              <a:t>)^, בגילי 18-13 (באחוזים)</a:t>
            </a:r>
            <a:endParaRPr lang="en-US" sz="3200" dirty="0"/>
          </a:p>
        </p:txBody>
      </p:sp>
      <p:sp>
        <p:nvSpPr>
          <p:cNvPr id="8" name="TextBox 7">
            <a:extLst>
              <a:ext uri="{FF2B5EF4-FFF2-40B4-BE49-F238E27FC236}">
                <a16:creationId xmlns:a16="http://schemas.microsoft.com/office/drawing/2014/main" id="{E85A6A25-F7E3-4C8E-9DCC-DECBDA736D6E}"/>
              </a:ext>
            </a:extLst>
          </p:cNvPr>
          <p:cNvSpPr txBox="1"/>
          <p:nvPr/>
        </p:nvSpPr>
        <p:spPr>
          <a:xfrm>
            <a:off x="884187" y="1829416"/>
            <a:ext cx="9489228" cy="369332"/>
          </a:xfrm>
          <a:prstGeom prst="rect">
            <a:avLst/>
          </a:prstGeom>
          <a:noFill/>
          <a:ln>
            <a:solidFill>
              <a:schemeClr val="accent1"/>
            </a:solidFill>
          </a:ln>
        </p:spPr>
        <p:txBody>
          <a:bodyPr wrap="square" rtlCol="1">
            <a:spAutoFit/>
          </a:bodyPr>
          <a:lstStyle/>
          <a:p>
            <a:pPr algn="ctr" rtl="1"/>
            <a:r>
              <a:rPr lang="he-IL" b="1" dirty="0">
                <a:solidFill>
                  <a:schemeClr val="tx2">
                    <a:lumMod val="50000"/>
                  </a:schemeClr>
                </a:solidFill>
                <a:latin typeface="Calibri" panose="020F0502020204030204" pitchFamily="34" charset="0"/>
                <a:cs typeface="Calibri" panose="020F0502020204030204" pitchFamily="34" charset="0"/>
              </a:rPr>
              <a:t>גם בקבוצת גיל זו אחוז ניכר מן ההורים מדווחים על חוסר יעילות של הלמידה מרחוק</a:t>
            </a:r>
            <a:endParaRPr lang="he-IL" sz="1800" b="1" dirty="0">
              <a:solidFill>
                <a:schemeClr val="tx2">
                  <a:lumMod val="5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E04B250-8B65-4C18-8FC1-EAD17C313981}"/>
              </a:ext>
            </a:extLst>
          </p:cNvPr>
          <p:cNvSpPr txBox="1"/>
          <p:nvPr/>
        </p:nvSpPr>
        <p:spPr>
          <a:xfrm flipH="1">
            <a:off x="3117032" y="6377443"/>
            <a:ext cx="7673755" cy="338554"/>
          </a:xfrm>
          <a:prstGeom prst="rect">
            <a:avLst/>
          </a:prstGeom>
          <a:noFill/>
        </p:spPr>
        <p:txBody>
          <a:bodyPr wrap="square" rtlCol="1">
            <a:spAutoFit/>
          </a:bodyPr>
          <a:lstStyle/>
          <a:p>
            <a:pPr algn="r" rtl="1"/>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he-IL" sz="1600" dirty="0">
                <a:solidFill>
                  <a:srgbClr val="000000"/>
                </a:solidFill>
                <a:latin typeface="Calibri" panose="020F0502020204030204" pitchFamily="34" charset="0"/>
                <a:cs typeface="Calibri" panose="020F0502020204030204" pitchFamily="34" charset="0"/>
              </a:rPr>
              <a:t>רק תלמידים מעל גיל 6 שבמסגרת שבה הם לומדים התקיימה למידה מרחוק</a:t>
            </a:r>
          </a:p>
        </p:txBody>
      </p:sp>
    </p:spTree>
    <p:extLst>
      <p:ext uri="{BB962C8B-B14F-4D97-AF65-F5344CB8AC3E}">
        <p14:creationId xmlns:p14="http://schemas.microsoft.com/office/powerpoint/2010/main" val="3030812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4195302008"/>
              </p:ext>
            </p:extLst>
          </p:nvPr>
        </p:nvGraphicFramePr>
        <p:xfrm>
          <a:off x="332473" y="2640458"/>
          <a:ext cx="10517037" cy="366179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936168" y="362820"/>
            <a:ext cx="9385267"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200" dirty="0"/>
              <a:t>דיווחי הורים על חוסר יעילות של הלמידה מרחוק בקרב ילדים עם מוגבלות, לפי סוג מסגרת הלימודים^ (באחוזים) </a:t>
            </a:r>
            <a:endParaRPr lang="en-US" sz="3200" dirty="0"/>
          </a:p>
        </p:txBody>
      </p:sp>
      <p:sp>
        <p:nvSpPr>
          <p:cNvPr id="8" name="TextBox 7">
            <a:extLst>
              <a:ext uri="{FF2B5EF4-FFF2-40B4-BE49-F238E27FC236}">
                <a16:creationId xmlns:a16="http://schemas.microsoft.com/office/drawing/2014/main" id="{E85A6A25-F7E3-4C8E-9DCC-DECBDA736D6E}"/>
              </a:ext>
            </a:extLst>
          </p:cNvPr>
          <p:cNvSpPr txBox="1"/>
          <p:nvPr/>
        </p:nvSpPr>
        <p:spPr>
          <a:xfrm>
            <a:off x="832207" y="1829416"/>
            <a:ext cx="9489228" cy="369332"/>
          </a:xfrm>
          <a:prstGeom prst="rect">
            <a:avLst/>
          </a:prstGeom>
          <a:noFill/>
          <a:ln>
            <a:solidFill>
              <a:schemeClr val="accent1"/>
            </a:solidFill>
          </a:ln>
        </p:spPr>
        <p:txBody>
          <a:bodyPr wrap="square" rtlCol="1">
            <a:spAutoFit/>
          </a:bodyPr>
          <a:lstStyle/>
          <a:p>
            <a:pPr algn="ctr" rtl="1"/>
            <a:r>
              <a:rPr lang="he-IL" b="1" dirty="0">
                <a:solidFill>
                  <a:schemeClr val="tx2">
                    <a:lumMod val="50000"/>
                  </a:schemeClr>
                </a:solidFill>
                <a:latin typeface="Calibri" panose="020F0502020204030204" pitchFamily="34" charset="0"/>
                <a:cs typeface="Calibri" panose="020F0502020204030204" pitchFamily="34" charset="0"/>
              </a:rPr>
              <a:t>הלמידה מרחוק יעילה פחות בקרב ילדים עם מוגבלות הלומדים במסגרת חינוך רגיל, בעיקר בפן החברתי</a:t>
            </a:r>
          </a:p>
        </p:txBody>
      </p:sp>
      <p:sp>
        <p:nvSpPr>
          <p:cNvPr id="5" name="TextBox 4">
            <a:extLst>
              <a:ext uri="{FF2B5EF4-FFF2-40B4-BE49-F238E27FC236}">
                <a16:creationId xmlns:a16="http://schemas.microsoft.com/office/drawing/2014/main" id="{5E04B250-8B65-4C18-8FC1-EAD17C313981}"/>
              </a:ext>
            </a:extLst>
          </p:cNvPr>
          <p:cNvSpPr txBox="1"/>
          <p:nvPr/>
        </p:nvSpPr>
        <p:spPr>
          <a:xfrm flipH="1">
            <a:off x="3117032" y="6377443"/>
            <a:ext cx="7673755" cy="338554"/>
          </a:xfrm>
          <a:prstGeom prst="rect">
            <a:avLst/>
          </a:prstGeom>
          <a:noFill/>
        </p:spPr>
        <p:txBody>
          <a:bodyPr wrap="square" rtlCol="1">
            <a:spAutoFit/>
          </a:bodyPr>
          <a:lstStyle/>
          <a:p>
            <a:pPr algn="r" rtl="1"/>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he-IL" sz="1600" dirty="0">
                <a:solidFill>
                  <a:srgbClr val="000000"/>
                </a:solidFill>
                <a:latin typeface="Calibri" panose="020F0502020204030204" pitchFamily="34" charset="0"/>
                <a:cs typeface="Calibri" panose="020F0502020204030204" pitchFamily="34" charset="0"/>
              </a:rPr>
              <a:t>רק תלמידים מעל גיל 6 שבמסגרת שבה הם לומדים התקיימה למידה מרחוק</a:t>
            </a:r>
          </a:p>
        </p:txBody>
      </p:sp>
    </p:spTree>
    <p:extLst>
      <p:ext uri="{BB962C8B-B14F-4D97-AF65-F5344CB8AC3E}">
        <p14:creationId xmlns:p14="http://schemas.microsoft.com/office/powerpoint/2010/main" val="395163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129FEF-9177-410F-9A6E-F8074512D10A}"/>
              </a:ext>
            </a:extLst>
          </p:cNvPr>
          <p:cNvSpPr txBox="1"/>
          <p:nvPr/>
        </p:nvSpPr>
        <p:spPr>
          <a:xfrm>
            <a:off x="730300" y="1662252"/>
            <a:ext cx="9628826" cy="4632940"/>
          </a:xfrm>
          <a:prstGeom prst="rect">
            <a:avLst/>
          </a:prstGeom>
        </p:spPr>
        <p:txBody>
          <a:bodyPr vert="horz" lIns="91440" tIns="46800" rIns="91440" bIns="45720" rtlCol="0">
            <a:normAutofit/>
          </a:bodyPr>
          <a:lstStyle/>
          <a:p>
            <a:pPr algn="just" rtl="1">
              <a:lnSpc>
                <a:spcPts val="3360"/>
              </a:lnSpc>
              <a:spcAft>
                <a:spcPts val="600"/>
              </a:spcAft>
              <a:buClr>
                <a:srgbClr val="AA0171"/>
              </a:buClr>
              <a:buSzPct val="110000"/>
            </a:pPr>
            <a:endParaRPr lang="he-IL" sz="280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F276FB5-B9FE-42BD-A93F-8CE45E9291B0}"/>
              </a:ext>
            </a:extLst>
          </p:cNvPr>
          <p:cNvSpPr txBox="1"/>
          <p:nvPr/>
        </p:nvSpPr>
        <p:spPr>
          <a:xfrm>
            <a:off x="547751" y="1719224"/>
            <a:ext cx="10125246" cy="2732928"/>
          </a:xfrm>
          <a:prstGeom prst="rect">
            <a:avLst/>
          </a:prstGeom>
          <a:noFill/>
        </p:spPr>
        <p:txBody>
          <a:bodyPr wrap="square">
            <a:spAutoFit/>
          </a:bodyPr>
          <a:lstStyle/>
          <a:p>
            <a:pPr marL="457200" indent="-457200" algn="just" rtl="1">
              <a:lnSpc>
                <a:spcPct val="150000"/>
              </a:lnSpc>
              <a:spcAft>
                <a:spcPts val="600"/>
              </a:spcAft>
              <a:buClr>
                <a:srgbClr val="AA0171"/>
              </a:buClr>
              <a:buSzPct val="110000"/>
              <a:buFont typeface="Wingdings" panose="05000000000000000000" pitchFamily="2" charset="2"/>
              <a:buChar char="§"/>
            </a:pPr>
            <a:r>
              <a:rPr lang="he-IL" sz="2200" dirty="0">
                <a:solidFill>
                  <a:srgbClr val="000000"/>
                </a:solidFill>
                <a:latin typeface="Calibri" panose="020F0502020204030204" pitchFamily="34" charset="0"/>
                <a:ea typeface="Calibri" panose="020F0502020204030204" pitchFamily="34" charset="0"/>
                <a:cs typeface="Calibri" panose="020F0502020204030204" pitchFamily="34" charset="0"/>
              </a:rPr>
              <a:t>בחינת </a:t>
            </a:r>
            <a:r>
              <a:rPr lang="he-IL"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השפעת משבר הקורונה </a:t>
            </a:r>
            <a:r>
              <a:rPr lang="he-IL" sz="2200" dirty="0">
                <a:solidFill>
                  <a:srgbClr val="000000"/>
                </a:solidFill>
                <a:latin typeface="Calibri" panose="020F0502020204030204" pitchFamily="34" charset="0"/>
                <a:ea typeface="Calibri" panose="020F0502020204030204" pitchFamily="34" charset="0"/>
                <a:cs typeface="Calibri" panose="020F0502020204030204" pitchFamily="34" charset="0"/>
              </a:rPr>
              <a:t>על ילדים עם מוגבלות בפן </a:t>
            </a:r>
            <a:r>
              <a:rPr lang="he-IL"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הבריאותי, הרגשי, החברתי, הלימודי והמשפחתי, </a:t>
            </a:r>
            <a:r>
              <a:rPr lang="he-IL" sz="2200" dirty="0">
                <a:solidFill>
                  <a:srgbClr val="000000"/>
                </a:solidFill>
                <a:latin typeface="Calibri" panose="020F0502020204030204" pitchFamily="34" charset="0"/>
                <a:cs typeface="Calibri" panose="020F0502020204030204" pitchFamily="34" charset="0"/>
              </a:rPr>
              <a:t>לעומת השפעתו על ילדים ללא מוגבלות. </a:t>
            </a:r>
          </a:p>
          <a:p>
            <a:pPr marL="457200" indent="-457200" algn="just" rtl="1">
              <a:lnSpc>
                <a:spcPct val="150000"/>
              </a:lnSpc>
              <a:spcAft>
                <a:spcPts val="600"/>
              </a:spcAft>
              <a:buClr>
                <a:srgbClr val="AA0171"/>
              </a:buClr>
              <a:buSzPct val="110000"/>
              <a:buFont typeface="Wingdings" panose="05000000000000000000" pitchFamily="2" charset="2"/>
              <a:buChar char="§"/>
            </a:pPr>
            <a:r>
              <a:rPr lang="he-IL" sz="2200" dirty="0">
                <a:solidFill>
                  <a:srgbClr val="000000"/>
                </a:solidFill>
                <a:latin typeface="Calibri" panose="020F0502020204030204" pitchFamily="34" charset="0"/>
                <a:cs typeface="Calibri" panose="020F0502020204030204" pitchFamily="34" charset="0"/>
              </a:rPr>
              <a:t>בחינת ההתמודדות של ילדים עם מוגבלות </a:t>
            </a:r>
            <a:r>
              <a:rPr lang="he-IL" sz="2200" dirty="0">
                <a:solidFill>
                  <a:srgbClr val="000000"/>
                </a:solidFill>
                <a:latin typeface="Calibri" panose="020F0502020204030204" pitchFamily="34" charset="0"/>
                <a:ea typeface="Calibri" panose="020F0502020204030204" pitchFamily="34" charset="0"/>
                <a:cs typeface="Calibri" panose="020F0502020204030204" pitchFamily="34" charset="0"/>
              </a:rPr>
              <a:t>עם הלמידה מרחוק במהלך משבר הקורונה. </a:t>
            </a:r>
          </a:p>
          <a:p>
            <a:pPr marL="457200" indent="-457200" algn="just" rtl="1">
              <a:lnSpc>
                <a:spcPct val="150000"/>
              </a:lnSpc>
              <a:spcAft>
                <a:spcPts val="600"/>
              </a:spcAft>
              <a:buClr>
                <a:srgbClr val="AA0171"/>
              </a:buClr>
              <a:buSzPct val="110000"/>
              <a:buFont typeface="Wingdings" panose="05000000000000000000" pitchFamily="2" charset="2"/>
              <a:buChar char="§"/>
            </a:pPr>
            <a:r>
              <a:rPr lang="he-IL"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הבנת הצרכים החדשים שעלו עקב משבר הקורונה אצל ילדים עם מוגבלות, כדי לסייע למשרדי הממשלה השונים לשפר את השירותים והמענים הניתנים לילדים עם מוגבלות.</a:t>
            </a:r>
            <a:endPar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itle 2">
            <a:extLst>
              <a:ext uri="{FF2B5EF4-FFF2-40B4-BE49-F238E27FC236}">
                <a16:creationId xmlns:a16="http://schemas.microsoft.com/office/drawing/2014/main" id="{BA0B7F92-C091-40B7-8960-D9047A186335}"/>
              </a:ext>
            </a:extLst>
          </p:cNvPr>
          <p:cNvSpPr>
            <a:spLocks noGrp="1"/>
          </p:cNvSpPr>
          <p:nvPr>
            <p:ph type="title"/>
          </p:nvPr>
        </p:nvSpPr>
        <p:spPr>
          <a:xfrm>
            <a:off x="852079" y="393661"/>
            <a:ext cx="9385267" cy="1325563"/>
          </a:xfrm>
        </p:spPr>
        <p:txBody>
          <a:bodyPr vert="horz" lIns="91440" tIns="45720" rIns="91440" bIns="45720" rtlCol="0" anchor="ctr">
            <a:normAutofit/>
          </a:bodyPr>
          <a:lstStyle/>
          <a:p>
            <a:pPr algn="ctr"/>
            <a:r>
              <a:rPr lang="en-US" sz="3200" dirty="0" err="1"/>
              <a:t>מטר</a:t>
            </a:r>
            <a:r>
              <a:rPr lang="he-IL" sz="3200" dirty="0"/>
              <a:t>ו</a:t>
            </a:r>
            <a:r>
              <a:rPr lang="en-US" sz="3200" dirty="0"/>
              <a:t>ת </a:t>
            </a:r>
            <a:r>
              <a:rPr lang="en-US" sz="3200" dirty="0" err="1"/>
              <a:t>המחקר</a:t>
            </a:r>
            <a:endParaRPr lang="en-US" sz="3200" dirty="0"/>
          </a:p>
        </p:txBody>
      </p:sp>
    </p:spTree>
    <p:extLst>
      <p:ext uri="{BB962C8B-B14F-4D97-AF65-F5344CB8AC3E}">
        <p14:creationId xmlns:p14="http://schemas.microsoft.com/office/powerpoint/2010/main" val="3464348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DE3E2E1-C66F-4AEC-870F-011A0983DABB}"/>
              </a:ext>
            </a:extLst>
          </p:cNvPr>
          <p:cNvGraphicFramePr/>
          <p:nvPr>
            <p:extLst>
              <p:ext uri="{D42A27DB-BD31-4B8C-83A1-F6EECF244321}">
                <p14:modId xmlns:p14="http://schemas.microsoft.com/office/powerpoint/2010/main" val="3272288973"/>
              </p:ext>
            </p:extLst>
          </p:nvPr>
        </p:nvGraphicFramePr>
        <p:xfrm>
          <a:off x="1900563" y="2357077"/>
          <a:ext cx="9635802" cy="431846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37289" y="392911"/>
            <a:ext cx="9635802" cy="1325563"/>
          </a:xfrm>
        </p:spPr>
        <p:txBody>
          <a:bodyPr>
            <a:normAutofit/>
          </a:bodyPr>
          <a:lstStyle/>
          <a:p>
            <a:r>
              <a:rPr lang="he-IL" sz="3200" dirty="0"/>
              <a:t>האם בזמן שהילד למד מרחוק הצלחת להתפנות לדברים אחרים? דיווחי הורים לילדים עם מוגבלות</a:t>
            </a:r>
            <a:r>
              <a:rPr lang="en-US" sz="3200" dirty="0"/>
              <a:t> </a:t>
            </a:r>
            <a:r>
              <a:rPr lang="he-IL" sz="3200" dirty="0"/>
              <a:t>וללא מוגבלות^ (באחוזים)</a:t>
            </a:r>
            <a:endParaRPr lang="en-US" sz="3200" dirty="0"/>
          </a:p>
        </p:txBody>
      </p:sp>
      <p:sp>
        <p:nvSpPr>
          <p:cNvPr id="11" name="TextBox 48">
            <a:extLst>
              <a:ext uri="{FF2B5EF4-FFF2-40B4-BE49-F238E27FC236}">
                <a16:creationId xmlns:a16="http://schemas.microsoft.com/office/drawing/2014/main" id="{4EF69B32-A9F5-4680-9BE0-BE3123B30CC0}"/>
              </a:ext>
            </a:extLst>
          </p:cNvPr>
          <p:cNvSpPr txBox="1"/>
          <p:nvPr/>
        </p:nvSpPr>
        <p:spPr>
          <a:xfrm>
            <a:off x="5125096" y="1971874"/>
            <a:ext cx="2713378" cy="369332"/>
          </a:xfrm>
          <a:prstGeom prst="rect">
            <a:avLst/>
          </a:prstGeom>
          <a:noFill/>
        </p:spPr>
        <p:txBody>
          <a:bodyPr wrap="square" rtlCol="1">
            <a:spAutoFit/>
          </a:bodyPr>
          <a:lstStyle/>
          <a:p>
            <a:pPr algn="r" rtl="1"/>
            <a:r>
              <a:rPr lang="he-IL" b="1" dirty="0">
                <a:latin typeface="Calibri" panose="020F0502020204030204" pitchFamily="34" charset="0"/>
                <a:cs typeface="Calibri" panose="020F0502020204030204" pitchFamily="34" charset="0"/>
              </a:rPr>
              <a:t>ילדים עם מוגבלות (</a:t>
            </a:r>
            <a:r>
              <a:rPr lang="en-US" b="1" dirty="0">
                <a:latin typeface="Calibri" panose="020F0502020204030204" pitchFamily="34" charset="0"/>
                <a:cs typeface="Calibri" panose="020F0502020204030204" pitchFamily="34" charset="0"/>
              </a:rPr>
              <a:t>n=338</a:t>
            </a:r>
            <a:r>
              <a:rPr lang="he-IL" b="1" dirty="0">
                <a:latin typeface="Calibri" panose="020F0502020204030204" pitchFamily="34" charset="0"/>
                <a:cs typeface="Calibri" panose="020F0502020204030204" pitchFamily="34" charset="0"/>
              </a:rPr>
              <a:t>)</a:t>
            </a:r>
          </a:p>
        </p:txBody>
      </p:sp>
      <p:sp>
        <p:nvSpPr>
          <p:cNvPr id="12" name="TextBox 48">
            <a:extLst>
              <a:ext uri="{FF2B5EF4-FFF2-40B4-BE49-F238E27FC236}">
                <a16:creationId xmlns:a16="http://schemas.microsoft.com/office/drawing/2014/main" id="{93BE61FF-E346-44B7-A809-623FB9E4ED29}"/>
              </a:ext>
            </a:extLst>
          </p:cNvPr>
          <p:cNvSpPr txBox="1"/>
          <p:nvPr/>
        </p:nvSpPr>
        <p:spPr>
          <a:xfrm>
            <a:off x="603729" y="1987745"/>
            <a:ext cx="2949668" cy="369332"/>
          </a:xfrm>
          <a:prstGeom prst="rect">
            <a:avLst/>
          </a:prstGeom>
          <a:noFill/>
        </p:spPr>
        <p:txBody>
          <a:bodyPr wrap="square" rtlCol="1">
            <a:spAutoFit/>
          </a:bodyPr>
          <a:lstStyle/>
          <a:p>
            <a:pPr algn="r" rtl="1"/>
            <a:r>
              <a:rPr lang="he-IL" b="1" dirty="0">
                <a:latin typeface="Calibri" panose="020F0502020204030204" pitchFamily="34" charset="0"/>
                <a:cs typeface="Calibri" panose="020F0502020204030204" pitchFamily="34" charset="0"/>
              </a:rPr>
              <a:t>ילדים ללא מוגבלות (</a:t>
            </a:r>
            <a:r>
              <a:rPr lang="en-US" b="1" dirty="0">
                <a:latin typeface="Calibri" panose="020F0502020204030204" pitchFamily="34" charset="0"/>
                <a:cs typeface="Calibri" panose="020F0502020204030204" pitchFamily="34" charset="0"/>
              </a:rPr>
              <a:t>n=2,693</a:t>
            </a:r>
            <a:r>
              <a:rPr lang="he-IL" b="1" dirty="0">
                <a:latin typeface="Calibri" panose="020F0502020204030204" pitchFamily="34" charset="0"/>
                <a:cs typeface="Calibri" panose="020F0502020204030204" pitchFamily="34" charset="0"/>
              </a:rPr>
              <a:t>)</a:t>
            </a:r>
          </a:p>
        </p:txBody>
      </p:sp>
      <p:graphicFrame>
        <p:nvGraphicFramePr>
          <p:cNvPr id="16" name="Chart 7">
            <a:extLst>
              <a:ext uri="{FF2B5EF4-FFF2-40B4-BE49-F238E27FC236}">
                <a16:creationId xmlns:a16="http://schemas.microsoft.com/office/drawing/2014/main" id="{D5303E7C-6B03-40C2-8DF0-C11B514B78EB}"/>
              </a:ext>
            </a:extLst>
          </p:cNvPr>
          <p:cNvGraphicFramePr/>
          <p:nvPr>
            <p:extLst>
              <p:ext uri="{D42A27DB-BD31-4B8C-83A1-F6EECF244321}">
                <p14:modId xmlns:p14="http://schemas.microsoft.com/office/powerpoint/2010/main" val="106766516"/>
              </p:ext>
            </p:extLst>
          </p:nvPr>
        </p:nvGraphicFramePr>
        <p:xfrm>
          <a:off x="-951136" y="2357077"/>
          <a:ext cx="6829459" cy="43184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
            <a:extLst>
              <a:ext uri="{FF2B5EF4-FFF2-40B4-BE49-F238E27FC236}">
                <a16:creationId xmlns:a16="http://schemas.microsoft.com/office/drawing/2014/main" id="{910A75FE-BC55-4B0A-8AF9-2FD4C9FE69C2}"/>
              </a:ext>
            </a:extLst>
          </p:cNvPr>
          <p:cNvSpPr txBox="1"/>
          <p:nvPr/>
        </p:nvSpPr>
        <p:spPr>
          <a:xfrm flipH="1">
            <a:off x="3164815" y="6195543"/>
            <a:ext cx="7673755" cy="338554"/>
          </a:xfrm>
          <a:prstGeom prst="rect">
            <a:avLst/>
          </a:prstGeom>
          <a:noFill/>
        </p:spPr>
        <p:txBody>
          <a:bodyPr wrap="square" rtlCol="1">
            <a:spAutoFit/>
          </a:bodyPr>
          <a:lstStyle/>
          <a:p>
            <a:pPr algn="r" rtl="1"/>
            <a:r>
              <a:rPr lang="he-I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he-IL" sz="1600">
                <a:solidFill>
                  <a:srgbClr val="000000"/>
                </a:solidFill>
                <a:latin typeface="Calibri" panose="020F0502020204030204" pitchFamily="34" charset="0"/>
                <a:cs typeface="Calibri" panose="020F0502020204030204" pitchFamily="34" charset="0"/>
              </a:rPr>
              <a:t> רק תלמידים מעל גיל 6 שבמסגרת שבה הם לומדים התקיימה למידה מרחוק </a:t>
            </a:r>
          </a:p>
        </p:txBody>
      </p:sp>
    </p:spTree>
    <p:extLst>
      <p:ext uri="{BB962C8B-B14F-4D97-AF65-F5344CB8AC3E}">
        <p14:creationId xmlns:p14="http://schemas.microsoft.com/office/powerpoint/2010/main" val="3179248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7">
            <a:extLst>
              <a:ext uri="{FF2B5EF4-FFF2-40B4-BE49-F238E27FC236}">
                <a16:creationId xmlns:a16="http://schemas.microsoft.com/office/drawing/2014/main" id="{9098E8F9-CF4B-47F9-91AB-1E1ED2990680}"/>
              </a:ext>
            </a:extLst>
          </p:cNvPr>
          <p:cNvGraphicFramePr/>
          <p:nvPr>
            <p:extLst>
              <p:ext uri="{D42A27DB-BD31-4B8C-83A1-F6EECF244321}">
                <p14:modId xmlns:p14="http://schemas.microsoft.com/office/powerpoint/2010/main" val="2512571040"/>
              </p:ext>
            </p:extLst>
          </p:nvPr>
        </p:nvGraphicFramePr>
        <p:xfrm>
          <a:off x="3862462" y="3283566"/>
          <a:ext cx="4509499" cy="2884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7">
            <a:extLst>
              <a:ext uri="{FF2B5EF4-FFF2-40B4-BE49-F238E27FC236}">
                <a16:creationId xmlns:a16="http://schemas.microsoft.com/office/drawing/2014/main" id="{DD863ACE-CC51-44D5-A1F9-44673760B84E}"/>
              </a:ext>
            </a:extLst>
          </p:cNvPr>
          <p:cNvGraphicFramePr/>
          <p:nvPr>
            <p:extLst>
              <p:ext uri="{D42A27DB-BD31-4B8C-83A1-F6EECF244321}">
                <p14:modId xmlns:p14="http://schemas.microsoft.com/office/powerpoint/2010/main" val="943490073"/>
              </p:ext>
            </p:extLst>
          </p:nvPr>
        </p:nvGraphicFramePr>
        <p:xfrm>
          <a:off x="-1110015" y="3239425"/>
          <a:ext cx="4679111" cy="29531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7">
            <a:extLst>
              <a:ext uri="{FF2B5EF4-FFF2-40B4-BE49-F238E27FC236}">
                <a16:creationId xmlns:a16="http://schemas.microsoft.com/office/drawing/2014/main" id="{F18C0B66-EE25-492E-B842-CF95B62EDAD6}"/>
              </a:ext>
            </a:extLst>
          </p:cNvPr>
          <p:cNvGraphicFramePr/>
          <p:nvPr>
            <p:extLst>
              <p:ext uri="{D42A27DB-BD31-4B8C-83A1-F6EECF244321}">
                <p14:modId xmlns:p14="http://schemas.microsoft.com/office/powerpoint/2010/main" val="988917581"/>
              </p:ext>
            </p:extLst>
          </p:nvPr>
        </p:nvGraphicFramePr>
        <p:xfrm>
          <a:off x="6295562" y="3239425"/>
          <a:ext cx="4748844" cy="2884079"/>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2"/>
          <p:cNvSpPr>
            <a:spLocks noGrp="1"/>
          </p:cNvSpPr>
          <p:nvPr>
            <p:ph type="title"/>
          </p:nvPr>
        </p:nvSpPr>
        <p:spPr>
          <a:xfrm>
            <a:off x="107868" y="465406"/>
            <a:ext cx="10374595" cy="1325563"/>
          </a:xfrm>
        </p:spPr>
        <p:txBody>
          <a:bodyPr>
            <a:normAutofit/>
          </a:bodyPr>
          <a:lstStyle/>
          <a:p>
            <a:r>
              <a:rPr lang="he-IL" sz="3200" dirty="0"/>
              <a:t>האם בזמן שהילד למד מרחוק הצלחת להתפנות לדברים אחרים? דיווחי הורים לילדים עם מוגבלות</a:t>
            </a:r>
            <a:r>
              <a:rPr lang="en-US" sz="3200" dirty="0"/>
              <a:t> </a:t>
            </a:r>
            <a:r>
              <a:rPr lang="he-IL" sz="3200" dirty="0"/>
              <a:t>וללא מוגבלות, בחלוקה לפי גיל^ (באחוזים)</a:t>
            </a:r>
            <a:endParaRPr lang="en-US" sz="3200" dirty="0"/>
          </a:p>
        </p:txBody>
      </p:sp>
      <p:sp>
        <p:nvSpPr>
          <p:cNvPr id="12" name="TextBox 48">
            <a:extLst>
              <a:ext uri="{FF2B5EF4-FFF2-40B4-BE49-F238E27FC236}">
                <a16:creationId xmlns:a16="http://schemas.microsoft.com/office/drawing/2014/main" id="{93BE61FF-E346-44B7-A809-623FB9E4ED29}"/>
              </a:ext>
            </a:extLst>
          </p:cNvPr>
          <p:cNvSpPr txBox="1"/>
          <p:nvPr/>
        </p:nvSpPr>
        <p:spPr>
          <a:xfrm>
            <a:off x="-374334" y="2669563"/>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ללא מוגבלות </a:t>
            </a:r>
          </a:p>
          <a:p>
            <a:pPr algn="ctr" rtl="1"/>
            <a:r>
              <a:rPr lang="he-IL" b="1" dirty="0">
                <a:latin typeface="Calibri" panose="020F0502020204030204" pitchFamily="34" charset="0"/>
                <a:cs typeface="Calibri" panose="020F0502020204030204" pitchFamily="34" charset="0"/>
              </a:rPr>
              <a:t>בגילי 18-13 (</a:t>
            </a:r>
            <a:r>
              <a:rPr lang="en-US" b="1" dirty="0">
                <a:latin typeface="Calibri" panose="020F0502020204030204" pitchFamily="34" charset="0"/>
                <a:cs typeface="Calibri" panose="020F0502020204030204" pitchFamily="34" charset="0"/>
              </a:rPr>
              <a:t>n=990</a:t>
            </a:r>
            <a:r>
              <a:rPr lang="he-IL" b="1" dirty="0">
                <a:latin typeface="Calibri" panose="020F0502020204030204" pitchFamily="34" charset="0"/>
                <a:cs typeface="Calibri" panose="020F0502020204030204" pitchFamily="34" charset="0"/>
              </a:rPr>
              <a:t>)</a:t>
            </a:r>
          </a:p>
        </p:txBody>
      </p:sp>
      <p:graphicFrame>
        <p:nvGraphicFramePr>
          <p:cNvPr id="13" name="Chart 12">
            <a:extLst>
              <a:ext uri="{FF2B5EF4-FFF2-40B4-BE49-F238E27FC236}">
                <a16:creationId xmlns:a16="http://schemas.microsoft.com/office/drawing/2014/main" id="{BFFE4AB3-76D4-4BB0-A8A6-DB915C28C60D}"/>
              </a:ext>
            </a:extLst>
          </p:cNvPr>
          <p:cNvGraphicFramePr/>
          <p:nvPr>
            <p:extLst>
              <p:ext uri="{D42A27DB-BD31-4B8C-83A1-F6EECF244321}">
                <p14:modId xmlns:p14="http://schemas.microsoft.com/office/powerpoint/2010/main" val="2235968542"/>
              </p:ext>
            </p:extLst>
          </p:nvPr>
        </p:nvGraphicFramePr>
        <p:xfrm>
          <a:off x="1440612" y="3098128"/>
          <a:ext cx="3700075" cy="2953107"/>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48">
            <a:extLst>
              <a:ext uri="{FF2B5EF4-FFF2-40B4-BE49-F238E27FC236}">
                <a16:creationId xmlns:a16="http://schemas.microsoft.com/office/drawing/2014/main" id="{28F3FF44-18CD-416D-8970-1D58E3C1EB28}"/>
              </a:ext>
            </a:extLst>
          </p:cNvPr>
          <p:cNvSpPr txBox="1"/>
          <p:nvPr/>
        </p:nvSpPr>
        <p:spPr>
          <a:xfrm>
            <a:off x="6829384" y="2599150"/>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עם מוגבלות </a:t>
            </a:r>
          </a:p>
          <a:p>
            <a:pPr algn="ctr" rtl="1"/>
            <a:r>
              <a:rPr lang="he-IL" b="1" dirty="0">
                <a:latin typeface="Calibri" panose="020F0502020204030204" pitchFamily="34" charset="0"/>
                <a:cs typeface="Calibri" panose="020F0502020204030204" pitchFamily="34" charset="0"/>
              </a:rPr>
              <a:t>בגילי 12-6 (</a:t>
            </a:r>
            <a:r>
              <a:rPr lang="en-US" b="1" dirty="0">
                <a:latin typeface="Calibri" panose="020F0502020204030204" pitchFamily="34" charset="0"/>
                <a:cs typeface="Calibri" panose="020F0502020204030204" pitchFamily="34" charset="0"/>
              </a:rPr>
              <a:t>n=196</a:t>
            </a:r>
            <a:r>
              <a:rPr lang="he-IL" b="1" dirty="0">
                <a:latin typeface="Calibri" panose="020F0502020204030204" pitchFamily="34" charset="0"/>
                <a:cs typeface="Calibri" panose="020F0502020204030204" pitchFamily="34" charset="0"/>
              </a:rPr>
              <a:t>) </a:t>
            </a:r>
          </a:p>
        </p:txBody>
      </p:sp>
      <p:sp>
        <p:nvSpPr>
          <p:cNvPr id="23" name="TextBox 48">
            <a:extLst>
              <a:ext uri="{FF2B5EF4-FFF2-40B4-BE49-F238E27FC236}">
                <a16:creationId xmlns:a16="http://schemas.microsoft.com/office/drawing/2014/main" id="{A63830BE-0F77-4687-92FA-1C3897541988}"/>
              </a:ext>
            </a:extLst>
          </p:cNvPr>
          <p:cNvSpPr txBox="1"/>
          <p:nvPr/>
        </p:nvSpPr>
        <p:spPr>
          <a:xfrm>
            <a:off x="4609188" y="2599150"/>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ללא מוגבלות </a:t>
            </a:r>
          </a:p>
          <a:p>
            <a:pPr algn="ctr" rtl="1"/>
            <a:r>
              <a:rPr lang="he-IL" b="1" dirty="0">
                <a:latin typeface="Calibri" panose="020F0502020204030204" pitchFamily="34" charset="0"/>
                <a:cs typeface="Calibri" panose="020F0502020204030204" pitchFamily="34" charset="0"/>
              </a:rPr>
              <a:t>בגילי 12-6 (</a:t>
            </a:r>
            <a:r>
              <a:rPr lang="en-US" b="1" dirty="0">
                <a:latin typeface="Calibri" panose="020F0502020204030204" pitchFamily="34" charset="0"/>
                <a:cs typeface="Calibri" panose="020F0502020204030204" pitchFamily="34" charset="0"/>
              </a:rPr>
              <a:t>n=1703</a:t>
            </a:r>
            <a:r>
              <a:rPr lang="he-IL" b="1" dirty="0">
                <a:latin typeface="Calibri" panose="020F0502020204030204" pitchFamily="34" charset="0"/>
                <a:cs typeface="Calibri" panose="020F0502020204030204" pitchFamily="34" charset="0"/>
              </a:rPr>
              <a:t>)</a:t>
            </a:r>
          </a:p>
        </p:txBody>
      </p:sp>
      <p:sp>
        <p:nvSpPr>
          <p:cNvPr id="24" name="TextBox 48">
            <a:extLst>
              <a:ext uri="{FF2B5EF4-FFF2-40B4-BE49-F238E27FC236}">
                <a16:creationId xmlns:a16="http://schemas.microsoft.com/office/drawing/2014/main" id="{02ADA82E-5448-41C8-96BA-A1E1FB843D91}"/>
              </a:ext>
            </a:extLst>
          </p:cNvPr>
          <p:cNvSpPr txBox="1"/>
          <p:nvPr/>
        </p:nvSpPr>
        <p:spPr>
          <a:xfrm>
            <a:off x="2016743" y="2649002"/>
            <a:ext cx="3278423" cy="646331"/>
          </a:xfrm>
          <a:prstGeom prst="rect">
            <a:avLst/>
          </a:prstGeom>
          <a:noFill/>
        </p:spPr>
        <p:txBody>
          <a:bodyPr wrap="square" rtlCol="1">
            <a:spAutoFit/>
          </a:bodyPr>
          <a:lstStyle/>
          <a:p>
            <a:pPr algn="ctr" rtl="1"/>
            <a:r>
              <a:rPr lang="he-IL" b="1" dirty="0">
                <a:latin typeface="Calibri" panose="020F0502020204030204" pitchFamily="34" charset="0"/>
                <a:cs typeface="Calibri" panose="020F0502020204030204" pitchFamily="34" charset="0"/>
              </a:rPr>
              <a:t>ילדים עם מוגבלות </a:t>
            </a:r>
          </a:p>
          <a:p>
            <a:pPr algn="ctr" rtl="1"/>
            <a:r>
              <a:rPr lang="he-IL" b="1" dirty="0">
                <a:latin typeface="Calibri" panose="020F0502020204030204" pitchFamily="34" charset="0"/>
                <a:cs typeface="Calibri" panose="020F0502020204030204" pitchFamily="34" charset="0"/>
              </a:rPr>
              <a:t>בגילי 18-13 (</a:t>
            </a:r>
            <a:r>
              <a:rPr lang="en-US" b="1" dirty="0">
                <a:latin typeface="Calibri" panose="020F0502020204030204" pitchFamily="34" charset="0"/>
                <a:cs typeface="Calibri" panose="020F0502020204030204" pitchFamily="34" charset="0"/>
              </a:rPr>
              <a:t>n=142</a:t>
            </a:r>
            <a:r>
              <a:rPr lang="he-IL" b="1" dirty="0">
                <a:latin typeface="Calibri" panose="020F0502020204030204" pitchFamily="34" charset="0"/>
                <a:cs typeface="Calibri" panose="020F0502020204030204" pitchFamily="34" charset="0"/>
              </a:rPr>
              <a:t>)</a:t>
            </a:r>
          </a:p>
        </p:txBody>
      </p:sp>
      <p:sp>
        <p:nvSpPr>
          <p:cNvPr id="25" name="TextBox 3">
            <a:extLst>
              <a:ext uri="{FF2B5EF4-FFF2-40B4-BE49-F238E27FC236}">
                <a16:creationId xmlns:a16="http://schemas.microsoft.com/office/drawing/2014/main" id="{7C2963B5-4092-4249-A67D-2A5B2B188C85}"/>
              </a:ext>
            </a:extLst>
          </p:cNvPr>
          <p:cNvSpPr txBox="1"/>
          <p:nvPr/>
        </p:nvSpPr>
        <p:spPr>
          <a:xfrm flipH="1">
            <a:off x="3157300" y="6264801"/>
            <a:ext cx="7673755" cy="338554"/>
          </a:xfrm>
          <a:prstGeom prst="rect">
            <a:avLst/>
          </a:prstGeom>
          <a:noFill/>
        </p:spPr>
        <p:txBody>
          <a:bodyPr wrap="square" rtlCol="1">
            <a:spAutoFit/>
          </a:bodyPr>
          <a:lstStyle/>
          <a:p>
            <a:pPr algn="r" rtl="1"/>
            <a:r>
              <a:rPr lang="he-I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he-IL" sz="1600" dirty="0">
                <a:solidFill>
                  <a:srgbClr val="000000"/>
                </a:solidFill>
                <a:latin typeface="Calibri" panose="020F0502020204030204" pitchFamily="34" charset="0"/>
                <a:cs typeface="Calibri" panose="020F0502020204030204" pitchFamily="34" charset="0"/>
              </a:rPr>
              <a:t>רק תלמידים מעל גיל 6, שהתקיימה למידה מרחוק במסגרת בה הם לומדים</a:t>
            </a:r>
          </a:p>
        </p:txBody>
      </p:sp>
      <p:cxnSp>
        <p:nvCxnSpPr>
          <p:cNvPr id="15" name="מחבר ישר 14">
            <a:extLst>
              <a:ext uri="{FF2B5EF4-FFF2-40B4-BE49-F238E27FC236}">
                <a16:creationId xmlns:a16="http://schemas.microsoft.com/office/drawing/2014/main" id="{48613370-BCA6-4546-9E40-A2D40F3786CA}"/>
              </a:ext>
            </a:extLst>
          </p:cNvPr>
          <p:cNvCxnSpPr>
            <a:cxnSpLocks/>
          </p:cNvCxnSpPr>
          <p:nvPr/>
        </p:nvCxnSpPr>
        <p:spPr>
          <a:xfrm>
            <a:off x="4776585" y="2075759"/>
            <a:ext cx="0" cy="39754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94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214406496"/>
              </p:ext>
            </p:extLst>
          </p:nvPr>
        </p:nvGraphicFramePr>
        <p:xfrm>
          <a:off x="332473" y="2616781"/>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603504" y="362820"/>
            <a:ext cx="9717931" cy="1325563"/>
          </a:xfrm>
          <a:prstGeom prst="rect">
            <a:avLst/>
          </a:prstGeom>
        </p:spPr>
        <p:txBody>
          <a:bodyPr vert="horz" lIns="91440" tIns="45720" rIns="91440" bIns="45720" rtlCol="0" anchor="ctr">
            <a:norm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000" dirty="0"/>
              <a:t>באופן כללי, באיזו מידה אתה מרוצה מן המענה שילדך קיבל ממערכת החינוך מאז פרוץ משבר הקורונה? דיווחי הורים לילדים עם מוגבלות (</a:t>
            </a:r>
            <a:r>
              <a:rPr lang="en-US" sz="3000" dirty="0"/>
              <a:t>n=551</a:t>
            </a:r>
            <a:r>
              <a:rPr lang="he-IL" sz="3000" dirty="0"/>
              <a:t>) וללא מוגבלות (</a:t>
            </a:r>
            <a:r>
              <a:rPr lang="en-US" sz="3000" dirty="0"/>
              <a:t>n=4,189</a:t>
            </a:r>
            <a:r>
              <a:rPr lang="he-IL" sz="3000" dirty="0"/>
              <a:t>) (באחוזים)</a:t>
            </a:r>
            <a:endParaRPr lang="en-US" sz="3000" dirty="0"/>
          </a:p>
        </p:txBody>
      </p:sp>
      <p:sp>
        <p:nvSpPr>
          <p:cNvPr id="8" name="TextBox 7">
            <a:extLst>
              <a:ext uri="{FF2B5EF4-FFF2-40B4-BE49-F238E27FC236}">
                <a16:creationId xmlns:a16="http://schemas.microsoft.com/office/drawing/2014/main" id="{E85A6A25-F7E3-4C8E-9DCC-DECBDA736D6E}"/>
              </a:ext>
            </a:extLst>
          </p:cNvPr>
          <p:cNvSpPr txBox="1"/>
          <p:nvPr/>
        </p:nvSpPr>
        <p:spPr>
          <a:xfrm>
            <a:off x="884187" y="1829416"/>
            <a:ext cx="9489228" cy="646331"/>
          </a:xfrm>
          <a:prstGeom prst="rect">
            <a:avLst/>
          </a:prstGeom>
          <a:noFill/>
          <a:ln>
            <a:solidFill>
              <a:schemeClr val="accent1"/>
            </a:solidFill>
          </a:ln>
        </p:spPr>
        <p:txBody>
          <a:bodyPr wrap="square" rtlCol="1">
            <a:spAutoFit/>
          </a:bodyPr>
          <a:lstStyle/>
          <a:p>
            <a:pPr algn="ctr" rtl="1"/>
            <a:r>
              <a:rPr lang="he-IL" sz="1800" b="1" dirty="0">
                <a:solidFill>
                  <a:schemeClr val="tx2">
                    <a:lumMod val="50000"/>
                  </a:schemeClr>
                </a:solidFill>
                <a:latin typeface="Calibri" panose="020F0502020204030204" pitchFamily="34" charset="0"/>
                <a:cs typeface="Calibri" panose="020F0502020204030204" pitchFamily="34" charset="0"/>
              </a:rPr>
              <a:t>הורים לילדים עם מוגבלות מדווחים על שביעות רצון מעט נמוכה יותר מן המענה שניתן ממערכת החינוך לעומת הורים לילדים ללא מוגבלות</a:t>
            </a:r>
          </a:p>
        </p:txBody>
      </p:sp>
    </p:spTree>
    <p:extLst>
      <p:ext uri="{BB962C8B-B14F-4D97-AF65-F5344CB8AC3E}">
        <p14:creationId xmlns:p14="http://schemas.microsoft.com/office/powerpoint/2010/main" val="1447131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420156837"/>
              </p:ext>
            </p:extLst>
          </p:nvPr>
        </p:nvGraphicFramePr>
        <p:xfrm>
          <a:off x="332473" y="2616781"/>
          <a:ext cx="10592656" cy="368547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a:extLst>
              <a:ext uri="{FF2B5EF4-FFF2-40B4-BE49-F238E27FC236}">
                <a16:creationId xmlns:a16="http://schemas.microsoft.com/office/drawing/2014/main" id="{A0258336-29D7-43F9-A10D-0C59F3B990BD}"/>
              </a:ext>
            </a:extLst>
          </p:cNvPr>
          <p:cNvSpPr txBox="1">
            <a:spLocks/>
          </p:cNvSpPr>
          <p:nvPr/>
        </p:nvSpPr>
        <p:spPr>
          <a:xfrm>
            <a:off x="884187" y="310270"/>
            <a:ext cx="9615647" cy="1318505"/>
          </a:xfrm>
          <a:prstGeom prst="rect">
            <a:avLst/>
          </a:prstGeom>
        </p:spPr>
        <p:txBody>
          <a:bodyPr vert="horz" lIns="91440" tIns="45720" rIns="91440" bIns="45720" rtlCol="0" anchor="ctr">
            <a:noAutofit/>
          </a:bodyPr>
          <a:lstStyle>
            <a:lvl1pPr algn="r" defTabSz="914400" rtl="1" eaLnBrk="1" latinLnBrk="0" hangingPunct="1">
              <a:lnSpc>
                <a:spcPct val="80000"/>
              </a:lnSpc>
              <a:spcBef>
                <a:spcPct val="0"/>
              </a:spcBef>
              <a:buNone/>
              <a:defRPr sz="4800" b="1" kern="1200">
                <a:solidFill>
                  <a:schemeClr val="accent3"/>
                </a:solidFill>
                <a:latin typeface="Calibri" panose="020F0502020204030204" pitchFamily="34" charset="0"/>
                <a:ea typeface="+mj-ea"/>
                <a:cs typeface="Calibri" panose="020F0502020204030204" pitchFamily="34" charset="0"/>
              </a:defRPr>
            </a:lvl1pPr>
          </a:lstStyle>
          <a:p>
            <a:r>
              <a:rPr lang="he-IL" sz="3000" dirty="0"/>
              <a:t>דיווחי הורים על שביעות רצון במידה רבה מן המענה שילדם קיבל ממערכת החינוך מאז פרוץ משבר הקורונה, בקרב ילדים עם מוגבלות וללא מוגבלות, בחלוקה לפי קבוצות גיל (באחוזים)</a:t>
            </a:r>
            <a:endParaRPr lang="en-US" sz="3000" dirty="0"/>
          </a:p>
        </p:txBody>
      </p:sp>
      <p:sp>
        <p:nvSpPr>
          <p:cNvPr id="8" name="TextBox 7">
            <a:extLst>
              <a:ext uri="{FF2B5EF4-FFF2-40B4-BE49-F238E27FC236}">
                <a16:creationId xmlns:a16="http://schemas.microsoft.com/office/drawing/2014/main" id="{E85A6A25-F7E3-4C8E-9DCC-DECBDA736D6E}"/>
              </a:ext>
            </a:extLst>
          </p:cNvPr>
          <p:cNvSpPr txBox="1"/>
          <p:nvPr/>
        </p:nvSpPr>
        <p:spPr>
          <a:xfrm>
            <a:off x="884187" y="1693451"/>
            <a:ext cx="9489228" cy="923330"/>
          </a:xfrm>
          <a:prstGeom prst="rect">
            <a:avLst/>
          </a:prstGeom>
          <a:noFill/>
          <a:ln>
            <a:solidFill>
              <a:schemeClr val="accent1"/>
            </a:solidFill>
          </a:ln>
        </p:spPr>
        <p:txBody>
          <a:bodyPr wrap="square" rtlCol="1">
            <a:spAutoFit/>
          </a:bodyPr>
          <a:lstStyle/>
          <a:p>
            <a:pPr algn="ctr" rtl="1"/>
            <a:r>
              <a:rPr lang="he-IL" b="1" dirty="0">
                <a:solidFill>
                  <a:schemeClr val="tx2">
                    <a:lumMod val="50000"/>
                  </a:schemeClr>
                </a:solidFill>
                <a:latin typeface="Calibri" panose="020F0502020204030204" pitchFamily="34" charset="0"/>
                <a:cs typeface="Calibri" panose="020F0502020204030204" pitchFamily="34" charset="0"/>
              </a:rPr>
              <a:t>בקבוצת הגיל הבוגרת ביותר (18-13) יותר הורים לילדים עם מוגבלות מדווחים על שביעות רצון במידה רבה לעומת הורים לילדים ללא מוגבלות. זאת לעומת שאר קבוצות הגיל, שבהן הורים לילדים עם מוגבלות מדווחים פחות על שביעות רצון במידה רבה לעומת הורים לילדים ללא מוגבלות</a:t>
            </a:r>
            <a:endParaRPr lang="he-IL" sz="1800" b="1" dirty="0">
              <a:solidFill>
                <a:schemeClr val="accent3"/>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645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1339875374"/>
              </p:ext>
            </p:extLst>
          </p:nvPr>
        </p:nvGraphicFramePr>
        <p:xfrm>
          <a:off x="332473" y="2616781"/>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85A6A25-F7E3-4C8E-9DCC-DECBDA736D6E}"/>
              </a:ext>
            </a:extLst>
          </p:cNvPr>
          <p:cNvSpPr txBox="1"/>
          <p:nvPr/>
        </p:nvSpPr>
        <p:spPr>
          <a:xfrm>
            <a:off x="884187" y="1829416"/>
            <a:ext cx="9489228" cy="646331"/>
          </a:xfrm>
          <a:prstGeom prst="rect">
            <a:avLst/>
          </a:prstGeom>
          <a:noFill/>
          <a:ln>
            <a:solidFill>
              <a:schemeClr val="accent1"/>
            </a:solidFill>
          </a:ln>
        </p:spPr>
        <p:txBody>
          <a:bodyPr wrap="square" rtlCol="1">
            <a:spAutoFit/>
          </a:bodyPr>
          <a:lstStyle/>
          <a:p>
            <a:pPr algn="ctr" rtl="1"/>
            <a:r>
              <a:rPr lang="he-IL" b="1" dirty="0">
                <a:solidFill>
                  <a:schemeClr val="tx2">
                    <a:lumMod val="50000"/>
                  </a:schemeClr>
                </a:solidFill>
                <a:latin typeface="Calibri" panose="020F0502020204030204" pitchFamily="34" charset="0"/>
                <a:cs typeface="Calibri" panose="020F0502020204030204" pitchFamily="34" charset="0"/>
              </a:rPr>
              <a:t>הורים חרדים מדווחים </a:t>
            </a:r>
            <a:r>
              <a:rPr lang="he-IL" sz="1800" b="1" dirty="0">
                <a:solidFill>
                  <a:schemeClr val="tx2">
                    <a:lumMod val="50000"/>
                  </a:schemeClr>
                </a:solidFill>
                <a:latin typeface="Calibri" panose="020F0502020204030204" pitchFamily="34" charset="0"/>
                <a:cs typeface="Calibri" panose="020F0502020204030204" pitchFamily="34" charset="0"/>
              </a:rPr>
              <a:t>על שביעות הרצון הגבוהה ביותר מן המענה שקיבלו ילדיהם ממערכת החינוך, ואילו הורים ערבים מדווחים על שביעות הרצון הנמוכה ביותר, לעומת הקבוצות האחרות</a:t>
            </a:r>
          </a:p>
        </p:txBody>
      </p:sp>
      <p:sp>
        <p:nvSpPr>
          <p:cNvPr id="5" name="Title 2">
            <a:extLst>
              <a:ext uri="{FF2B5EF4-FFF2-40B4-BE49-F238E27FC236}">
                <a16:creationId xmlns:a16="http://schemas.microsoft.com/office/drawing/2014/main" id="{4902B7B9-4EEC-4912-B7E0-0A17FEAAD2ED}"/>
              </a:ext>
            </a:extLst>
          </p:cNvPr>
          <p:cNvSpPr>
            <a:spLocks noGrp="1"/>
          </p:cNvSpPr>
          <p:nvPr>
            <p:ph type="title"/>
          </p:nvPr>
        </p:nvSpPr>
        <p:spPr>
          <a:xfrm>
            <a:off x="493160" y="355520"/>
            <a:ext cx="9986479" cy="1325563"/>
          </a:xfrm>
        </p:spPr>
        <p:txBody>
          <a:bodyPr anchor="ctr">
            <a:noAutofit/>
          </a:bodyPr>
          <a:lstStyle/>
          <a:p>
            <a:r>
              <a:rPr lang="he-IL" sz="2800" dirty="0"/>
              <a:t>באופן כללי, באיזו מידה אתה מרוצה מן המענה שילדך קיבל ממערכת החינוך מאז פרוץ משבר הקורונה? דיווחי הורים לילדים עם מוגבלות</a:t>
            </a:r>
            <a:r>
              <a:rPr lang="en-US" sz="2800" dirty="0"/>
              <a:t> </a:t>
            </a:r>
            <a:r>
              <a:rPr lang="he-IL" sz="2800" dirty="0"/>
              <a:t>בקרב יהודים לא חרדים (</a:t>
            </a:r>
            <a:r>
              <a:rPr lang="en-US" sz="2800" dirty="0"/>
              <a:t>n=338</a:t>
            </a:r>
            <a:r>
              <a:rPr lang="he-IL" sz="2800" dirty="0"/>
              <a:t>), בקרב חרדים (</a:t>
            </a:r>
            <a:r>
              <a:rPr lang="en-US" sz="2800" dirty="0"/>
              <a:t>n=69</a:t>
            </a:r>
            <a:r>
              <a:rPr lang="he-IL" sz="2800" dirty="0"/>
              <a:t>) ובקרב ערבים (</a:t>
            </a:r>
            <a:r>
              <a:rPr lang="en-US" sz="2800" dirty="0"/>
              <a:t>n=118</a:t>
            </a:r>
            <a:r>
              <a:rPr lang="he-IL" sz="2800" dirty="0"/>
              <a:t>) (באחוזים) </a:t>
            </a:r>
            <a:endParaRPr lang="en-US" sz="2800" dirty="0"/>
          </a:p>
        </p:txBody>
      </p:sp>
    </p:spTree>
    <p:extLst>
      <p:ext uri="{BB962C8B-B14F-4D97-AF65-F5344CB8AC3E}">
        <p14:creationId xmlns:p14="http://schemas.microsoft.com/office/powerpoint/2010/main" val="3103906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D373589-E8B1-4963-99C8-21CEB6D5A6B0}"/>
              </a:ext>
            </a:extLst>
          </p:cNvPr>
          <p:cNvGraphicFramePr/>
          <p:nvPr>
            <p:extLst>
              <p:ext uri="{D42A27DB-BD31-4B8C-83A1-F6EECF244321}">
                <p14:modId xmlns:p14="http://schemas.microsoft.com/office/powerpoint/2010/main" val="4287279016"/>
              </p:ext>
            </p:extLst>
          </p:nvPr>
        </p:nvGraphicFramePr>
        <p:xfrm>
          <a:off x="332473" y="2616781"/>
          <a:ext cx="10592656" cy="368547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85A6A25-F7E3-4C8E-9DCC-DECBDA736D6E}"/>
              </a:ext>
            </a:extLst>
          </p:cNvPr>
          <p:cNvSpPr txBox="1"/>
          <p:nvPr/>
        </p:nvSpPr>
        <p:spPr>
          <a:xfrm>
            <a:off x="990733" y="1839053"/>
            <a:ext cx="9276135" cy="646331"/>
          </a:xfrm>
          <a:prstGeom prst="rect">
            <a:avLst/>
          </a:prstGeom>
          <a:noFill/>
          <a:ln>
            <a:solidFill>
              <a:schemeClr val="accent1"/>
            </a:solidFill>
          </a:ln>
        </p:spPr>
        <p:txBody>
          <a:bodyPr wrap="square" rtlCol="1">
            <a:spAutoFit/>
          </a:bodyPr>
          <a:lstStyle/>
          <a:p>
            <a:pPr algn="ctr" rtl="1"/>
            <a:r>
              <a:rPr lang="he-IL" b="1" dirty="0">
                <a:solidFill>
                  <a:schemeClr val="tx2">
                    <a:lumMod val="50000"/>
                  </a:schemeClr>
                </a:solidFill>
                <a:latin typeface="Calibri" panose="020F0502020204030204" pitchFamily="34" charset="0"/>
                <a:cs typeface="Calibri" panose="020F0502020204030204" pitchFamily="34" charset="0"/>
              </a:rPr>
              <a:t>הורים לילדים עם מוגבלות מדווחים על תדירות גבוהה יותר של קשר עם הצוות החינוכי לעומת הורים לילדים ללא מוגבלות</a:t>
            </a:r>
            <a:endParaRPr lang="he-IL" sz="1800" b="1" dirty="0">
              <a:solidFill>
                <a:schemeClr val="tx2">
                  <a:lumMod val="50000"/>
                </a:schemeClr>
              </a:solidFill>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7A69D437-8B51-4AEF-BEA8-FA595435861E}"/>
              </a:ext>
            </a:extLst>
          </p:cNvPr>
          <p:cNvSpPr>
            <a:spLocks noGrp="1"/>
          </p:cNvSpPr>
          <p:nvPr>
            <p:ph type="title"/>
          </p:nvPr>
        </p:nvSpPr>
        <p:spPr>
          <a:xfrm>
            <a:off x="525517" y="382093"/>
            <a:ext cx="9812085" cy="1325563"/>
          </a:xfrm>
        </p:spPr>
        <p:txBody>
          <a:bodyPr anchor="ctr">
            <a:normAutofit/>
          </a:bodyPr>
          <a:lstStyle/>
          <a:p>
            <a:r>
              <a:rPr lang="he-IL" sz="3200" dirty="0"/>
              <a:t>כמה פעמים הצוות החינוכי היה איתך בקשר במהלך משבר הקורונה? דיווחי הורים לילדים עם מוגבלות (382</a:t>
            </a:r>
            <a:r>
              <a:rPr lang="en-US" sz="3200" dirty="0"/>
              <a:t>n=</a:t>
            </a:r>
            <a:r>
              <a:rPr lang="he-IL" sz="3200" dirty="0"/>
              <a:t>) וללא מוגבלות (</a:t>
            </a:r>
            <a:r>
              <a:rPr lang="en-US" sz="3200" dirty="0"/>
              <a:t>n=2,748</a:t>
            </a:r>
            <a:r>
              <a:rPr lang="he-IL" sz="3200" dirty="0"/>
              <a:t>) (באחוזים)</a:t>
            </a:r>
            <a:endParaRPr lang="en-US" sz="3200" dirty="0"/>
          </a:p>
        </p:txBody>
      </p:sp>
    </p:spTree>
    <p:extLst>
      <p:ext uri="{BB962C8B-B14F-4D97-AF65-F5344CB8AC3E}">
        <p14:creationId xmlns:p14="http://schemas.microsoft.com/office/powerpoint/2010/main" val="2697288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832207" y="630485"/>
            <a:ext cx="9000162" cy="584775"/>
          </a:xfrm>
          <a:prstGeom prst="rect">
            <a:avLst/>
          </a:prstGeom>
          <a:noFill/>
          <a:ln w="28575">
            <a:solidFill>
              <a:schemeClr val="accent2"/>
            </a:solidFill>
          </a:ln>
        </p:spPr>
        <p:txBody>
          <a:bodyPr wrap="square" rtlCol="1">
            <a:spAutoFit/>
          </a:bodyPr>
          <a:lstStyle/>
          <a:p>
            <a:pPr algn="ctr" rtl="1"/>
            <a:r>
              <a:rPr lang="he-IL" sz="3200" b="1" dirty="0">
                <a:solidFill>
                  <a:schemeClr val="accent3"/>
                </a:solidFill>
                <a:latin typeface="Calibri" panose="020F0502020204030204" pitchFamily="34" charset="0"/>
                <a:ea typeface="+mj-ea"/>
                <a:cs typeface="Calibri" panose="020F0502020204030204" pitchFamily="34" charset="0"/>
              </a:rPr>
              <a:t>סיכום: השתתפות בלמידה מרחוק</a:t>
            </a:r>
          </a:p>
        </p:txBody>
      </p:sp>
      <p:sp>
        <p:nvSpPr>
          <p:cNvPr id="4" name="TextBox 3">
            <a:extLst>
              <a:ext uri="{FF2B5EF4-FFF2-40B4-BE49-F238E27FC236}">
                <a16:creationId xmlns:a16="http://schemas.microsoft.com/office/drawing/2014/main" id="{BB0AAD65-3932-4486-939D-1A731884D938}"/>
              </a:ext>
            </a:extLst>
          </p:cNvPr>
          <p:cNvSpPr txBox="1"/>
          <p:nvPr/>
        </p:nvSpPr>
        <p:spPr>
          <a:xfrm>
            <a:off x="1200851" y="1578743"/>
            <a:ext cx="9000162" cy="4308872"/>
          </a:xfrm>
          <a:prstGeom prst="rect">
            <a:avLst/>
          </a:prstGeom>
          <a:noFill/>
          <a:ln w="28575">
            <a:noFill/>
          </a:ln>
        </p:spPr>
        <p:txBody>
          <a:bodyPr wrap="square" rtlCol="1">
            <a:spAutoFit/>
          </a:bodyPr>
          <a:lstStyle/>
          <a:p>
            <a:pPr marL="342900" indent="-342900" algn="just" rtl="1">
              <a:buClr>
                <a:schemeClr val="accent1"/>
              </a:buClr>
              <a:buFont typeface="Wingdings" panose="05000000000000000000" pitchFamily="2" charset="2"/>
              <a:buChar char="§"/>
            </a:pPr>
            <a:r>
              <a:rPr lang="he-IL" sz="2200" b="1" dirty="0">
                <a:solidFill>
                  <a:srgbClr val="000000"/>
                </a:solidFill>
                <a:latin typeface="Calibri" panose="020F0502020204030204" pitchFamily="34" charset="0"/>
                <a:cs typeface="Calibri" panose="020F0502020204030204" pitchFamily="34" charset="0"/>
              </a:rPr>
              <a:t>בקרב הילדים שבכיתתם התקיימה למידה מרחוק, רק 58% מן הילדים עם מוגבלות השתתפו בכל השיעורים או ברובם לעומת 79% מן הילדים ללא מוגבלות</a:t>
            </a:r>
            <a:r>
              <a:rPr lang="he-IL" sz="2200" dirty="0">
                <a:solidFill>
                  <a:srgbClr val="000000"/>
                </a:solidFill>
                <a:latin typeface="Calibri" panose="020F0502020204030204" pitchFamily="34" charset="0"/>
                <a:cs typeface="Calibri" panose="020F0502020204030204" pitchFamily="34" charset="0"/>
              </a:rPr>
              <a:t>. </a:t>
            </a:r>
          </a:p>
          <a:p>
            <a:pPr marL="342900" indent="-342900" algn="just" rtl="1">
              <a:buClr>
                <a:schemeClr val="accent1"/>
              </a:buClr>
              <a:buFont typeface="Wingdings" panose="05000000000000000000" pitchFamily="2" charset="2"/>
              <a:buChar char="§"/>
            </a:pPr>
            <a:endParaRPr lang="he-IL" sz="22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200" b="1" dirty="0">
                <a:solidFill>
                  <a:srgbClr val="000000"/>
                </a:solidFill>
                <a:latin typeface="Calibri" panose="020F0502020204030204" pitchFamily="34" charset="0"/>
                <a:cs typeface="Calibri" panose="020F0502020204030204" pitchFamily="34" charset="0"/>
              </a:rPr>
              <a:t>אי-השתתפות בלמידה מרחוק בולטת בעיקר בקרב ילדים עם מוגבלות בגילי 12-6</a:t>
            </a:r>
            <a:r>
              <a:rPr lang="he-IL" sz="2200" dirty="0">
                <a:solidFill>
                  <a:srgbClr val="000000"/>
                </a:solidFill>
                <a:latin typeface="Calibri" panose="020F0502020204030204" pitchFamily="34" charset="0"/>
                <a:cs typeface="Calibri" panose="020F0502020204030204" pitchFamily="34" charset="0"/>
              </a:rPr>
              <a:t>.</a:t>
            </a:r>
          </a:p>
          <a:p>
            <a:pPr marL="342900" indent="-342900" algn="just" rtl="1">
              <a:buClr>
                <a:schemeClr val="accent1"/>
              </a:buClr>
              <a:buFont typeface="Wingdings" panose="05000000000000000000" pitchFamily="2" charset="2"/>
              <a:buChar char="§"/>
            </a:pPr>
            <a:endParaRPr lang="he-IL" sz="2200" b="1"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200" b="1" dirty="0">
                <a:solidFill>
                  <a:srgbClr val="000000"/>
                </a:solidFill>
                <a:latin typeface="Calibri" panose="020F0502020204030204" pitchFamily="34" charset="0"/>
                <a:cs typeface="Calibri" panose="020F0502020204030204" pitchFamily="34" charset="0"/>
              </a:rPr>
              <a:t>שיעור הילדים הערבים עם מוגבלות שאינם משתתפים כלל בלמידה מרחוק גבוה במיוחד (25%).</a:t>
            </a:r>
          </a:p>
          <a:p>
            <a:pPr marL="342900" indent="-342900" algn="just" rtl="1">
              <a:buClr>
                <a:schemeClr val="accent1"/>
              </a:buClr>
              <a:buFont typeface="Wingdings" panose="05000000000000000000" pitchFamily="2" charset="2"/>
              <a:buChar char="§"/>
            </a:pPr>
            <a:endParaRPr lang="he-IL" sz="2000" b="1" dirty="0">
              <a:solidFill>
                <a:srgbClr val="000000"/>
              </a:solidFill>
              <a:latin typeface="Calibri" panose="020F0502020204030204" pitchFamily="34" charset="0"/>
              <a:cs typeface="Calibri" panose="020F0502020204030204" pitchFamily="34" charset="0"/>
            </a:endParaRPr>
          </a:p>
          <a:p>
            <a:pPr algn="just" rtl="1">
              <a:buClr>
                <a:schemeClr val="accent1"/>
              </a:buClr>
            </a:pPr>
            <a:endParaRPr lang="he-IL" sz="2000" dirty="0">
              <a:solidFill>
                <a:srgbClr val="000000"/>
              </a:solidFill>
              <a:latin typeface="Calibri" panose="020F0502020204030204" pitchFamily="34" charset="0"/>
              <a:cs typeface="Calibri" panose="020F0502020204030204" pitchFamily="34" charset="0"/>
            </a:endParaRPr>
          </a:p>
          <a:p>
            <a:pPr algn="just" rtl="1">
              <a:buClr>
                <a:schemeClr val="accent1"/>
              </a:buCl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dirty="0">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dirty="0">
              <a:latin typeface="Calibri" panose="020F0502020204030204" pitchFamily="34" charset="0"/>
              <a:cs typeface="Calibri" panose="020F0502020204030204" pitchFamily="34" charset="0"/>
            </a:endParaRPr>
          </a:p>
          <a:p>
            <a:pPr algn="just" rtl="1">
              <a:buClr>
                <a:schemeClr val="accent1"/>
              </a:buClr>
            </a:pPr>
            <a:r>
              <a:rPr lang="he-IL"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79052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848761" y="869821"/>
            <a:ext cx="9320170" cy="584775"/>
          </a:xfrm>
          <a:prstGeom prst="rect">
            <a:avLst/>
          </a:prstGeom>
          <a:noFill/>
          <a:ln w="28575">
            <a:solidFill>
              <a:schemeClr val="accent2"/>
            </a:solidFill>
          </a:ln>
        </p:spPr>
        <p:txBody>
          <a:bodyPr wrap="square" rtlCol="1">
            <a:spAutoFit/>
          </a:bodyPr>
          <a:lstStyle/>
          <a:p>
            <a:pPr algn="ctr" rtl="1"/>
            <a:r>
              <a:rPr lang="he-IL" sz="3200" b="1" dirty="0">
                <a:solidFill>
                  <a:schemeClr val="accent3"/>
                </a:solidFill>
                <a:latin typeface="Calibri" panose="020F0502020204030204" pitchFamily="34" charset="0"/>
                <a:ea typeface="+mj-ea"/>
                <a:cs typeface="Calibri" panose="020F0502020204030204" pitchFamily="34" charset="0"/>
              </a:rPr>
              <a:t>סיכום: קשיים בלמידה מרחוק</a:t>
            </a:r>
          </a:p>
        </p:txBody>
      </p:sp>
      <p:sp>
        <p:nvSpPr>
          <p:cNvPr id="4" name="TextBox 3">
            <a:extLst>
              <a:ext uri="{FF2B5EF4-FFF2-40B4-BE49-F238E27FC236}">
                <a16:creationId xmlns:a16="http://schemas.microsoft.com/office/drawing/2014/main" id="{BB0AAD65-3932-4486-939D-1A731884D938}"/>
              </a:ext>
            </a:extLst>
          </p:cNvPr>
          <p:cNvSpPr txBox="1"/>
          <p:nvPr/>
        </p:nvSpPr>
        <p:spPr>
          <a:xfrm>
            <a:off x="608822" y="1801368"/>
            <a:ext cx="9842770" cy="5324535"/>
          </a:xfrm>
          <a:prstGeom prst="rect">
            <a:avLst/>
          </a:prstGeom>
          <a:noFill/>
          <a:ln w="28575">
            <a:noFill/>
          </a:ln>
        </p:spPr>
        <p:txBody>
          <a:bodyPr wrap="square" rtlCol="1">
            <a:spAutoFit/>
          </a:bodyPr>
          <a:lstStyle/>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הקשיים העיקריים שילדים עם מוגבלות נתקלים בהם בלמידה מרחוק הם </a:t>
            </a:r>
            <a:r>
              <a:rPr lang="he-IL" sz="2000" b="1" dirty="0">
                <a:solidFill>
                  <a:srgbClr val="000000"/>
                </a:solidFill>
                <a:latin typeface="Calibri" panose="020F0502020204030204" pitchFamily="34" charset="0"/>
                <a:cs typeface="Calibri" panose="020F0502020204030204" pitchFamily="34" charset="0"/>
              </a:rPr>
              <a:t>הקושי לעקוב אחרי השיעור </a:t>
            </a:r>
            <a:r>
              <a:rPr lang="he-IL" sz="2000" dirty="0">
                <a:solidFill>
                  <a:srgbClr val="000000"/>
                </a:solidFill>
                <a:latin typeface="Calibri" panose="020F0502020204030204" pitchFamily="34" charset="0"/>
                <a:cs typeface="Calibri" panose="020F0502020204030204" pitchFamily="34" charset="0"/>
              </a:rPr>
              <a:t>(55%)</a:t>
            </a:r>
            <a:r>
              <a:rPr lang="en-US" sz="2000" dirty="0">
                <a:solidFill>
                  <a:srgbClr val="000000"/>
                </a:solidFill>
                <a:latin typeface="Calibri" panose="020F0502020204030204" pitchFamily="34" charset="0"/>
                <a:cs typeface="Calibri" panose="020F0502020204030204" pitchFamily="34" charset="0"/>
              </a:rPr>
              <a:t> </a:t>
            </a:r>
            <a:r>
              <a:rPr lang="he-IL" sz="2000" b="1" dirty="0">
                <a:solidFill>
                  <a:srgbClr val="000000"/>
                </a:solidFill>
                <a:latin typeface="Calibri" panose="020F0502020204030204" pitchFamily="34" charset="0"/>
                <a:cs typeface="Calibri" panose="020F0502020204030204" pitchFamily="34" charset="0"/>
              </a:rPr>
              <a:t>והצורך בתיווך ובהסבר להבנת השיעור </a:t>
            </a:r>
            <a:r>
              <a:rPr lang="he-IL" sz="2000" dirty="0">
                <a:solidFill>
                  <a:srgbClr val="000000"/>
                </a:solidFill>
                <a:latin typeface="Calibri" panose="020F0502020204030204" pitchFamily="34" charset="0"/>
                <a:cs typeface="Calibri" panose="020F0502020204030204" pitchFamily="34" charset="0"/>
              </a:rPr>
              <a:t>(34%). ילדים ללא מוגבלות נתקלים אף הם בקשיים אלו אך בשיעור נמוך יותר (29% ו-12%, בהתאמה). </a:t>
            </a:r>
          </a:p>
          <a:p>
            <a:pPr algn="just" rtl="1">
              <a:buClr>
                <a:schemeClr val="accent1"/>
              </a:buCl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37% מן ההורים לילדים עם מוגבלות מדווחים על קושי אחד לפחות בתחום של קשיים דיגיטליים: </a:t>
            </a:r>
            <a:r>
              <a:rPr lang="he-IL" sz="2000" b="1" dirty="0">
                <a:solidFill>
                  <a:srgbClr val="000000"/>
                </a:solidFill>
                <a:latin typeface="Calibri" panose="020F0502020204030204" pitchFamily="34" charset="0"/>
                <a:cs typeface="Calibri" panose="020F0502020204030204" pitchFamily="34" charset="0"/>
              </a:rPr>
              <a:t>מחסור בציוד מתאים ללמידה מרחוק, בעיות בתשתית אינטרנט או חוסר יכולת להסתדר עם המכשור או להפעילו,</a:t>
            </a:r>
            <a:r>
              <a:rPr lang="he-IL" sz="2000" dirty="0">
                <a:solidFill>
                  <a:srgbClr val="000000"/>
                </a:solidFill>
                <a:latin typeface="Calibri" panose="020F0502020204030204" pitchFamily="34" charset="0"/>
                <a:cs typeface="Calibri" panose="020F0502020204030204" pitchFamily="34" charset="0"/>
              </a:rPr>
              <a:t> מעט יותר מהורים לילדים ללא מוגבלות (34%). </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קשיים הקשורים למחסור בציוד דיגיטלי ואוריינות דיגיטלית בולטים במיוחד אצל הערבים, </a:t>
            </a:r>
            <a:r>
              <a:rPr lang="he-IL" sz="2000" dirty="0">
                <a:solidFill>
                  <a:srgbClr val="000000"/>
                </a:solidFill>
                <a:latin typeface="Calibri" panose="020F0502020204030204" pitchFamily="34" charset="0"/>
                <a:cs typeface="Calibri" panose="020F0502020204030204" pitchFamily="34" charset="0"/>
              </a:rPr>
              <a:t>בקרב הורים לילדים עם וללא מוגבלות. 66% מן ההורים הערבים לילדים עם מוגבלות מדווחים על קושי אחד לפחות הקשור לבעיות תשתית או אוריינות דיגיטלית. בקרב ילדים ערבים ללא מוגבלות השיעור נמוך יותר (48%), אם כי עדיין גבוה לעומת ילדים יהודים.  </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algn="just" rtl="1">
              <a:buClr>
                <a:schemeClr val="accent1"/>
              </a:buClr>
            </a:pPr>
            <a:endParaRPr lang="he-IL" sz="2000" dirty="0">
              <a:solidFill>
                <a:srgbClr val="000000"/>
              </a:solidFill>
              <a:latin typeface="Calibri" panose="020F0502020204030204" pitchFamily="34" charset="0"/>
              <a:cs typeface="Calibri" panose="020F0502020204030204" pitchFamily="34" charset="0"/>
            </a:endParaRPr>
          </a:p>
          <a:p>
            <a:pPr algn="just" rtl="1">
              <a:buClr>
                <a:schemeClr val="accent1"/>
              </a:buClr>
            </a:pPr>
            <a:endParaRPr lang="he-IL"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7834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656951" y="302839"/>
            <a:ext cx="9320170" cy="584775"/>
          </a:xfrm>
          <a:prstGeom prst="rect">
            <a:avLst/>
          </a:prstGeom>
          <a:noFill/>
          <a:ln w="28575">
            <a:solidFill>
              <a:schemeClr val="accent2"/>
            </a:solidFill>
          </a:ln>
        </p:spPr>
        <p:txBody>
          <a:bodyPr wrap="square" rtlCol="1">
            <a:spAutoFit/>
          </a:bodyPr>
          <a:lstStyle/>
          <a:p>
            <a:pPr algn="ctr" rtl="1"/>
            <a:r>
              <a:rPr lang="he-IL" sz="3200" b="1" dirty="0">
                <a:solidFill>
                  <a:schemeClr val="accent3"/>
                </a:solidFill>
                <a:latin typeface="Calibri" panose="020F0502020204030204" pitchFamily="34" charset="0"/>
                <a:ea typeface="+mj-ea"/>
                <a:cs typeface="Calibri" panose="020F0502020204030204" pitchFamily="34" charset="0"/>
              </a:rPr>
              <a:t>סיכום: יעילות הלמידה מרחוק</a:t>
            </a:r>
            <a:endParaRPr lang="he-IL" sz="3200" b="1" dirty="0">
              <a:solidFill>
                <a:schemeClr val="accent3"/>
              </a:solidFill>
              <a:highlight>
                <a:srgbClr val="FFFF00"/>
              </a:highlight>
              <a:latin typeface="Calibri" panose="020F0502020204030204" pitchFamily="34" charset="0"/>
              <a:ea typeface="+mj-ea"/>
              <a:cs typeface="Calibri" panose="020F0502020204030204" pitchFamily="34" charset="0"/>
            </a:endParaRPr>
          </a:p>
        </p:txBody>
      </p:sp>
      <p:sp>
        <p:nvSpPr>
          <p:cNvPr id="4" name="TextBox 3">
            <a:extLst>
              <a:ext uri="{FF2B5EF4-FFF2-40B4-BE49-F238E27FC236}">
                <a16:creationId xmlns:a16="http://schemas.microsoft.com/office/drawing/2014/main" id="{BB0AAD65-3932-4486-939D-1A731884D938}"/>
              </a:ext>
            </a:extLst>
          </p:cNvPr>
          <p:cNvSpPr txBox="1"/>
          <p:nvPr/>
        </p:nvSpPr>
        <p:spPr>
          <a:xfrm>
            <a:off x="246699" y="1172695"/>
            <a:ext cx="10379261" cy="5632311"/>
          </a:xfrm>
          <a:prstGeom prst="rect">
            <a:avLst/>
          </a:prstGeom>
          <a:noFill/>
          <a:ln w="28575">
            <a:noFill/>
          </a:ln>
        </p:spPr>
        <p:txBody>
          <a:bodyPr wrap="square" rtlCol="1">
            <a:spAutoFit/>
          </a:bodyPr>
          <a:lstStyle/>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באופן כללי, ההורים </a:t>
            </a:r>
            <a:r>
              <a:rPr lang="he-IL" sz="2000" b="1" dirty="0">
                <a:solidFill>
                  <a:srgbClr val="000000"/>
                </a:solidFill>
                <a:latin typeface="Calibri" panose="020F0502020204030204" pitchFamily="34" charset="0"/>
                <a:cs typeface="Calibri" panose="020F0502020204030204" pitchFamily="34" charset="0"/>
              </a:rPr>
              <a:t>מדווחים על יעילות נמוכה של הלמידה מרחוק מבחינה חברתית, לימודית ושמירה על סדר היום. </a:t>
            </a:r>
            <a:r>
              <a:rPr lang="he-IL" sz="2000" dirty="0">
                <a:solidFill>
                  <a:srgbClr val="000000"/>
                </a:solidFill>
                <a:latin typeface="Calibri" panose="020F0502020204030204" pitchFamily="34" charset="0"/>
                <a:cs typeface="Calibri" panose="020F0502020204030204" pitchFamily="34" charset="0"/>
              </a:rPr>
              <a:t>על פי דיווחי ההורים, הלמידה מרחוק יעילה יותר בשמירה על שגרה וסדר יום ויעילה פחות מבחינה חברתית ולימודית. </a:t>
            </a:r>
            <a:endParaRPr lang="he-IL" sz="2000" b="1"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b="1"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יעילות הלמידה מרחוק נמוכה יותר בקרב ילדים עם מוגבלות לעומת ילדים ללא מוגבלות, בכל המדדים שנבדקו:</a:t>
            </a:r>
            <a:r>
              <a:rPr lang="he-IL" sz="2000" dirty="0">
                <a:solidFill>
                  <a:srgbClr val="000000"/>
                </a:solidFill>
                <a:latin typeface="Calibri" panose="020F0502020204030204" pitchFamily="34" charset="0"/>
                <a:cs typeface="Calibri" panose="020F0502020204030204" pitchFamily="34" charset="0"/>
              </a:rPr>
              <a:t> מבחינה לימודית, חברתית ושמירה על שגרה וסדר היום (בין 23% ל-41% מן ההורים לילדים ללא מוגבלות, ובין 33% ל-51% מן ההורים לילדים עם מוגבלות). </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בגילי 12-6 ההורים מדווחים על יעילות נמוכה יותר של הלמידה מרחוק לעומת קבוצת הגיל הבוגרת יותר</a:t>
            </a:r>
            <a:r>
              <a:rPr lang="he-IL" sz="2000" dirty="0">
                <a:solidFill>
                  <a:srgbClr val="000000"/>
                </a:solidFill>
                <a:latin typeface="Calibri" panose="020F0502020204030204" pitchFamily="34" charset="0"/>
                <a:cs typeface="Calibri" panose="020F0502020204030204" pitchFamily="34" charset="0"/>
              </a:rPr>
              <a:t> (18-13), הן בקרב ילדים עם מוגבלות הן בקרב ילדים ללא מוגבלות. </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יעילות הלמידה מרחוק נמדדת גם באפשרות של ההורים להתפנות לדברים אחרים בזמן שהילד לומד. 38% מן ההורים לילדים עם מוגבלות מדווחים כי כלל לא הצליחו או שהצליחו בחלק קטן מן השיעורים להתפנות לדברים אחרים לעומת 26% מן ההורים לילדים ללא מוגבלות. </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הורים לילדים בגילים הצעירים (12-6) הצליחו פחות להתפנות לעיסוקיהם </a:t>
            </a:r>
            <a:r>
              <a:rPr lang="he-IL" sz="2000" dirty="0">
                <a:solidFill>
                  <a:srgbClr val="000000"/>
                </a:solidFill>
                <a:latin typeface="Calibri" panose="020F0502020204030204" pitchFamily="34" charset="0"/>
                <a:cs typeface="Calibri" panose="020F0502020204030204" pitchFamily="34" charset="0"/>
              </a:rPr>
              <a:t>לעומת הורים לילדים בגילי 18-13. </a:t>
            </a:r>
          </a:p>
          <a:p>
            <a:pPr marL="342900" indent="-342900" algn="just" rtl="1">
              <a:buClr>
                <a:schemeClr val="accent1"/>
              </a:buClr>
              <a:buFont typeface="Arial" panose="020B0604020202020204" pitchFamily="34" charset="0"/>
              <a:buChar char="•"/>
            </a:pPr>
            <a:endParaRPr lang="he-IL" sz="2000" dirty="0">
              <a:solidFill>
                <a:srgbClr val="000000"/>
              </a:solidFill>
              <a:latin typeface="Calibri" panose="020F0502020204030204" pitchFamily="34" charset="0"/>
              <a:cs typeface="Calibri" panose="020F0502020204030204" pitchFamily="34" charset="0"/>
            </a:endParaRPr>
          </a:p>
          <a:p>
            <a:pPr algn="just" rtl="1">
              <a:buClr>
                <a:schemeClr val="accent1"/>
              </a:buClr>
            </a:pPr>
            <a:endParaRPr lang="he-IL" sz="20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764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719417" y="374762"/>
            <a:ext cx="9320170" cy="584775"/>
          </a:xfrm>
          <a:prstGeom prst="rect">
            <a:avLst/>
          </a:prstGeom>
          <a:noFill/>
          <a:ln w="28575">
            <a:solidFill>
              <a:schemeClr val="accent2"/>
            </a:solidFill>
          </a:ln>
        </p:spPr>
        <p:txBody>
          <a:bodyPr wrap="square" rtlCol="1">
            <a:spAutoFit/>
          </a:bodyPr>
          <a:lstStyle/>
          <a:p>
            <a:pPr algn="ctr" rtl="1"/>
            <a:r>
              <a:rPr lang="he-IL" sz="3200" b="1" dirty="0">
                <a:solidFill>
                  <a:schemeClr val="accent3"/>
                </a:solidFill>
                <a:latin typeface="Calibri" panose="020F0502020204030204" pitchFamily="34" charset="0"/>
                <a:ea typeface="+mj-ea"/>
                <a:cs typeface="Calibri" panose="020F0502020204030204" pitchFamily="34" charset="0"/>
              </a:rPr>
              <a:t>סיכום: שביעות רצון מן המענה החינוכי</a:t>
            </a:r>
            <a:endParaRPr lang="he-IL" sz="3200" b="1" dirty="0">
              <a:solidFill>
                <a:schemeClr val="accent3"/>
              </a:solidFill>
              <a:highlight>
                <a:srgbClr val="FFFF00"/>
              </a:highlight>
              <a:latin typeface="Calibri" panose="020F0502020204030204" pitchFamily="34" charset="0"/>
              <a:ea typeface="+mj-ea"/>
              <a:cs typeface="Calibri" panose="020F0502020204030204" pitchFamily="34" charset="0"/>
            </a:endParaRPr>
          </a:p>
        </p:txBody>
      </p:sp>
      <p:sp>
        <p:nvSpPr>
          <p:cNvPr id="4" name="TextBox 3">
            <a:extLst>
              <a:ext uri="{FF2B5EF4-FFF2-40B4-BE49-F238E27FC236}">
                <a16:creationId xmlns:a16="http://schemas.microsoft.com/office/drawing/2014/main" id="{BB0AAD65-3932-4486-939D-1A731884D938}"/>
              </a:ext>
            </a:extLst>
          </p:cNvPr>
          <p:cNvSpPr txBox="1"/>
          <p:nvPr/>
        </p:nvSpPr>
        <p:spPr>
          <a:xfrm>
            <a:off x="231228" y="1331077"/>
            <a:ext cx="10568871" cy="5016758"/>
          </a:xfrm>
          <a:prstGeom prst="rect">
            <a:avLst/>
          </a:prstGeom>
          <a:noFill/>
          <a:ln w="28575">
            <a:noFill/>
          </a:ln>
        </p:spPr>
        <p:txBody>
          <a:bodyPr wrap="square" rtlCol="1">
            <a:spAutoFit/>
          </a:bodyPr>
          <a:lstStyle/>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הורים לילדים עם מוגבלות מרוצים פחות מן המענה שהילד קיבל ממערכת החינוך מאז פרוץ משבר הקורונה</a:t>
            </a:r>
            <a:r>
              <a:rPr lang="he-IL" sz="2000" dirty="0">
                <a:solidFill>
                  <a:srgbClr val="000000"/>
                </a:solidFill>
                <a:latin typeface="Calibri" panose="020F0502020204030204" pitchFamily="34" charset="0"/>
                <a:cs typeface="Calibri" panose="020F0502020204030204" pitchFamily="34" charset="0"/>
              </a:rPr>
              <a:t>. </a:t>
            </a:r>
          </a:p>
          <a:p>
            <a:pPr marL="342900" indent="-342900" algn="just" rtl="1">
              <a:buClr>
                <a:schemeClr val="accent1"/>
              </a:buClr>
              <a:buFont typeface="Arial" panose="020B0604020202020204" pitchFamily="34" charset="0"/>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שביעות הרצון הנמוכה ביותר </a:t>
            </a:r>
            <a:r>
              <a:rPr lang="he-IL" sz="2000" dirty="0">
                <a:solidFill>
                  <a:srgbClr val="000000"/>
                </a:solidFill>
                <a:latin typeface="Calibri" panose="020F0502020204030204" pitchFamily="34" charset="0"/>
                <a:cs typeface="Calibri" panose="020F0502020204030204" pitchFamily="34" charset="0"/>
              </a:rPr>
              <a:t>מן המענה של מערכת החינוך נרשם בקרב הורים</a:t>
            </a:r>
            <a:r>
              <a:rPr lang="he-IL" sz="2000" b="1" dirty="0">
                <a:solidFill>
                  <a:srgbClr val="000000"/>
                </a:solidFill>
                <a:latin typeface="Calibri" panose="020F0502020204030204" pitchFamily="34" charset="0"/>
                <a:cs typeface="Calibri" panose="020F0502020204030204" pitchFamily="34" charset="0"/>
              </a:rPr>
              <a:t> </a:t>
            </a:r>
            <a:r>
              <a:rPr lang="he-IL" sz="2000" dirty="0">
                <a:solidFill>
                  <a:srgbClr val="000000"/>
                </a:solidFill>
                <a:latin typeface="Calibri" panose="020F0502020204030204" pitchFamily="34" charset="0"/>
                <a:cs typeface="Calibri" panose="020F0502020204030204" pitchFamily="34" charset="0"/>
              </a:rPr>
              <a:t>ל</a:t>
            </a:r>
            <a:r>
              <a:rPr lang="he-IL" sz="2000" b="1" dirty="0">
                <a:solidFill>
                  <a:srgbClr val="000000"/>
                </a:solidFill>
                <a:latin typeface="Calibri" panose="020F0502020204030204" pitchFamily="34" charset="0"/>
                <a:cs typeface="Calibri" panose="020F0502020204030204" pitchFamily="34" charset="0"/>
              </a:rPr>
              <a:t>ילדים עם מוגבלות בגילי 12-7. </a:t>
            </a:r>
          </a:p>
          <a:p>
            <a:pPr algn="just" rtl="1">
              <a:buClr>
                <a:schemeClr val="accent1"/>
              </a:buCl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בקרב חרדים, הורים לילדים עם מוגבלות מציגים את שביעות הרצון הגבוהה ביותר מן המענה של מערכת החינוך, </a:t>
            </a:r>
            <a:r>
              <a:rPr lang="he-IL" sz="2000" dirty="0">
                <a:solidFill>
                  <a:srgbClr val="000000"/>
                </a:solidFill>
                <a:latin typeface="Calibri" panose="020F0502020204030204" pitchFamily="34" charset="0"/>
                <a:cs typeface="Calibri" panose="020F0502020204030204" pitchFamily="34" charset="0"/>
              </a:rPr>
              <a:t>60% מן החרדים מרוצים (במידה רבה או רבה מאוד) מן המענה לעומת 50% בקרב יהודים לא חרדים ו-36% בקרב ערבים. </a:t>
            </a:r>
          </a:p>
          <a:p>
            <a:pPr marL="342900" indent="-342900" algn="just" rtl="1">
              <a:buClr>
                <a:schemeClr val="accent1"/>
              </a:buClr>
              <a:buFont typeface="Arial" panose="020B0604020202020204" pitchFamily="34" charset="0"/>
              <a:buChar char="•"/>
            </a:pPr>
            <a:endParaRPr lang="he-IL" sz="2000" b="1"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בקרב ערבים, הורים לילדים עם מוגבלות מדווחים על שביעות הרצון הנמוכה ביותר מן המענה של מערכת החינוך, </a:t>
            </a:r>
            <a:r>
              <a:rPr lang="he-IL" sz="2000" dirty="0">
                <a:solidFill>
                  <a:srgbClr val="000000"/>
                </a:solidFill>
                <a:latin typeface="Calibri" panose="020F0502020204030204" pitchFamily="34" charset="0"/>
                <a:cs typeface="Calibri" panose="020F0502020204030204" pitchFamily="34" charset="0"/>
              </a:rPr>
              <a:t>22% מן הערבים כלל לא מרוצים מן המענה לעומת 16% בקרב יהודים לא חרדים ו-5% בקרב חרדים. </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הורים לילדים עם מוגבלות מדווחים על תדירות גבוהה יותר של קשר עם הצוות החינוכי. </a:t>
            </a:r>
            <a:r>
              <a:rPr lang="he-IL" sz="2000" dirty="0">
                <a:solidFill>
                  <a:srgbClr val="000000"/>
                </a:solidFill>
                <a:latin typeface="Calibri" panose="020F0502020204030204" pitchFamily="34" charset="0"/>
                <a:cs typeface="Calibri" panose="020F0502020204030204" pitchFamily="34" charset="0"/>
              </a:rPr>
              <a:t>28% מדווחים כי הצוות החינוכי יצר איתם קשר יותר מ-10 פעמים לעומת 19% בקרב הורים לילדים ללא מוגבלות. </a:t>
            </a:r>
            <a:endParaRPr lang="he-IL" sz="2000" b="1"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Arial" panose="020B0604020202020204" pitchFamily="34" charset="0"/>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Arial" panose="020B0604020202020204" pitchFamily="34" charset="0"/>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Arial" panose="020B0604020202020204" pitchFamily="34" charset="0"/>
              <a:buChar char="•"/>
            </a:pPr>
            <a:endParaRPr lang="he-IL"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015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129FEF-9177-410F-9A6E-F8074512D10A}"/>
              </a:ext>
            </a:extLst>
          </p:cNvPr>
          <p:cNvSpPr txBox="1"/>
          <p:nvPr/>
        </p:nvSpPr>
        <p:spPr>
          <a:xfrm>
            <a:off x="730300" y="1662252"/>
            <a:ext cx="9628826" cy="4632940"/>
          </a:xfrm>
          <a:prstGeom prst="rect">
            <a:avLst/>
          </a:prstGeom>
        </p:spPr>
        <p:txBody>
          <a:bodyPr vert="horz" lIns="91440" tIns="46800" rIns="91440" bIns="45720" rtlCol="0">
            <a:normAutofit/>
          </a:bodyPr>
          <a:lstStyle/>
          <a:p>
            <a:pPr algn="just" rtl="1">
              <a:lnSpc>
                <a:spcPts val="3360"/>
              </a:lnSpc>
              <a:spcAft>
                <a:spcPts val="600"/>
              </a:spcAft>
              <a:buClr>
                <a:srgbClr val="AA0171"/>
              </a:buClr>
              <a:buSzPct val="110000"/>
            </a:pPr>
            <a:endParaRPr lang="he-IL" sz="2800">
              <a:latin typeface="Calibri" panose="020F0502020204030204" pitchFamily="34" charset="0"/>
              <a:cs typeface="Calibri" panose="020F0502020204030204" pitchFamily="34" charset="0"/>
            </a:endParaRPr>
          </a:p>
        </p:txBody>
      </p:sp>
      <p:sp>
        <p:nvSpPr>
          <p:cNvPr id="12" name="Title 2">
            <a:extLst>
              <a:ext uri="{FF2B5EF4-FFF2-40B4-BE49-F238E27FC236}">
                <a16:creationId xmlns:a16="http://schemas.microsoft.com/office/drawing/2014/main" id="{C6786748-56E9-4AC4-A804-CB99CD83754B}"/>
              </a:ext>
            </a:extLst>
          </p:cNvPr>
          <p:cNvSpPr>
            <a:spLocks noGrp="1"/>
          </p:cNvSpPr>
          <p:nvPr>
            <p:ph type="title"/>
          </p:nvPr>
        </p:nvSpPr>
        <p:spPr>
          <a:xfrm>
            <a:off x="730300" y="68579"/>
            <a:ext cx="9385267" cy="1325563"/>
          </a:xfrm>
        </p:spPr>
        <p:txBody>
          <a:bodyPr vert="horz" lIns="91440" tIns="45720" rIns="91440" bIns="45720" rtlCol="0" anchor="ctr">
            <a:normAutofit/>
          </a:bodyPr>
          <a:lstStyle/>
          <a:p>
            <a:pPr algn="ctr"/>
            <a:r>
              <a:rPr lang="he-IL" sz="3200" dirty="0"/>
              <a:t>שיטת</a:t>
            </a:r>
            <a:r>
              <a:rPr lang="en-US" sz="3200" dirty="0"/>
              <a:t> </a:t>
            </a:r>
            <a:r>
              <a:rPr lang="en-US" sz="3200" dirty="0" err="1"/>
              <a:t>המחקר</a:t>
            </a:r>
            <a:endParaRPr lang="en-US" sz="3200" dirty="0"/>
          </a:p>
        </p:txBody>
      </p:sp>
      <p:sp>
        <p:nvSpPr>
          <p:cNvPr id="5" name="TextBox 4">
            <a:extLst>
              <a:ext uri="{FF2B5EF4-FFF2-40B4-BE49-F238E27FC236}">
                <a16:creationId xmlns:a16="http://schemas.microsoft.com/office/drawing/2014/main" id="{094A5F50-FDC1-407E-87BF-72625196A1FB}"/>
              </a:ext>
            </a:extLst>
          </p:cNvPr>
          <p:cNvSpPr txBox="1"/>
          <p:nvPr/>
        </p:nvSpPr>
        <p:spPr>
          <a:xfrm>
            <a:off x="93573" y="918922"/>
            <a:ext cx="10328535" cy="4610365"/>
          </a:xfrm>
          <a:prstGeom prst="rect">
            <a:avLst/>
          </a:prstGeom>
          <a:noFill/>
        </p:spPr>
        <p:txBody>
          <a:bodyPr wrap="square" rtlCol="1">
            <a:spAutoFit/>
          </a:bodyPr>
          <a:lstStyle/>
          <a:p>
            <a:pPr algn="r" rtl="1">
              <a:lnSpc>
                <a:spcPct val="150000"/>
              </a:lnSpc>
            </a:pPr>
            <a:r>
              <a:rPr lang="he-IL" sz="2200" b="1" u="sng" dirty="0">
                <a:solidFill>
                  <a:srgbClr val="000000"/>
                </a:solidFill>
                <a:effectLst/>
                <a:latin typeface="Calibri" panose="020F0502020204030204" pitchFamily="34" charset="0"/>
                <a:cs typeface="Calibri" panose="020F0502020204030204" pitchFamily="34" charset="0"/>
              </a:rPr>
              <a:t>אוכלוסייה</a:t>
            </a:r>
            <a:endParaRPr lang="he-IL" sz="2200" b="1" u="sng" dirty="0">
              <a:solidFill>
                <a:srgbClr val="000000"/>
              </a:solidFill>
              <a:latin typeface="Calibri" panose="020F0502020204030204" pitchFamily="34" charset="0"/>
              <a:cs typeface="Calibri" panose="020F0502020204030204" pitchFamily="34" charset="0"/>
            </a:endParaRPr>
          </a:p>
          <a:p>
            <a:pPr algn="r" rtl="1">
              <a:lnSpc>
                <a:spcPct val="150000"/>
              </a:lnSpc>
            </a:pPr>
            <a:r>
              <a:rPr lang="he-IL" sz="2200" dirty="0">
                <a:solidFill>
                  <a:srgbClr val="000000"/>
                </a:solidFill>
                <a:latin typeface="Calibri" panose="020F0502020204030204" pitchFamily="34" charset="0"/>
                <a:cs typeface="Calibri" panose="020F0502020204030204" pitchFamily="34" charset="0"/>
              </a:rPr>
              <a:t>ילדים מגיל לידה ועד גיל 18, שהוריהם מקבלים עבורם קצבת ילדים מן המוסד לביטוח לאומי.</a:t>
            </a:r>
          </a:p>
          <a:p>
            <a:pPr algn="r" rtl="1">
              <a:lnSpc>
                <a:spcPct val="150000"/>
              </a:lnSpc>
            </a:pPr>
            <a:r>
              <a:rPr lang="he-IL" sz="2200" dirty="0">
                <a:solidFill>
                  <a:srgbClr val="000000"/>
                </a:solidFill>
                <a:latin typeface="Calibri" panose="020F0502020204030204" pitchFamily="34" charset="0"/>
                <a:cs typeface="Calibri" panose="020F0502020204030204" pitchFamily="34" charset="0"/>
              </a:rPr>
              <a:t>אוכלוסיית היעד מנתה 2,992,206 ילדים. </a:t>
            </a:r>
            <a:endParaRPr lang="en-US" sz="2200" dirty="0">
              <a:solidFill>
                <a:srgbClr val="0070C0"/>
              </a:solidFill>
              <a:highlight>
                <a:srgbClr val="FFFF00"/>
              </a:highlight>
              <a:latin typeface="Calibri" panose="020F0502020204030204" pitchFamily="34" charset="0"/>
              <a:cs typeface="Calibri" panose="020F0502020204030204" pitchFamily="34" charset="0"/>
            </a:endParaRPr>
          </a:p>
          <a:p>
            <a:pPr algn="r" rtl="1">
              <a:lnSpc>
                <a:spcPct val="150000"/>
              </a:lnSpc>
            </a:pPr>
            <a:r>
              <a:rPr lang="he-IL" sz="2200" b="1" u="sng" dirty="0">
                <a:solidFill>
                  <a:srgbClr val="000000"/>
                </a:solidFill>
                <a:effectLst/>
                <a:latin typeface="Calibri" panose="020F0502020204030204" pitchFamily="34" charset="0"/>
                <a:cs typeface="Calibri" panose="020F0502020204030204" pitchFamily="34" charset="0"/>
              </a:rPr>
              <a:t>המדגם</a:t>
            </a:r>
            <a:endParaRPr lang="he-IL" sz="2200" b="1" u="sng" dirty="0">
              <a:solidFill>
                <a:srgbClr val="000000"/>
              </a:solidFill>
              <a:latin typeface="Calibri" panose="020F0502020204030204" pitchFamily="34" charset="0"/>
              <a:cs typeface="Calibri" panose="020F0502020204030204" pitchFamily="34" charset="0"/>
            </a:endParaRPr>
          </a:p>
          <a:p>
            <a:pPr algn="r" rtl="1">
              <a:lnSpc>
                <a:spcPct val="150000"/>
              </a:lnSpc>
            </a:pPr>
            <a:r>
              <a:rPr lang="he-IL" sz="2200" dirty="0">
                <a:solidFill>
                  <a:srgbClr val="000000"/>
                </a:solidFill>
                <a:latin typeface="Calibri" panose="020F0502020204030204" pitchFamily="34" charset="0"/>
                <a:cs typeface="Calibri" panose="020F0502020204030204" pitchFamily="34" charset="0"/>
              </a:rPr>
              <a:t>על סמך רשומות המוסד לביטוח הלאומי הופק מדגם ארצי מייצג של 15,717 ילדים שעבורם משולמת קצבת ילדים. קובץ המדגם כלל משתנים על אודות הילד ועל הוריו לצורך יצירת קשר, כגון שם, שנת לידה ופרטי התקשרות. לשם שמירה מרבית על חיסיון המידע, המדגם הכיל פרטי התקשרות הכרחיים אך לא כלל מידע רגיש (כגון קיום מוגבלות כלשהי, קבלת קצבאות או הכנסות המשפחה). </a:t>
            </a:r>
          </a:p>
          <a:p>
            <a:pPr algn="r" rtl="1">
              <a:lnSpc>
                <a:spcPct val="150000"/>
              </a:lnSpc>
            </a:pPr>
            <a:r>
              <a:rPr lang="he-IL" sz="2200" dirty="0">
                <a:solidFill>
                  <a:srgbClr val="000000"/>
                </a:solidFill>
                <a:latin typeface="Calibri" panose="020F0502020204030204" pitchFamily="34" charset="0"/>
                <a:cs typeface="Calibri" panose="020F0502020204030204" pitchFamily="34" charset="0"/>
              </a:rPr>
              <a:t>כדי להתבסס על מדגם מייצג נעשתה התאמה לנתוני האוכלוסייה באמצעות שימוש במשקלים.</a:t>
            </a:r>
            <a:endParaRPr lang="he-IL" sz="2200" dirty="0">
              <a:solidFill>
                <a:srgbClr val="000000"/>
              </a:solidFill>
              <a:highlight>
                <a:srgbClr val="00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4736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487D0D-528B-4233-A0C8-5326D51292F2}"/>
              </a:ext>
            </a:extLst>
          </p:cNvPr>
          <p:cNvSpPr txBox="1"/>
          <p:nvPr/>
        </p:nvSpPr>
        <p:spPr>
          <a:xfrm>
            <a:off x="4200418" y="3302000"/>
            <a:ext cx="3791163" cy="7815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algn="ctr"/>
            <a:r>
              <a:rPr lang="he-IL" sz="4400" b="1" dirty="0">
                <a:solidFill>
                  <a:schemeClr val="accent1"/>
                </a:solidFill>
                <a:latin typeface="Calibri" panose="020F0502020204030204" pitchFamily="34" charset="0"/>
                <a:cs typeface="Calibri" panose="020F0502020204030204" pitchFamily="34" charset="0"/>
              </a:rPr>
              <a:t>מגבלות המחקר</a:t>
            </a:r>
            <a:endParaRPr lang="he-IL" sz="4400" b="1" dirty="0">
              <a:solidFill>
                <a:schemeClr val="accent1"/>
              </a:solidFill>
              <a:highlight>
                <a:srgbClr val="FFFF00"/>
              </a:highlight>
              <a:latin typeface="Calibri" panose="020F0502020204030204" pitchFamily="34" charset="0"/>
              <a:cs typeface="Calibri" panose="020F0502020204030204" pitchFamily="34" charset="0"/>
            </a:endParaRPr>
          </a:p>
        </p:txBody>
      </p:sp>
      <p:pic>
        <p:nvPicPr>
          <p:cNvPr id="5" name="Picture 4" descr="A picture containing calendar&#10;&#10;Description automatically generated">
            <a:extLst>
              <a:ext uri="{FF2B5EF4-FFF2-40B4-BE49-F238E27FC236}">
                <a16:creationId xmlns:a16="http://schemas.microsoft.com/office/drawing/2014/main" id="{7B2BBEF8-1E78-492D-9B38-3A29652AEE0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250" t="81823" r="66163"/>
          <a:stretch/>
        </p:blipFill>
        <p:spPr>
          <a:xfrm>
            <a:off x="5381946" y="1684332"/>
            <a:ext cx="1428108" cy="1864649"/>
          </a:xfrm>
          <a:prstGeom prst="rect">
            <a:avLst/>
          </a:prstGeom>
        </p:spPr>
      </p:pic>
    </p:spTree>
    <p:extLst>
      <p:ext uri="{BB962C8B-B14F-4D97-AF65-F5344CB8AC3E}">
        <p14:creationId xmlns:p14="http://schemas.microsoft.com/office/powerpoint/2010/main" val="3006496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2177450" y="651185"/>
            <a:ext cx="7147420" cy="584775"/>
          </a:xfrm>
          <a:prstGeom prst="rect">
            <a:avLst/>
          </a:prstGeom>
          <a:noFill/>
          <a:ln w="28575">
            <a:solidFill>
              <a:schemeClr val="accent2"/>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A82172"/>
                </a:solidFill>
                <a:effectLst/>
                <a:uLnTx/>
                <a:uFillTx/>
                <a:latin typeface="Calibri" panose="020F0502020204030204" pitchFamily="34" charset="0"/>
                <a:ea typeface="+mn-ea"/>
                <a:cs typeface="Calibri" panose="020F0502020204030204" pitchFamily="34" charset="0"/>
              </a:rPr>
              <a:t>מגבלות ושינוי מתווה המחקר</a:t>
            </a:r>
          </a:p>
        </p:txBody>
      </p:sp>
      <p:sp>
        <p:nvSpPr>
          <p:cNvPr id="4" name="TextBox 3">
            <a:extLst>
              <a:ext uri="{FF2B5EF4-FFF2-40B4-BE49-F238E27FC236}">
                <a16:creationId xmlns:a16="http://schemas.microsoft.com/office/drawing/2014/main" id="{BB0AAD65-3932-4486-939D-1A731884D938}"/>
              </a:ext>
            </a:extLst>
          </p:cNvPr>
          <p:cNvSpPr txBox="1"/>
          <p:nvPr/>
        </p:nvSpPr>
        <p:spPr>
          <a:xfrm>
            <a:off x="667820" y="1468631"/>
            <a:ext cx="10079898" cy="5447645"/>
          </a:xfrm>
          <a:prstGeom prst="rect">
            <a:avLst/>
          </a:prstGeom>
          <a:noFill/>
          <a:ln w="28575">
            <a:noFill/>
          </a:ln>
        </p:spPr>
        <p:txBody>
          <a:bodyPr wrap="square" rtlCol="1">
            <a:spAutoFit/>
          </a:bodyPr>
          <a:lstStyle/>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indent="-342900" algn="just" rtl="1">
              <a:buClr>
                <a:srgbClr val="006EA0"/>
              </a:buClr>
              <a:buFont typeface="Wingdings" panose="05000000000000000000" pitchFamily="2" charset="2"/>
              <a:buChar char="§"/>
              <a:defRPr/>
            </a:pP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מערך המחקר המקורי היה אמור לבחון את צריכת השירותים. בעקבות משבר הקורונה והקושי בהעברת השאלון המלא היה צורך לשנות את מערך המחקר ואת מטרות המחקר ולהתמקד </a:t>
            </a:r>
            <a:r>
              <a:rPr kumimoji="0" lang="he-IL"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בהשפעת משבר הקורונה על ילדים עם מוגבלות</a:t>
            </a:r>
            <a:r>
              <a:rPr kumimoji="0" lang="he-IL" sz="2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he-IL" sz="2200" dirty="0">
                <a:solidFill>
                  <a:srgbClr val="000000"/>
                </a:solidFill>
                <a:latin typeface="Calibri" panose="020F0502020204030204" pitchFamily="34" charset="0"/>
                <a:cs typeface="Calibri" panose="020F0502020204030204" pitchFamily="34" charset="0"/>
              </a:rPr>
              <a:t> כדי לקבל תמונה מלאה יותר של השפעת משבר הקורונה על הילדים ועל הוריהם בוצע </a:t>
            </a:r>
            <a:r>
              <a:rPr lang="he-IL" sz="2200" b="1" dirty="0">
                <a:solidFill>
                  <a:srgbClr val="000000"/>
                </a:solidFill>
                <a:latin typeface="Calibri" panose="020F0502020204030204" pitchFamily="34" charset="0"/>
                <a:cs typeface="Calibri" panose="020F0502020204030204" pitchFamily="34" charset="0"/>
              </a:rPr>
              <a:t>ניתוח שיח ברשת על ילדים עם מוגבלות </a:t>
            </a:r>
            <a:r>
              <a:rPr lang="he-IL" sz="2200" dirty="0">
                <a:solidFill>
                  <a:srgbClr val="000000"/>
                </a:solidFill>
                <a:latin typeface="Calibri" panose="020F0502020204030204" pitchFamily="34" charset="0"/>
                <a:cs typeface="Calibri" panose="020F0502020204030204" pitchFamily="34" charset="0"/>
              </a:rPr>
              <a:t>– רכיב שלא תוכנן במקור (הממצאים מובאים במצגת נפרדת). </a:t>
            </a:r>
          </a:p>
          <a:p>
            <a:pPr marL="342900" indent="-342900" algn="just" rtl="1">
              <a:buClr>
                <a:srgbClr val="006EA0"/>
              </a:buClr>
              <a:buFont typeface="Wingdings" panose="05000000000000000000" pitchFamily="2" charset="2"/>
              <a:buChar char="§"/>
              <a:defRPr/>
            </a:pPr>
            <a:endParaRPr kumimoji="0" lang="he-IL" sz="2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indent="-342900" algn="just" rtl="1">
              <a:buClr>
                <a:srgbClr val="006EA0"/>
              </a:buClr>
              <a:buFont typeface="Wingdings" panose="05000000000000000000" pitchFamily="2" charset="2"/>
              <a:buChar char="§"/>
              <a:defRPr/>
            </a:pPr>
            <a:r>
              <a:rPr lang="he-IL" sz="2200" dirty="0">
                <a:solidFill>
                  <a:srgbClr val="000000"/>
                </a:solidFill>
                <a:latin typeface="Calibri" panose="020F0502020204030204" pitchFamily="34" charset="0"/>
                <a:cs typeface="Calibri" panose="020F0502020204030204" pitchFamily="34" charset="0"/>
              </a:rPr>
              <a:t>איסוף הנתונים </a:t>
            </a:r>
            <a:r>
              <a:rPr lang="he-IL" sz="2200" b="1" dirty="0">
                <a:solidFill>
                  <a:srgbClr val="000000"/>
                </a:solidFill>
                <a:latin typeface="Calibri" panose="020F0502020204030204" pitchFamily="34" charset="0"/>
                <a:cs typeface="Calibri" panose="020F0502020204030204" pitchFamily="34" charset="0"/>
              </a:rPr>
              <a:t>לא היה רציף </a:t>
            </a:r>
            <a:r>
              <a:rPr lang="he-IL" sz="2200" dirty="0">
                <a:solidFill>
                  <a:srgbClr val="000000"/>
                </a:solidFill>
                <a:latin typeface="Calibri" panose="020F0502020204030204" pitchFamily="34" charset="0"/>
                <a:cs typeface="Calibri" panose="020F0502020204030204" pitchFamily="34" charset="0"/>
              </a:rPr>
              <a:t>והופסק לתקופה מסוימת </a:t>
            </a: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עם תחילת הסגר השני. </a:t>
            </a:r>
          </a:p>
          <a:p>
            <a:pPr marL="342900" indent="-342900" algn="just" rtl="1">
              <a:buClr>
                <a:srgbClr val="006EA0"/>
              </a:buClr>
              <a:buFont typeface="Wingdings" panose="05000000000000000000" pitchFamily="2" charset="2"/>
              <a:buChar char="§"/>
              <a:defRPr/>
            </a:pPr>
            <a:endParaRPr lang="he-IL" sz="2200" dirty="0">
              <a:solidFill>
                <a:srgbClr val="000000"/>
              </a:solidFill>
              <a:latin typeface="Calibri" panose="020F0502020204030204" pitchFamily="34" charset="0"/>
              <a:cs typeface="Calibri" panose="020F0502020204030204" pitchFamily="34" charset="0"/>
            </a:endParaRPr>
          </a:p>
          <a:p>
            <a:pPr marL="342900" indent="-342900" algn="just" rtl="1">
              <a:buClr>
                <a:srgbClr val="006EA0"/>
              </a:buClr>
              <a:buFont typeface="Wingdings" panose="05000000000000000000" pitchFamily="2" charset="2"/>
              <a:buChar char="§"/>
              <a:defRPr/>
            </a:pPr>
            <a:r>
              <a:rPr lang="he-IL" sz="2200" dirty="0">
                <a:solidFill>
                  <a:srgbClr val="000000"/>
                </a:solidFill>
                <a:latin typeface="Calibri" panose="020F0502020204030204" pitchFamily="34" charset="0"/>
                <a:ea typeface="Calibri" panose="020F0502020204030204" pitchFamily="34" charset="0"/>
                <a:cs typeface="Calibri" panose="020F0502020204030204" pitchFamily="34" charset="0"/>
              </a:rPr>
              <a:t>בשל אילוצי משבר הקורונה והצורך לעמוד בדרישות התו הסגול עלה קושי באיסוף הנתונים בפרק הזמן שהוקצב. לצורך הבטחת איסוף הנתונים מאלפי המרואיינים גויסה </a:t>
            </a:r>
            <a:r>
              <a:rPr lang="he-IL" sz="2200" b="1" dirty="0">
                <a:solidFill>
                  <a:srgbClr val="000000"/>
                </a:solidFill>
                <a:latin typeface="Calibri" panose="020F0502020204030204" pitchFamily="34" charset="0"/>
                <a:ea typeface="Calibri" panose="020F0502020204030204" pitchFamily="34" charset="0"/>
                <a:cs typeface="Calibri" panose="020F0502020204030204" pitchFamily="34" charset="0"/>
              </a:rPr>
              <a:t>חברה נוספת </a:t>
            </a:r>
            <a:r>
              <a:rPr lang="he-IL" sz="2200" dirty="0">
                <a:solidFill>
                  <a:srgbClr val="000000"/>
                </a:solidFill>
                <a:latin typeface="Calibri" panose="020F0502020204030204" pitchFamily="34" charset="0"/>
                <a:ea typeface="Calibri" panose="020F0502020204030204" pitchFamily="34" charset="0"/>
                <a:cs typeface="Calibri" panose="020F0502020204030204" pitchFamily="34" charset="0"/>
              </a:rPr>
              <a:t>אשר עבדה במקביל, ואיסוף הנתונים נעשה בשני מוקדים שונים. כדי לשמור על תיאום ואחידות, מונה רכז איסוף נתונים אחד אשר פיקח על פעילות שני המוקדים.  </a:t>
            </a:r>
          </a:p>
          <a:p>
            <a:pPr marL="342900" indent="-342900" algn="just" rtl="1">
              <a:buClr>
                <a:srgbClr val="006EA0"/>
              </a:buClr>
              <a:buFont typeface="Wingdings" panose="05000000000000000000" pitchFamily="2" charset="2"/>
              <a:buChar char="§"/>
              <a:defRPr/>
            </a:pPr>
            <a:endParaRPr kumimoji="0" lang="he-IL"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indent="-342900" algn="just" rtl="1">
              <a:buClr>
                <a:srgbClr val="006EA0"/>
              </a:buClr>
              <a:buFont typeface="Wingdings" panose="05000000000000000000" pitchFamily="2" charset="2"/>
              <a:buChar char="§"/>
              <a:defRPr/>
            </a:pPr>
            <a:endPar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424F5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3338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2177450" y="651185"/>
            <a:ext cx="7147420" cy="584775"/>
          </a:xfrm>
          <a:prstGeom prst="rect">
            <a:avLst/>
          </a:prstGeom>
          <a:noFill/>
          <a:ln w="28575">
            <a:solidFill>
              <a:schemeClr val="accent2"/>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A82172"/>
                </a:solidFill>
                <a:effectLst/>
                <a:uLnTx/>
                <a:uFillTx/>
                <a:latin typeface="Calibri" panose="020F0502020204030204" pitchFamily="34" charset="0"/>
                <a:ea typeface="+mn-ea"/>
                <a:cs typeface="Calibri" panose="020F0502020204030204" pitchFamily="34" charset="0"/>
              </a:rPr>
              <a:t>מגבלות ושינוי מתווה המחקר (המשך)</a:t>
            </a:r>
          </a:p>
        </p:txBody>
      </p:sp>
      <p:sp>
        <p:nvSpPr>
          <p:cNvPr id="4" name="TextBox 3">
            <a:extLst>
              <a:ext uri="{FF2B5EF4-FFF2-40B4-BE49-F238E27FC236}">
                <a16:creationId xmlns:a16="http://schemas.microsoft.com/office/drawing/2014/main" id="{BB0AAD65-3932-4486-939D-1A731884D938}"/>
              </a:ext>
            </a:extLst>
          </p:cNvPr>
          <p:cNvSpPr txBox="1"/>
          <p:nvPr/>
        </p:nvSpPr>
        <p:spPr>
          <a:xfrm>
            <a:off x="754602" y="1468631"/>
            <a:ext cx="9993116" cy="4770537"/>
          </a:xfrm>
          <a:prstGeom prst="rect">
            <a:avLst/>
          </a:prstGeom>
          <a:noFill/>
          <a:ln w="28575">
            <a:noFill/>
          </a:ln>
        </p:spPr>
        <p:txBody>
          <a:bodyPr wrap="square" rtlCol="1">
            <a:spAutoFit/>
          </a:bodyPr>
          <a:lstStyle/>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איסוף הנתונים התבצע במהלך משבר הקורונה, תקופה שבה העומס שהוטל על הורים בכלל ועל הורים לילדים עם מוגבלות בפרט היה גבוה. אי-לכך</a:t>
            </a:r>
            <a:r>
              <a:rPr kumimoji="0" lang="he-IL"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שיעור ההיענות היה נמוך מן המצופה </a:t>
            </a:r>
            <a:r>
              <a:rPr kumimoji="0" lang="he-IL" sz="2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(שיעור ההיענות </a:t>
            </a:r>
            <a:r>
              <a:rPr lang="he-IL" sz="2200" dirty="0">
                <a:solidFill>
                  <a:srgbClr val="000000"/>
                </a:solidFill>
                <a:latin typeface="Calibri" panose="020F0502020204030204" pitchFamily="34" charset="0"/>
                <a:cs typeface="Calibri" panose="020F0502020204030204" pitchFamily="34" charset="0"/>
              </a:rPr>
              <a:t>עמד על 39%). עם זאת, שיעור ההיענות היה דומה בקבוצות השונות (ערבים, יהודים חרדים ויהודים שאינם חרדים)</a:t>
            </a: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lang="he-IL" sz="2200" dirty="0">
              <a:solidFill>
                <a:srgbClr val="000000"/>
              </a:solidFill>
              <a:latin typeface="Calibri" panose="020F0502020204030204" pitchFamily="34" charset="0"/>
              <a:cs typeface="Calibri" panose="020F0502020204030204" pitchFamily="34" charset="0"/>
            </a:endParaRPr>
          </a:p>
          <a:p>
            <a:pPr marL="342900" lvl="0" indent="-342900" algn="just" rtl="1">
              <a:buClr>
                <a:srgbClr val="006EA0"/>
              </a:buClr>
              <a:buFont typeface="Wingdings" panose="05000000000000000000" pitchFamily="2" charset="2"/>
              <a:buChar char="§"/>
            </a:pPr>
            <a:r>
              <a:rPr lang="he-IL" sz="2200" dirty="0">
                <a:solidFill>
                  <a:srgbClr val="000000"/>
                </a:solidFill>
                <a:latin typeface="Calibri" panose="020F0502020204030204" pitchFamily="34" charset="0"/>
                <a:cs typeface="Calibri" panose="020F0502020204030204" pitchFamily="34" charset="0"/>
              </a:rPr>
              <a:t>שיעור ההיענות השונה בקבוצות הגיל השונות תוקן באמצעות </a:t>
            </a:r>
            <a:r>
              <a:rPr lang="he-IL" sz="2200" b="1" dirty="0">
                <a:solidFill>
                  <a:srgbClr val="000000"/>
                </a:solidFill>
                <a:latin typeface="Calibri" panose="020F0502020204030204" pitchFamily="34" charset="0"/>
                <a:cs typeface="Calibri" panose="020F0502020204030204" pitchFamily="34" charset="0"/>
              </a:rPr>
              <a:t>שימוש במשקלים </a:t>
            </a:r>
            <a:r>
              <a:rPr lang="he-IL" sz="2200" dirty="0">
                <a:solidFill>
                  <a:srgbClr val="000000"/>
                </a:solidFill>
                <a:latin typeface="Calibri" panose="020F0502020204030204" pitchFamily="34" charset="0"/>
                <a:cs typeface="Calibri" panose="020F0502020204030204" pitchFamily="34" charset="0"/>
              </a:rPr>
              <a:t>בשלב הניתוחים הסטטיסטיים. המחקר התבסס על מדגם </a:t>
            </a: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של מקבלי קצבת ילדים מן המוסד לביטוח לאומי. בקרב ילדים צעירים פרטי ההתקשרות של ההורים היו מעודכנים יותר ואפשרו לאתר יותר הורים. בקרב הילדים הבוגרים היו מקרים רבים יותר של טעויות בפרטי ההתקשרות או חוסר מענה במספרי הטלפון הרשומים, שכן חלף זמן רב מאז עודכנו הפרטים. </a:t>
            </a:r>
          </a:p>
          <a:p>
            <a:pPr marL="0" marR="0" lvl="0" indent="0" algn="just" defTabSz="914400" rtl="1" eaLnBrk="1" fontAlgn="auto" latinLnBrk="0" hangingPunct="1">
              <a:lnSpc>
                <a:spcPct val="100000"/>
              </a:lnSpc>
              <a:spcBef>
                <a:spcPts val="0"/>
              </a:spcBef>
              <a:spcAft>
                <a:spcPts val="0"/>
              </a:spcAft>
              <a:buClr>
                <a:srgbClr val="006EA0"/>
              </a:buClr>
              <a:buSzTx/>
              <a:buFontTx/>
              <a:buNone/>
              <a:tabLst/>
              <a:defRPr/>
            </a:pPr>
            <a:endPar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המחקר התבסס על דיווחי הורים. </a:t>
            </a:r>
            <a:r>
              <a:rPr kumimoji="0" lang="he-IL"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מדובר בדיווח סובייקטיבי ולא בהערכה של אנשי מקצוע</a:t>
            </a:r>
            <a:r>
              <a:rPr kumimoji="0" lang="he-IL"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424F5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43922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CA8286-E494-4A4D-941A-D1061C342189}"/>
              </a:ext>
            </a:extLst>
          </p:cNvPr>
          <p:cNvSpPr txBox="1"/>
          <p:nvPr/>
        </p:nvSpPr>
        <p:spPr>
          <a:xfrm>
            <a:off x="4125072" y="3429000"/>
            <a:ext cx="3791163" cy="7815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algn="ctr"/>
            <a:r>
              <a:rPr lang="he-IL" sz="4400" b="1" dirty="0">
                <a:solidFill>
                  <a:schemeClr val="accent1"/>
                </a:solidFill>
                <a:latin typeface="Calibri" panose="020F0502020204030204" pitchFamily="34" charset="0"/>
                <a:cs typeface="Calibri" panose="020F0502020204030204" pitchFamily="34" charset="0"/>
              </a:rPr>
              <a:t>סיכום והמלצות</a:t>
            </a:r>
          </a:p>
        </p:txBody>
      </p:sp>
      <p:pic>
        <p:nvPicPr>
          <p:cNvPr id="3" name="Picture 2">
            <a:extLst>
              <a:ext uri="{FF2B5EF4-FFF2-40B4-BE49-F238E27FC236}">
                <a16:creationId xmlns:a16="http://schemas.microsoft.com/office/drawing/2014/main" id="{97B2400A-1A9C-46D6-9A71-B810F0D32DE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816" t="7491" r="73633" b="63146"/>
          <a:stretch/>
        </p:blipFill>
        <p:spPr>
          <a:xfrm>
            <a:off x="5126803" y="1415265"/>
            <a:ext cx="1787703" cy="2013735"/>
          </a:xfrm>
          <a:prstGeom prst="rect">
            <a:avLst/>
          </a:prstGeom>
        </p:spPr>
      </p:pic>
    </p:spTree>
    <p:extLst>
      <p:ext uri="{BB962C8B-B14F-4D97-AF65-F5344CB8AC3E}">
        <p14:creationId xmlns:p14="http://schemas.microsoft.com/office/powerpoint/2010/main" val="989982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2144888" y="378922"/>
            <a:ext cx="7012633" cy="584775"/>
          </a:xfrm>
          <a:prstGeom prst="rect">
            <a:avLst/>
          </a:prstGeom>
          <a:noFill/>
          <a:ln w="28575">
            <a:solidFill>
              <a:schemeClr val="accent2"/>
            </a:solidFill>
          </a:ln>
        </p:spPr>
        <p:txBody>
          <a:bodyPr wrap="square" rtlCol="1">
            <a:spAutoFit/>
          </a:bodyPr>
          <a:lstStyle/>
          <a:p>
            <a:pPr algn="ctr" rtl="1"/>
            <a:r>
              <a:rPr lang="he-IL" sz="3200" b="1" dirty="0">
                <a:solidFill>
                  <a:schemeClr val="accent3"/>
                </a:solidFill>
                <a:latin typeface="Calibri" panose="020F0502020204030204" pitchFamily="34" charset="0"/>
                <a:ea typeface="+mj-ea"/>
                <a:cs typeface="Calibri" panose="020F0502020204030204" pitchFamily="34" charset="0"/>
              </a:rPr>
              <a:t>סיכום</a:t>
            </a:r>
          </a:p>
        </p:txBody>
      </p:sp>
      <p:sp>
        <p:nvSpPr>
          <p:cNvPr id="4" name="TextBox 3">
            <a:extLst>
              <a:ext uri="{FF2B5EF4-FFF2-40B4-BE49-F238E27FC236}">
                <a16:creationId xmlns:a16="http://schemas.microsoft.com/office/drawing/2014/main" id="{BB0AAD65-3932-4486-939D-1A731884D938}"/>
              </a:ext>
            </a:extLst>
          </p:cNvPr>
          <p:cNvSpPr txBox="1"/>
          <p:nvPr/>
        </p:nvSpPr>
        <p:spPr>
          <a:xfrm>
            <a:off x="281464" y="829415"/>
            <a:ext cx="10451804" cy="6924973"/>
          </a:xfrm>
          <a:prstGeom prst="rect">
            <a:avLst/>
          </a:prstGeom>
          <a:noFill/>
          <a:ln w="28575">
            <a:noFill/>
          </a:ln>
        </p:spPr>
        <p:txBody>
          <a:bodyPr wrap="square" rtlCol="1">
            <a:spAutoFit/>
          </a:bodyPr>
          <a:lstStyle/>
          <a:p>
            <a:pPr marL="342900" indent="-342900" algn="just" rtl="1">
              <a:buClr>
                <a:schemeClr val="accent1"/>
              </a:buClr>
              <a:buFont typeface="Wingdings" panose="05000000000000000000" pitchFamily="2" charset="2"/>
              <a:buChar char="§"/>
            </a:pPr>
            <a:endParaRPr lang="he-IL" sz="24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משבר הקורונה השפיע על כלל הילדים, </a:t>
            </a:r>
            <a:r>
              <a:rPr lang="he-IL" sz="2000" b="1" dirty="0">
                <a:solidFill>
                  <a:srgbClr val="000000"/>
                </a:solidFill>
                <a:latin typeface="Calibri" panose="020F0502020204030204" pitchFamily="34" charset="0"/>
                <a:cs typeface="Calibri" panose="020F0502020204030204" pitchFamily="34" charset="0"/>
              </a:rPr>
              <a:t>אך ניכר כי השפיע יותר על ילדים עם מוגבלות</a:t>
            </a:r>
            <a:r>
              <a:rPr lang="he-IL" sz="2000" dirty="0">
                <a:solidFill>
                  <a:srgbClr val="000000"/>
                </a:solidFill>
                <a:latin typeface="Calibri" panose="020F0502020204030204" pitchFamily="34" charset="0"/>
                <a:cs typeface="Calibri" panose="020F0502020204030204" pitchFamily="34" charset="0"/>
              </a:rPr>
              <a:t>. מגמה זו היא גורפת בקרב כל קבוצות האוכלוסייה שנבדקו.</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המדדים שבהם חלה ההתדרדרות הבולטת ביותר אצל כל הילדים הם המצב הרגשי והמצב החברתי. </a:t>
            </a:r>
            <a:r>
              <a:rPr lang="he-IL" sz="2000" b="1" dirty="0">
                <a:solidFill>
                  <a:srgbClr val="000000"/>
                </a:solidFill>
                <a:latin typeface="Calibri" panose="020F0502020204030204" pitchFamily="34" charset="0"/>
                <a:cs typeface="Calibri" panose="020F0502020204030204" pitchFamily="34" charset="0"/>
              </a:rPr>
              <a:t>שיעורם של הילדים עם מוגבלות שאצלם חלה התדרדרות במצב הרגשי והחברתי גבוה, והוא בולט עוד יותר בקרב תלמידי בתי הספר לעומת ילדים בגיל הרך, ובקרב ילדים עם מוגבלות במסגרות החינוך הרגילות לעומת מי שלומדים במסגרות מיוחדות</a:t>
            </a:r>
            <a:r>
              <a:rPr lang="he-IL" sz="2000" dirty="0">
                <a:solidFill>
                  <a:srgbClr val="000000"/>
                </a:solidFill>
                <a:latin typeface="Calibri" panose="020F0502020204030204" pitchFamily="34" charset="0"/>
                <a:cs typeface="Calibri" panose="020F0502020204030204" pitchFamily="34" charset="0"/>
              </a:rPr>
              <a:t> (בית ספר של חינוך מיוחד, גן חינוך מיוחד ומעון יום שיקומי).</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לתפיסת ההורים,</a:t>
            </a:r>
            <a:r>
              <a:rPr lang="he-IL" sz="2000" b="1" dirty="0">
                <a:solidFill>
                  <a:srgbClr val="000000"/>
                </a:solidFill>
                <a:latin typeface="Calibri" panose="020F0502020204030204" pitchFamily="34" charset="0"/>
                <a:cs typeface="Calibri" panose="020F0502020204030204" pitchFamily="34" charset="0"/>
              </a:rPr>
              <a:t> היעילות של הלמידה מרחוק נמוכה יותר בקרב ילדים עם מוגבלות לעומת ילדים ללא מוגבלות. </a:t>
            </a:r>
            <a:r>
              <a:rPr lang="he-IL" sz="2000" dirty="0">
                <a:solidFill>
                  <a:srgbClr val="000000"/>
                </a:solidFill>
                <a:latin typeface="Calibri" panose="020F0502020204030204" pitchFamily="34" charset="0"/>
                <a:cs typeface="Calibri" panose="020F0502020204030204" pitchFamily="34" charset="0"/>
              </a:rPr>
              <a:t>נמצא כי </a:t>
            </a:r>
            <a:r>
              <a:rPr lang="he-IL" sz="2000" b="1" dirty="0">
                <a:solidFill>
                  <a:srgbClr val="000000"/>
                </a:solidFill>
                <a:latin typeface="Calibri" panose="020F0502020204030204" pitchFamily="34" charset="0"/>
                <a:cs typeface="Calibri" panose="020F0502020204030204" pitchFamily="34" charset="0"/>
              </a:rPr>
              <a:t>הלמידה מרחוק יעילה יותר בגילים הבוגרים</a:t>
            </a:r>
            <a:r>
              <a:rPr lang="he-IL" sz="2000" dirty="0">
                <a:solidFill>
                  <a:srgbClr val="000000"/>
                </a:solidFill>
                <a:latin typeface="Calibri" panose="020F0502020204030204" pitchFamily="34" charset="0"/>
                <a:cs typeface="Calibri" panose="020F0502020204030204" pitchFamily="34" charset="0"/>
              </a:rPr>
              <a:t>, וכי </a:t>
            </a:r>
            <a:r>
              <a:rPr lang="he-IL" sz="2000" b="1" dirty="0">
                <a:solidFill>
                  <a:srgbClr val="000000"/>
                </a:solidFill>
                <a:latin typeface="Calibri" panose="020F0502020204030204" pitchFamily="34" charset="0"/>
                <a:cs typeface="Calibri" panose="020F0502020204030204" pitchFamily="34" charset="0"/>
              </a:rPr>
              <a:t>התרומה העיקרית של הלמידה מרחוק ניכרת בהיבט של שמירה על סדר היום </a:t>
            </a:r>
            <a:r>
              <a:rPr lang="he-IL" sz="2000" dirty="0">
                <a:solidFill>
                  <a:srgbClr val="000000"/>
                </a:solidFill>
                <a:latin typeface="Calibri" panose="020F0502020204030204" pitchFamily="34" charset="0"/>
                <a:cs typeface="Calibri" panose="020F0502020204030204" pitchFamily="34" charset="0"/>
              </a:rPr>
              <a:t>ופחות בהיבט הלימודי והחברתי.</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בלמידה מרחוק, הקשיים העיקריים שילדים עם מוגבלות נתקלים בהם הם </a:t>
            </a:r>
            <a:r>
              <a:rPr lang="he-IL" sz="2000" b="1" dirty="0">
                <a:solidFill>
                  <a:srgbClr val="000000"/>
                </a:solidFill>
                <a:latin typeface="Calibri" panose="020F0502020204030204" pitchFamily="34" charset="0"/>
                <a:cs typeface="Calibri" panose="020F0502020204030204" pitchFamily="34" charset="0"/>
              </a:rPr>
              <a:t>הקושי לעקוב אחרי השיעור והצורך בתיווך ובהסבר להבנת השיעור. יש גם קשיים הקשורים למחסור בציוד ובתשתיות ראויות ללמידה מרחוק ולאוריינות דיגיטלית נמוכה. אלה בולטים עוד יותר בקרב ערבים.</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הורים לילדים עם מוגבלות מרוצים פחות מן המענה שהילד קיבל ממערכת החינוך מאז פרוץ משבר הקורונה</a:t>
            </a:r>
            <a:r>
              <a:rPr lang="he-IL" sz="2000" dirty="0">
                <a:solidFill>
                  <a:srgbClr val="000000"/>
                </a:solidFill>
                <a:latin typeface="Calibri" panose="020F0502020204030204" pitchFamily="34" charset="0"/>
                <a:cs typeface="Calibri" panose="020F0502020204030204" pitchFamily="34" charset="0"/>
              </a:rPr>
              <a:t>. </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dirty="0">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5571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2186485" y="239319"/>
            <a:ext cx="7012633" cy="584775"/>
          </a:xfrm>
          <a:prstGeom prst="rect">
            <a:avLst/>
          </a:prstGeom>
          <a:noFill/>
          <a:ln w="28575">
            <a:solidFill>
              <a:schemeClr val="accent2"/>
            </a:solidFill>
          </a:ln>
        </p:spPr>
        <p:txBody>
          <a:bodyPr wrap="square" rtlCol="1">
            <a:spAutoFit/>
          </a:bodyPr>
          <a:lstStyle/>
          <a:p>
            <a:pPr algn="ctr" rtl="1"/>
            <a:r>
              <a:rPr lang="he-IL" sz="3200" b="1" dirty="0">
                <a:solidFill>
                  <a:schemeClr val="accent3"/>
                </a:solidFill>
                <a:latin typeface="Calibri" panose="020F0502020204030204" pitchFamily="34" charset="0"/>
                <a:ea typeface="+mj-ea"/>
                <a:cs typeface="Calibri" panose="020F0502020204030204" pitchFamily="34" charset="0"/>
              </a:rPr>
              <a:t>סיכום (המשך)</a:t>
            </a:r>
          </a:p>
        </p:txBody>
      </p:sp>
      <p:sp>
        <p:nvSpPr>
          <p:cNvPr id="4" name="TextBox 3">
            <a:extLst>
              <a:ext uri="{FF2B5EF4-FFF2-40B4-BE49-F238E27FC236}">
                <a16:creationId xmlns:a16="http://schemas.microsoft.com/office/drawing/2014/main" id="{BB0AAD65-3932-4486-939D-1A731884D938}"/>
              </a:ext>
            </a:extLst>
          </p:cNvPr>
          <p:cNvSpPr txBox="1"/>
          <p:nvPr/>
        </p:nvSpPr>
        <p:spPr>
          <a:xfrm>
            <a:off x="367464" y="712461"/>
            <a:ext cx="10238925" cy="6247864"/>
          </a:xfrm>
          <a:prstGeom prst="rect">
            <a:avLst/>
          </a:prstGeom>
          <a:noFill/>
          <a:ln w="28575">
            <a:noFill/>
          </a:ln>
        </p:spPr>
        <p:txBody>
          <a:bodyPr wrap="square" rtlCol="1">
            <a:spAutoFit/>
          </a:bodyPr>
          <a:lstStyle/>
          <a:p>
            <a:pPr marL="342900" indent="-342900" algn="just" rtl="1">
              <a:buClr>
                <a:schemeClr val="accent1"/>
              </a:buClr>
              <a:buFont typeface="Wingdings" panose="05000000000000000000" pitchFamily="2" charset="2"/>
              <a:buChar char="§"/>
            </a:pPr>
            <a:endParaRPr lang="he-IL" sz="24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בקרב חרדים מתקבלת תמונת מצב חיובית יותר לעומת יהודים שאינם חרדים ולעומת ערבים. </a:t>
            </a:r>
            <a:r>
              <a:rPr lang="he-IL" sz="2000" b="1" dirty="0">
                <a:solidFill>
                  <a:srgbClr val="000000"/>
                </a:solidFill>
                <a:latin typeface="Calibri" panose="020F0502020204030204" pitchFamily="34" charset="0"/>
                <a:cs typeface="Calibri" panose="020F0502020204030204" pitchFamily="34" charset="0"/>
              </a:rPr>
              <a:t>הורים חרדים לילדים עם מוגבלות מדווחים פחות על החמרה בתפקודי החיים שנבדקו, והם מרוצים יותר מן המענים במסגרת החינוך בתקופת הקורונה. </a:t>
            </a:r>
            <a:r>
              <a:rPr lang="he-IL" sz="2000" dirty="0">
                <a:solidFill>
                  <a:srgbClr val="000000"/>
                </a:solidFill>
                <a:latin typeface="Calibri" panose="020F0502020204030204" pitchFamily="34" charset="0"/>
                <a:cs typeface="Calibri" panose="020F0502020204030204" pitchFamily="34" charset="0"/>
              </a:rPr>
              <a:t>ייתכן כי הדיווח החיובי יחסית לשאר הקבוצות נובע גם מנורמות חברתיות פנים-חרדיות, ולפיהן נהוג פחות להעלות תלונות, במיוחד במסגרת של סקר שעשו גורמים שאינם חרדים^. כמו כן ייתכן שהממצאים נובעים מכך שבחלק מבתי הספר החרדים התקיימה למידה כסדרה גם בתקופות שבהן לא התקיימו לימודים פרונטליים בבתי ספר אחרים.</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בקרב ערבים תמונת המצב</a:t>
            </a:r>
            <a:r>
              <a:rPr lang="he-IL" sz="2000" dirty="0">
                <a:solidFill>
                  <a:srgbClr val="FF0000"/>
                </a:solidFill>
                <a:latin typeface="Calibri" panose="020F0502020204030204" pitchFamily="34" charset="0"/>
                <a:cs typeface="Calibri" panose="020F0502020204030204" pitchFamily="34" charset="0"/>
              </a:rPr>
              <a:t> </a:t>
            </a:r>
            <a:r>
              <a:rPr lang="he-IL" sz="2000" dirty="0">
                <a:solidFill>
                  <a:srgbClr val="000000"/>
                </a:solidFill>
                <a:latin typeface="Calibri" panose="020F0502020204030204" pitchFamily="34" charset="0"/>
                <a:cs typeface="Calibri" panose="020F0502020204030204" pitchFamily="34" charset="0"/>
              </a:rPr>
              <a:t>מורכבת. בחלק מן המדדים שנבדקו מצב הילדים עם מוגבלות הוחמר לעומת יהודים ובחלק פחות. </a:t>
            </a:r>
            <a:r>
              <a:rPr lang="he-IL" sz="2000" b="1" dirty="0">
                <a:solidFill>
                  <a:srgbClr val="000000"/>
                </a:solidFill>
                <a:latin typeface="Calibri" panose="020F0502020204030204" pitchFamily="34" charset="0"/>
                <a:cs typeface="Calibri" panose="020F0502020204030204" pitchFamily="34" charset="0"/>
              </a:rPr>
              <a:t>מצבם הרגשי והחברתי של ילדים ערבים עם מוגבלות התדרדר פחות ממצבם של ילדים יהודים לא חרדים</a:t>
            </a:r>
            <a:r>
              <a:rPr lang="he-IL" sz="2000" dirty="0">
                <a:solidFill>
                  <a:srgbClr val="000000"/>
                </a:solidFill>
                <a:latin typeface="Calibri" panose="020F0502020204030204" pitchFamily="34" charset="0"/>
                <a:cs typeface="Calibri" panose="020F0502020204030204" pitchFamily="34" charset="0"/>
              </a:rPr>
              <a:t>, לפי דיווחי ההורים. ייתכן כי הדבר קשור לפער תרבותי שבא לידי ביטוי במודעות פחותה לפן הרגשי, ובצורת דיווח שונה ששמה פחות דגש על החצנת רגשות^^. נוסף לכך, </a:t>
            </a:r>
            <a:r>
              <a:rPr lang="he-IL" sz="2000" b="1" dirty="0">
                <a:solidFill>
                  <a:srgbClr val="000000"/>
                </a:solidFill>
                <a:latin typeface="Calibri" panose="020F0502020204030204" pitchFamily="34" charset="0"/>
                <a:cs typeface="Calibri" panose="020F0502020204030204" pitchFamily="34" charset="0"/>
              </a:rPr>
              <a:t>בקרב ילדים ערבים בולטים קשיים בלמידה מרחוק הנובעים ממחסור בציוד, בתשתיות או ביכולת לתפעל את הציוד הנדרש ללמידה מרחוק.</a:t>
            </a:r>
            <a:r>
              <a:rPr lang="he-IL" sz="2000" dirty="0">
                <a:solidFill>
                  <a:srgbClr val="000000"/>
                </a:solidFill>
                <a:latin typeface="Calibri" panose="020F0502020204030204" pitchFamily="34" charset="0"/>
                <a:cs typeface="Calibri" panose="020F0502020204030204" pitchFamily="34" charset="0"/>
              </a:rPr>
              <a:t> קשיים אלה עולים בקרב כל הילדים הערבים (עם וללא מוגבלות) אך הם </a:t>
            </a:r>
            <a:r>
              <a:rPr lang="he-IL" sz="2000" b="1" dirty="0">
                <a:solidFill>
                  <a:srgbClr val="000000"/>
                </a:solidFill>
                <a:latin typeface="Calibri" panose="020F0502020204030204" pitchFamily="34" charset="0"/>
                <a:cs typeface="Calibri" panose="020F0502020204030204" pitchFamily="34" charset="0"/>
              </a:rPr>
              <a:t>קיימים בשיעורים גבוהים יותר כאשר מדובר בילדים עם מוגבלות. </a:t>
            </a:r>
            <a:r>
              <a:rPr lang="he-IL" sz="2000" dirty="0">
                <a:solidFill>
                  <a:srgbClr val="000000"/>
                </a:solidFill>
                <a:latin typeface="Calibri" panose="020F0502020204030204" pitchFamily="34" charset="0"/>
                <a:cs typeface="Calibri" panose="020F0502020204030204" pitchFamily="34" charset="0"/>
              </a:rPr>
              <a:t>כמו כן הורים ערבים מדווחים על שביעות רצון נמוכה מן המענים שהילדים קיבלו ממערכת החינוך לעומת הורים יהודים. </a:t>
            </a:r>
          </a:p>
          <a:p>
            <a:pPr algn="just" rtl="1">
              <a:buClr>
                <a:schemeClr val="accent1"/>
              </a:buClr>
            </a:pPr>
            <a:endParaRPr lang="he-IL" sz="1400" dirty="0">
              <a:solidFill>
                <a:schemeClr val="tx1">
                  <a:lumMod val="50000"/>
                </a:schemeClr>
              </a:solidFill>
              <a:latin typeface="Calibri" panose="020F0502020204030204" pitchFamily="34" charset="0"/>
              <a:cs typeface="Calibri" panose="020F0502020204030204" pitchFamily="34" charset="0"/>
            </a:endParaRPr>
          </a:p>
          <a:p>
            <a:pPr algn="just" rtl="1">
              <a:buClr>
                <a:schemeClr val="accent1"/>
              </a:buClr>
            </a:pPr>
            <a:r>
              <a:rPr lang="he-IL" sz="1400" dirty="0">
                <a:solidFill>
                  <a:schemeClr val="tx1">
                    <a:lumMod val="50000"/>
                  </a:schemeClr>
                </a:solidFill>
                <a:latin typeface="Calibri" panose="020F0502020204030204" pitchFamily="34" charset="0"/>
                <a:cs typeface="Calibri" panose="020F0502020204030204" pitchFamily="34" charset="0"/>
              </a:rPr>
              <a:t>^ </a:t>
            </a:r>
            <a:r>
              <a:rPr lang="he-IL" sz="1400" dirty="0" err="1">
                <a:solidFill>
                  <a:schemeClr val="tx1">
                    <a:lumMod val="50000"/>
                  </a:schemeClr>
                </a:solidFill>
                <a:latin typeface="Calibri" panose="020F0502020204030204" pitchFamily="34" charset="0"/>
                <a:cs typeface="Calibri" panose="020F0502020204030204" pitchFamily="34" charset="0"/>
              </a:rPr>
              <a:t>צ'רניחובסקי</a:t>
            </a:r>
            <a:r>
              <a:rPr lang="he-IL" sz="1400" dirty="0">
                <a:solidFill>
                  <a:schemeClr val="tx1">
                    <a:lumMod val="50000"/>
                  </a:schemeClr>
                </a:solidFill>
                <a:latin typeface="Calibri" panose="020F0502020204030204" pitchFamily="34" charset="0"/>
                <a:cs typeface="Calibri" panose="020F0502020204030204" pitchFamily="34" charset="0"/>
              </a:rPr>
              <a:t>, ד. ושרוני, ח. (2015). הקשר בין הון חברתי לבריאות בקרב חרדים. </a:t>
            </a:r>
            <a:r>
              <a:rPr lang="he-IL" sz="1400" i="1" dirty="0">
                <a:solidFill>
                  <a:schemeClr val="tx1">
                    <a:lumMod val="50000"/>
                  </a:schemeClr>
                </a:solidFill>
                <a:latin typeface="Calibri" panose="020F0502020204030204" pitchFamily="34" charset="0"/>
                <a:cs typeface="Calibri" panose="020F0502020204030204" pitchFamily="34" charset="0"/>
              </a:rPr>
              <a:t>דוח מצב המדינה – חברה, כלכלה ומדיניות 2015</a:t>
            </a:r>
            <a:r>
              <a:rPr lang="he-IL" sz="1400" dirty="0">
                <a:solidFill>
                  <a:schemeClr val="tx1">
                    <a:lumMod val="50000"/>
                  </a:schemeClr>
                </a:solidFill>
                <a:latin typeface="Calibri" panose="020F0502020204030204" pitchFamily="34" charset="0"/>
                <a:cs typeface="Calibri" panose="020F0502020204030204" pitchFamily="34" charset="0"/>
              </a:rPr>
              <a:t>, עמ' 383- 409. </a:t>
            </a:r>
          </a:p>
          <a:p>
            <a:pPr algn="just" rtl="1">
              <a:buClr>
                <a:schemeClr val="accent1"/>
              </a:buClr>
            </a:pPr>
            <a:r>
              <a:rPr lang="he-IL" sz="1400" dirty="0">
                <a:solidFill>
                  <a:schemeClr val="tx1">
                    <a:lumMod val="50000"/>
                  </a:schemeClr>
                </a:solidFill>
                <a:latin typeface="Calibri" panose="020F0502020204030204" pitchFamily="34" charset="0"/>
                <a:cs typeface="Calibri" panose="020F0502020204030204" pitchFamily="34" charset="0"/>
              </a:rPr>
              <a:t>^^ ניג'ם-אכתילאת, פ., בן רבי, ד. וסבו לאל, ר. (2018). </a:t>
            </a:r>
            <a:r>
              <a:rPr lang="he-IL" sz="1400" i="1" dirty="0">
                <a:solidFill>
                  <a:schemeClr val="tx1">
                    <a:lumMod val="50000"/>
                  </a:schemeClr>
                </a:solidFill>
                <a:latin typeface="Calibri" panose="020F0502020204030204" pitchFamily="34" charset="0"/>
                <a:cs typeface="Calibri" panose="020F0502020204030204" pitchFamily="34" charset="0"/>
              </a:rPr>
              <a:t>עקרונות עבודה והתערבות המותאמים לחברה הערבית בשירותי רווחה וטיפול בישראל</a:t>
            </a:r>
            <a:r>
              <a:rPr lang="he-IL" sz="1400" dirty="0">
                <a:solidFill>
                  <a:schemeClr val="tx1">
                    <a:lumMod val="50000"/>
                  </a:schemeClr>
                </a:solidFill>
                <a:latin typeface="Calibri" panose="020F0502020204030204" pitchFamily="34" charset="0"/>
                <a:cs typeface="Calibri" panose="020F0502020204030204" pitchFamily="34" charset="0"/>
              </a:rPr>
              <a:t>. דמ-18-778. מכון </a:t>
            </a:r>
            <a:r>
              <a:rPr lang="he-IL" sz="1400" dirty="0" err="1">
                <a:solidFill>
                  <a:schemeClr val="tx1">
                    <a:lumMod val="50000"/>
                  </a:schemeClr>
                </a:solidFill>
                <a:latin typeface="Calibri" panose="020F0502020204030204" pitchFamily="34" charset="0"/>
                <a:cs typeface="Calibri" panose="020F0502020204030204" pitchFamily="34" charset="0"/>
              </a:rPr>
              <a:t>מאיירס</a:t>
            </a:r>
            <a:r>
              <a:rPr lang="he-IL" sz="1400" dirty="0">
                <a:solidFill>
                  <a:schemeClr val="tx1">
                    <a:lumMod val="50000"/>
                  </a:schemeClr>
                </a:solidFill>
                <a:latin typeface="Calibri" panose="020F0502020204030204" pitchFamily="34" charset="0"/>
                <a:cs typeface="Calibri" panose="020F0502020204030204" pitchFamily="34" charset="0"/>
              </a:rPr>
              <a:t>-ג'וינט-ברוקדייל.</a:t>
            </a:r>
          </a:p>
          <a:p>
            <a:pPr marL="342900" indent="-342900" algn="just" rtl="1">
              <a:buClr>
                <a:schemeClr val="accent1"/>
              </a:buClr>
              <a:buFont typeface="Wingdings" panose="05000000000000000000" pitchFamily="2" charset="2"/>
              <a:buChar char="§"/>
            </a:pPr>
            <a:endParaRPr lang="he-I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0224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2214173" y="338278"/>
            <a:ext cx="6883426" cy="584775"/>
          </a:xfrm>
          <a:prstGeom prst="rect">
            <a:avLst/>
          </a:prstGeom>
          <a:noFill/>
          <a:ln w="28575">
            <a:solidFill>
              <a:schemeClr val="accent2"/>
            </a:solidFill>
          </a:ln>
        </p:spPr>
        <p:txBody>
          <a:bodyPr wrap="square" rtlCol="1">
            <a:spAutoFit/>
          </a:bodyPr>
          <a:lstStyle/>
          <a:p>
            <a:pPr algn="ctr" rtl="1"/>
            <a:r>
              <a:rPr lang="he-IL" sz="3200" b="1" dirty="0">
                <a:solidFill>
                  <a:schemeClr val="accent3"/>
                </a:solidFill>
                <a:latin typeface="Calibri" panose="020F0502020204030204" pitchFamily="34" charset="0"/>
                <a:ea typeface="+mj-ea"/>
                <a:cs typeface="Calibri" panose="020F0502020204030204" pitchFamily="34" charset="0"/>
              </a:rPr>
              <a:t>המלצות</a:t>
            </a:r>
          </a:p>
        </p:txBody>
      </p:sp>
      <p:sp>
        <p:nvSpPr>
          <p:cNvPr id="4" name="TextBox 3">
            <a:extLst>
              <a:ext uri="{FF2B5EF4-FFF2-40B4-BE49-F238E27FC236}">
                <a16:creationId xmlns:a16="http://schemas.microsoft.com/office/drawing/2014/main" id="{BB0AAD65-3932-4486-939D-1A731884D938}"/>
              </a:ext>
            </a:extLst>
          </p:cNvPr>
          <p:cNvSpPr txBox="1"/>
          <p:nvPr/>
        </p:nvSpPr>
        <p:spPr>
          <a:xfrm>
            <a:off x="652372" y="1248721"/>
            <a:ext cx="10007029" cy="5940088"/>
          </a:xfrm>
          <a:prstGeom prst="rect">
            <a:avLst/>
          </a:prstGeom>
          <a:noFill/>
          <a:ln w="28575">
            <a:noFill/>
          </a:ln>
        </p:spPr>
        <p:txBody>
          <a:bodyPr wrap="square" rtlCol="1">
            <a:spAutoFit/>
          </a:bodyPr>
          <a:lstStyle/>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יש לפתח</a:t>
            </a:r>
            <a:r>
              <a:rPr lang="he-IL" sz="2000" b="1" dirty="0">
                <a:solidFill>
                  <a:srgbClr val="000000"/>
                </a:solidFill>
                <a:latin typeface="Calibri" panose="020F0502020204030204" pitchFamily="34" charset="0"/>
                <a:cs typeface="Calibri" panose="020F0502020204030204" pitchFamily="34" charset="0"/>
              </a:rPr>
              <a:t> מענים לילדים עם מוגבלות, בדגש על תלמידי בית הספר (גילי 18-6)</a:t>
            </a:r>
            <a:r>
              <a:rPr lang="he-IL" sz="2000" dirty="0">
                <a:solidFill>
                  <a:srgbClr val="000000"/>
                </a:solidFill>
                <a:latin typeface="Calibri" panose="020F0502020204030204" pitchFamily="34" charset="0"/>
                <a:cs typeface="Calibri" panose="020F0502020204030204" pitchFamily="34" charset="0"/>
              </a:rPr>
              <a:t>, ובעיקר אלה הלומדים בבתי ספר רגילים.</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נדרשים מענים לטיפול בהתדרדרות במצב הרגשי של הילדים בכלל ושל ילדים עם מוגבלות בפרט</a:t>
            </a:r>
            <a:r>
              <a:rPr lang="he-IL" sz="2000" dirty="0">
                <a:solidFill>
                  <a:srgbClr val="000000"/>
                </a:solidFill>
                <a:latin typeface="Calibri" panose="020F0502020204030204" pitchFamily="34" charset="0"/>
                <a:cs typeface="Calibri" panose="020F0502020204030204" pitchFamily="34" charset="0"/>
              </a:rPr>
              <a:t>. קשיים אלה עלולים להשפיע בעתיד גם על תפקודי חיים אחרים. </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דיווחי ההורים מצביעים על </a:t>
            </a:r>
            <a:r>
              <a:rPr lang="he-IL" sz="2000" b="1" dirty="0">
                <a:solidFill>
                  <a:srgbClr val="000000"/>
                </a:solidFill>
                <a:latin typeface="Calibri" panose="020F0502020204030204" pitchFamily="34" charset="0"/>
                <a:cs typeface="Calibri" panose="020F0502020204030204" pitchFamily="34" charset="0"/>
              </a:rPr>
              <a:t>התדרדרות ניכרת במצבם החברתי של ילדים עם מוגבלות </a:t>
            </a:r>
            <a:r>
              <a:rPr lang="he-IL" sz="2000" dirty="0">
                <a:solidFill>
                  <a:srgbClr val="000000"/>
                </a:solidFill>
                <a:latin typeface="Calibri" panose="020F0502020204030204" pitchFamily="34" charset="0"/>
                <a:cs typeface="Calibri" panose="020F0502020204030204" pitchFamily="34" charset="0"/>
              </a:rPr>
              <a:t>ועל יעילות מוגבלת של הלמידה מרחוק בהיבט החברתי, בעיקר בגילי בית הספר. מוצע לפתח כלים שיתנו מענה לילדים עם מוגבלות בהיבטים החברתיים. שיפור בפן החברתי יכול לתרום גם לרווחה הרגשית של ילדים. </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המענה של למידה מרחוק אינו מתאים לרבים מן הילדים עם מוגבלות</a:t>
            </a:r>
            <a:r>
              <a:rPr lang="he-IL" sz="2000" dirty="0">
                <a:solidFill>
                  <a:srgbClr val="000000"/>
                </a:solidFill>
                <a:latin typeface="Calibri" panose="020F0502020204030204" pitchFamily="34" charset="0"/>
                <a:cs typeface="Calibri" panose="020F0502020204030204" pitchFamily="34" charset="0"/>
              </a:rPr>
              <a:t>. מוצע לחשוב על </a:t>
            </a:r>
            <a:r>
              <a:rPr lang="he-IL" sz="2000" b="1" dirty="0">
                <a:solidFill>
                  <a:srgbClr val="000000"/>
                </a:solidFill>
                <a:latin typeface="Calibri" panose="020F0502020204030204" pitchFamily="34" charset="0"/>
                <a:cs typeface="Calibri" panose="020F0502020204030204" pitchFamily="34" charset="0"/>
              </a:rPr>
              <a:t>פתרונות מותאמים ללמידה של ילדים עם מוגבלות בעת משבר, </a:t>
            </a:r>
            <a:r>
              <a:rPr lang="he-IL" sz="2000" dirty="0">
                <a:solidFill>
                  <a:srgbClr val="000000"/>
                </a:solidFill>
                <a:latin typeface="Calibri" panose="020F0502020204030204" pitchFamily="34" charset="0"/>
                <a:cs typeface="Calibri" panose="020F0502020204030204" pitchFamily="34" charset="0"/>
              </a:rPr>
              <a:t>כגון לימודים במרחבים פתוחים, לימודים בקבוצות קטנות, מתן תמיכות ותיווך שיסייע לילדים אלה להבין את המתרחש ולעקוב אחר השיעור.</a:t>
            </a:r>
          </a:p>
          <a:p>
            <a:pPr marL="342900" indent="-342900" algn="just" rtl="1">
              <a:buClr>
                <a:schemeClr val="accent1"/>
              </a:buClr>
              <a:buFont typeface="Wingdings" panose="05000000000000000000" pitchFamily="2" charset="2"/>
              <a:buChar char="§"/>
            </a:pPr>
            <a:endParaRPr lang="he-IL" sz="2000" b="1"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b="1" dirty="0">
                <a:solidFill>
                  <a:srgbClr val="000000"/>
                </a:solidFill>
                <a:latin typeface="Calibri" panose="020F0502020204030204" pitchFamily="34" charset="0"/>
                <a:cs typeface="Calibri" panose="020F0502020204030204" pitchFamily="34" charset="0"/>
              </a:rPr>
              <a:t>ממצאי המחקר מצביעים על חשיבותה של הפעלה סדירה של מערכת החינוך ומחזקים את ההחלטה לשמר את מסגרות החינוך המיוחד פעילות גם בעת משבר </a:t>
            </a:r>
            <a:r>
              <a:rPr lang="he-IL" sz="2000" dirty="0">
                <a:solidFill>
                  <a:srgbClr val="000000"/>
                </a:solidFill>
                <a:latin typeface="Calibri" panose="020F0502020204030204" pitchFamily="34" charset="0"/>
                <a:cs typeface="Calibri" panose="020F0502020204030204" pitchFamily="34" charset="0"/>
              </a:rPr>
              <a:t>(מערכת החינוך המיוחד הושבתה רק במהלך הסגר הראשון). </a:t>
            </a: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2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2214173" y="338278"/>
            <a:ext cx="6883426" cy="584775"/>
          </a:xfrm>
          <a:prstGeom prst="rect">
            <a:avLst/>
          </a:prstGeom>
          <a:noFill/>
          <a:ln w="28575">
            <a:solidFill>
              <a:schemeClr val="accent2"/>
            </a:solidFill>
          </a:ln>
        </p:spPr>
        <p:txBody>
          <a:bodyPr wrap="square" rtlCol="1">
            <a:spAutoFit/>
          </a:bodyPr>
          <a:lstStyle/>
          <a:p>
            <a:pPr algn="ctr" rtl="1"/>
            <a:r>
              <a:rPr lang="he-IL" sz="3200" b="1" dirty="0">
                <a:solidFill>
                  <a:schemeClr val="accent3"/>
                </a:solidFill>
                <a:latin typeface="Calibri" panose="020F0502020204030204" pitchFamily="34" charset="0"/>
                <a:ea typeface="+mj-ea"/>
                <a:cs typeface="Calibri" panose="020F0502020204030204" pitchFamily="34" charset="0"/>
              </a:rPr>
              <a:t>המלצות (המשך)</a:t>
            </a:r>
          </a:p>
        </p:txBody>
      </p:sp>
      <p:sp>
        <p:nvSpPr>
          <p:cNvPr id="4" name="TextBox 3">
            <a:extLst>
              <a:ext uri="{FF2B5EF4-FFF2-40B4-BE49-F238E27FC236}">
                <a16:creationId xmlns:a16="http://schemas.microsoft.com/office/drawing/2014/main" id="{BB0AAD65-3932-4486-939D-1A731884D938}"/>
              </a:ext>
            </a:extLst>
          </p:cNvPr>
          <p:cNvSpPr txBox="1"/>
          <p:nvPr/>
        </p:nvSpPr>
        <p:spPr>
          <a:xfrm>
            <a:off x="290925" y="1004995"/>
            <a:ext cx="10359597" cy="7786747"/>
          </a:xfrm>
          <a:prstGeom prst="rect">
            <a:avLst/>
          </a:prstGeom>
          <a:noFill/>
          <a:ln w="28575">
            <a:noFill/>
          </a:ln>
        </p:spPr>
        <p:txBody>
          <a:bodyPr wrap="square" rtlCol="1">
            <a:spAutoFit/>
          </a:bodyPr>
          <a:lstStyle/>
          <a:p>
            <a:pPr algn="just" rtl="1">
              <a:buClr>
                <a:schemeClr val="accent1"/>
              </a:buCl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מערכת החינוך הרגילה לא פעלה כסדרה מאז פרוץ משבר הקורונה.</a:t>
            </a:r>
            <a:r>
              <a:rPr lang="he-IL" sz="2000" b="1" dirty="0">
                <a:solidFill>
                  <a:srgbClr val="000000"/>
                </a:solidFill>
                <a:latin typeface="Calibri" panose="020F0502020204030204" pitchFamily="34" charset="0"/>
                <a:cs typeface="Calibri" panose="020F0502020204030204" pitchFamily="34" charset="0"/>
              </a:rPr>
              <a:t> רוב תלמידי החינוך המיוחד לומדים בבתי ספר רגילים</a:t>
            </a:r>
            <a:r>
              <a:rPr lang="he-IL" sz="2000" dirty="0">
                <a:solidFill>
                  <a:srgbClr val="000000"/>
                </a:solidFill>
                <a:latin typeface="Calibri" panose="020F0502020204030204" pitchFamily="34" charset="0"/>
                <a:cs typeface="Calibri" panose="020F0502020204030204" pitchFamily="34" charset="0"/>
              </a:rPr>
              <a:t> (62% מהם משולבים בכיתות רגילות ו-18% בכיתות קטנות בבתי ספר רגילים^). ממצאי המחקר מעידים כי </a:t>
            </a:r>
            <a:r>
              <a:rPr lang="he-IL" sz="2000" b="1" dirty="0">
                <a:solidFill>
                  <a:srgbClr val="000000"/>
                </a:solidFill>
                <a:latin typeface="Calibri" panose="020F0502020204030204" pitchFamily="34" charset="0"/>
                <a:cs typeface="Calibri" panose="020F0502020204030204" pitchFamily="34" charset="0"/>
              </a:rPr>
              <a:t>תלמידים עם מוגבלות הלומדים במערכת החינוך הרגילה נפגעו במיוחד ממשבר הקורונה</a:t>
            </a:r>
            <a:r>
              <a:rPr lang="he-IL" sz="2000" dirty="0">
                <a:solidFill>
                  <a:srgbClr val="000000"/>
                </a:solidFill>
                <a:latin typeface="Calibri" panose="020F0502020204030204" pitchFamily="34" charset="0"/>
                <a:cs typeface="Calibri" panose="020F0502020204030204" pitchFamily="34" charset="0"/>
              </a:rPr>
              <a:t>.</a:t>
            </a:r>
            <a:r>
              <a:rPr lang="he-IL" sz="2000" b="1" dirty="0">
                <a:solidFill>
                  <a:srgbClr val="000000"/>
                </a:solidFill>
                <a:latin typeface="Calibri" panose="020F0502020204030204" pitchFamily="34" charset="0"/>
                <a:cs typeface="Calibri" panose="020F0502020204030204" pitchFamily="34" charset="0"/>
              </a:rPr>
              <a:t> </a:t>
            </a:r>
            <a:r>
              <a:rPr lang="he-IL" sz="2000" dirty="0">
                <a:solidFill>
                  <a:srgbClr val="000000"/>
                </a:solidFill>
                <a:latin typeface="Calibri" panose="020F0502020204030204" pitchFamily="34" charset="0"/>
                <a:cs typeface="Calibri" panose="020F0502020204030204" pitchFamily="34" charset="0"/>
              </a:rPr>
              <a:t>משבר הקורונה העמיד אתגרים רבים בפני מערכת החינוך באופן כללי, אך חשוב לזכור גם את הילדים עם מוגבלות המשולבים או הלומדים בכיתות חינוך מיוחד בבתי ספר רגילים ולספק להם תמיכות מתאימות.</a:t>
            </a:r>
          </a:p>
          <a:p>
            <a:pPr marL="342900" indent="-342900" algn="just" rtl="1">
              <a:buClr>
                <a:schemeClr val="accent1"/>
              </a:buClr>
              <a:buFont typeface="Wingdings" panose="05000000000000000000" pitchFamily="2" charset="2"/>
              <a:buChar char="§"/>
            </a:pPr>
            <a:endParaRPr kumimoji="0" lang="he-IL"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indent="-342900" algn="just" rtl="1">
              <a:buClr>
                <a:schemeClr val="accent1"/>
              </a:buClr>
              <a:buFont typeface="Wingdings" panose="05000000000000000000" pitchFamily="2" charset="2"/>
              <a:buChar char="§"/>
            </a:pPr>
            <a:r>
              <a:rPr kumimoji="0" lang="he-IL"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משרד החינוך שוקל לשלב למידה מקוונת במערך הלימודים בשגרה.</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למידה מרחוק אינה מתאימה לכל הילדים. אחוז ניכר של ילדים עם מוגבלות מתקשים ללמוד באופן זה ונזקקים לסיוע. יש לתת את הדעת ללמידה המותאמת לילדים אלה בתכנון אסטרטגיות הלמידה בעתיד. </a:t>
            </a:r>
            <a:r>
              <a:rPr kumimoji="0" lang="he-IL"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ללא ביצוע התאמות של הלמידה לצרכים של ילדים עם מוגבלות יגדל הפער בינם ובין ילדים ללא מוגבלות</a:t>
            </a:r>
            <a:r>
              <a:rPr kumimoji="0" lang="he-IL" sz="20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342900" indent="-342900" algn="just" rtl="1">
              <a:buClr>
                <a:schemeClr val="accent1"/>
              </a:buClr>
              <a:buFont typeface="Wingdings" panose="05000000000000000000" pitchFamily="2" charset="2"/>
              <a:buChar char="§"/>
            </a:pPr>
            <a:endParaRPr kumimoji="0" lang="he-IL"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indent="-342900" algn="just" rtl="1">
              <a:buClr>
                <a:schemeClr val="accent1"/>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בכל הקבוצות שנבחנו </a:t>
            </a:r>
            <a:r>
              <a:rPr kumimoji="0" lang="he-IL" sz="20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יש שיעורים לא מבוטלים של דיווח על קשיים טכניים הקשורים למחסור בציוד מתאים, בעיות בתשתית ואוריינות דיגיטלית נמוכה. </a:t>
            </a:r>
            <a:r>
              <a:rPr kumimoji="0" lang="he-IL"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קשיים מסוג זה בולטים עוד יותר אצל ילדים עם מוגבלות, </a:t>
            </a:r>
            <a:r>
              <a:rPr lang="he-IL" sz="2000" b="1" dirty="0">
                <a:solidFill>
                  <a:srgbClr val="000000"/>
                </a:solidFill>
                <a:latin typeface="Calibri" panose="020F0502020204030204" pitchFamily="34" charset="0"/>
                <a:cs typeface="Calibri" panose="020F0502020204030204" pitchFamily="34" charset="0"/>
              </a:rPr>
              <a:t>בפרט בקרב ערבים</a:t>
            </a:r>
            <a:r>
              <a:rPr kumimoji="0" lang="he-IL" sz="20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he-IL"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he-IL" sz="2000" dirty="0">
                <a:solidFill>
                  <a:srgbClr val="000000"/>
                </a:solidFill>
                <a:latin typeface="Calibri" panose="020F0502020204030204" pitchFamily="34" charset="0"/>
                <a:cs typeface="Calibri" panose="020F0502020204030204" pitchFamily="34" charset="0"/>
              </a:rPr>
              <a:t>הלימודים מרחוק בתקופת הקורונה אינם אפשריים לכלל התלמידים. ללא פעילות מואצת לצמצום הפערים הדיגיטליים </a:t>
            </a:r>
            <a:r>
              <a:rPr lang="he-IL" sz="2000" b="1" dirty="0">
                <a:solidFill>
                  <a:srgbClr val="000000"/>
                </a:solidFill>
                <a:latin typeface="Calibri" panose="020F0502020204030204" pitchFamily="34" charset="0"/>
                <a:cs typeface="Calibri" panose="020F0502020204030204" pitchFamily="34" charset="0"/>
              </a:rPr>
              <a:t>יגדל הפער בין תלמידים עם מוגבלות לתלמידים ללא מוגבלות, ובין תלמידים ערבים לתלמידים יהודים.</a:t>
            </a:r>
          </a:p>
          <a:p>
            <a:pPr marL="342900" indent="-342900" algn="just" rtl="1">
              <a:buClr>
                <a:schemeClr val="accent1"/>
              </a:buClr>
              <a:buFont typeface="Wingdings" panose="05000000000000000000" pitchFamily="2" charset="2"/>
              <a:buChar char="§"/>
            </a:pPr>
            <a:endParaRPr lang="he-IL" sz="2000" b="1"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b="1" dirty="0">
              <a:solidFill>
                <a:srgbClr val="000000"/>
              </a:solidFill>
              <a:latin typeface="Calibri" panose="020F0502020204030204" pitchFamily="34" charset="0"/>
              <a:cs typeface="Calibri" panose="020F0502020204030204" pitchFamily="34" charset="0"/>
            </a:endParaRP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lang="he-IL" sz="2000" b="1"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kumimoji="0" lang="he-IL"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indent="-342900" algn="just" rtl="1">
              <a:buClr>
                <a:schemeClr val="accent1"/>
              </a:buClr>
              <a:buFont typeface="Wingdings" panose="05000000000000000000" pitchFamily="2" charset="2"/>
              <a:buChar char="§"/>
            </a:pPr>
            <a:endParaRPr kumimoji="0" lang="he-IL"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chemeClr val="accent1"/>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p:txBody>
      </p:sp>
      <p:pic>
        <p:nvPicPr>
          <p:cNvPr id="5" name="Picture 1">
            <a:extLst>
              <a:ext uri="{FF2B5EF4-FFF2-40B4-BE49-F238E27FC236}">
                <a16:creationId xmlns:a16="http://schemas.microsoft.com/office/drawing/2014/main" id="{B448A2C6-E36C-48B1-B854-E2F844D992C6}"/>
              </a:ext>
            </a:extLst>
          </p:cNvPr>
          <p:cNvPicPr>
            <a:picLocks noChangeAspect="1"/>
          </p:cNvPicPr>
          <p:nvPr/>
        </p:nvPicPr>
        <p:blipFill>
          <a:blip r:embed="rId2"/>
          <a:stretch>
            <a:fillRect/>
          </a:stretch>
        </p:blipFill>
        <p:spPr>
          <a:xfrm>
            <a:off x="1188710" y="6355115"/>
            <a:ext cx="9461812" cy="329213"/>
          </a:xfrm>
          <a:prstGeom prst="rect">
            <a:avLst/>
          </a:prstGeom>
        </p:spPr>
      </p:pic>
    </p:spTree>
    <p:extLst>
      <p:ext uri="{BB962C8B-B14F-4D97-AF65-F5344CB8AC3E}">
        <p14:creationId xmlns:p14="http://schemas.microsoft.com/office/powerpoint/2010/main" val="2650304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E063C-0CCE-4C7D-AA2C-4D2A346FF2CE}"/>
              </a:ext>
            </a:extLst>
          </p:cNvPr>
          <p:cNvSpPr txBox="1"/>
          <p:nvPr/>
        </p:nvSpPr>
        <p:spPr>
          <a:xfrm>
            <a:off x="2290194" y="638023"/>
            <a:ext cx="7177443" cy="584775"/>
          </a:xfrm>
          <a:prstGeom prst="rect">
            <a:avLst/>
          </a:prstGeom>
          <a:noFill/>
          <a:ln w="28575">
            <a:solidFill>
              <a:schemeClr val="accent2"/>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A82172"/>
                </a:solidFill>
                <a:effectLst/>
                <a:uLnTx/>
                <a:uFillTx/>
                <a:latin typeface="Calibri" panose="020F0502020204030204" pitchFamily="34" charset="0"/>
                <a:ea typeface="+mn-ea"/>
                <a:cs typeface="Calibri" panose="020F0502020204030204" pitchFamily="34" charset="0"/>
              </a:rPr>
              <a:t>המלצות (המשך)</a:t>
            </a:r>
          </a:p>
        </p:txBody>
      </p:sp>
      <p:sp>
        <p:nvSpPr>
          <p:cNvPr id="4" name="TextBox 3">
            <a:extLst>
              <a:ext uri="{FF2B5EF4-FFF2-40B4-BE49-F238E27FC236}">
                <a16:creationId xmlns:a16="http://schemas.microsoft.com/office/drawing/2014/main" id="{BB0AAD65-3932-4486-939D-1A731884D938}"/>
              </a:ext>
            </a:extLst>
          </p:cNvPr>
          <p:cNvSpPr txBox="1"/>
          <p:nvPr/>
        </p:nvSpPr>
        <p:spPr>
          <a:xfrm>
            <a:off x="704850" y="1550633"/>
            <a:ext cx="10041124" cy="5032147"/>
          </a:xfrm>
          <a:prstGeom prst="rect">
            <a:avLst/>
          </a:prstGeom>
          <a:noFill/>
          <a:ln w="28575">
            <a:noFill/>
          </a:ln>
        </p:spPr>
        <p:txBody>
          <a:bodyPr wrap="square" rtlCol="1">
            <a:spAutoFit/>
          </a:bodyPr>
          <a:lstStyle/>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lang="he-IL" sz="2100" dirty="0">
              <a:solidFill>
                <a:srgbClr val="000000"/>
              </a:solidFill>
              <a:latin typeface="Calibri" panose="020F0502020204030204" pitchFamily="34" charset="0"/>
              <a:cs typeface="Calibri" panose="020F0502020204030204" pitchFamily="34" charset="0"/>
            </a:endParaRPr>
          </a:p>
          <a:p>
            <a:pPr marL="342900" indent="-342900" algn="just" rtl="1">
              <a:buClr>
                <a:srgbClr val="006EA0"/>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נראה שיש </a:t>
            </a:r>
            <a:r>
              <a:rPr lang="he-IL" sz="2000" b="1" dirty="0">
                <a:solidFill>
                  <a:srgbClr val="000000"/>
                </a:solidFill>
                <a:latin typeface="Calibri" panose="020F0502020204030204" pitchFamily="34" charset="0"/>
                <a:cs typeface="Calibri" panose="020F0502020204030204" pitchFamily="34" charset="0"/>
              </a:rPr>
              <a:t>חשיבות רבה לקשר רציף של הצוות החינוכי עם הילדים גם בתקופת הלמידה מרחוק</a:t>
            </a:r>
            <a:r>
              <a:rPr lang="he-IL" sz="2000" dirty="0">
                <a:solidFill>
                  <a:srgbClr val="000000"/>
                </a:solidFill>
                <a:latin typeface="Calibri" panose="020F0502020204030204" pitchFamily="34" charset="0"/>
                <a:cs typeface="Calibri" panose="020F0502020204030204" pitchFamily="34" charset="0"/>
              </a:rPr>
              <a:t>.</a:t>
            </a:r>
            <a:r>
              <a:rPr lang="he-IL" sz="2000" b="1" dirty="0">
                <a:solidFill>
                  <a:srgbClr val="000000"/>
                </a:solidFill>
                <a:latin typeface="Calibri" panose="020F0502020204030204" pitchFamily="34" charset="0"/>
                <a:cs typeface="Calibri" panose="020F0502020204030204" pitchFamily="34" charset="0"/>
              </a:rPr>
              <a:t> </a:t>
            </a:r>
            <a:r>
              <a:rPr lang="he-IL" sz="2000" dirty="0">
                <a:solidFill>
                  <a:srgbClr val="000000"/>
                </a:solidFill>
                <a:latin typeface="Calibri" panose="020F0502020204030204" pitchFamily="34" charset="0"/>
                <a:cs typeface="Calibri" panose="020F0502020204030204" pitchFamily="34" charset="0"/>
              </a:rPr>
              <a:t>הורים לילדים עם מוגבלות דיווחו על תדירות גבוהה יותר של קשר עם הצוות החינוכי. יש לשמר היבט זה ולהדגיש לצוות את חשיבותו הרבה לתפקודם ולחוסנם של הילדים, ולתחושות של ההורים.  </a:t>
            </a:r>
          </a:p>
          <a:p>
            <a:pPr marL="342900" indent="-342900" algn="just" rtl="1">
              <a:buClr>
                <a:srgbClr val="006EA0"/>
              </a:buClr>
              <a:buFont typeface="Wingdings" panose="05000000000000000000" pitchFamily="2" charset="2"/>
              <a:buChar char="§"/>
            </a:pPr>
            <a:endParaRPr lang="he-IL" sz="2000" dirty="0">
              <a:solidFill>
                <a:srgbClr val="000000"/>
              </a:solidFill>
              <a:latin typeface="Calibri" panose="020F0502020204030204" pitchFamily="34" charset="0"/>
              <a:cs typeface="Calibri" panose="020F0502020204030204" pitchFamily="34" charset="0"/>
            </a:endParaRPr>
          </a:p>
          <a:p>
            <a:pPr marL="342900" indent="-342900" algn="just" rtl="1">
              <a:buClr>
                <a:srgbClr val="006EA0"/>
              </a:buClr>
              <a:buFont typeface="Wingdings" panose="05000000000000000000" pitchFamily="2" charset="2"/>
              <a:buChar char="§"/>
            </a:pPr>
            <a:r>
              <a:rPr lang="he-IL" sz="2000" dirty="0">
                <a:solidFill>
                  <a:srgbClr val="000000"/>
                </a:solidFill>
                <a:latin typeface="Calibri" panose="020F0502020204030204" pitchFamily="34" charset="0"/>
                <a:cs typeface="Calibri" panose="020F0502020204030204" pitchFamily="34" charset="0"/>
              </a:rPr>
              <a:t>כדי לספק פתרונות מותאמים לילדים עם מוגבלות </a:t>
            </a:r>
            <a:r>
              <a:rPr lang="he-IL" sz="2000" b="1" dirty="0">
                <a:solidFill>
                  <a:srgbClr val="000000"/>
                </a:solidFill>
                <a:latin typeface="Calibri" panose="020F0502020204030204" pitchFamily="34" charset="0"/>
                <a:cs typeface="Calibri" panose="020F0502020204030204" pitchFamily="34" charset="0"/>
              </a:rPr>
              <a:t>חשוב לשתף את ההורים בתהליכי החשיבה וקבלת ההחלטות</a:t>
            </a:r>
            <a:r>
              <a:rPr lang="he-IL" sz="2000" dirty="0">
                <a:solidFill>
                  <a:srgbClr val="000000"/>
                </a:solidFill>
                <a:latin typeface="Calibri" panose="020F0502020204030204" pitchFamily="34" charset="0"/>
                <a:cs typeface="Calibri" panose="020F0502020204030204" pitchFamily="34" charset="0"/>
              </a:rPr>
              <a:t>. ההורים מכירים את ילדיהם ויוכלו לסייע באיתור פתרונות ולתת משוב על מידת התאמתם לצורכי הילדים.</a:t>
            </a: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1" eaLnBrk="1" fontAlgn="auto" latinLnBrk="0" hangingPunct="1">
              <a:lnSpc>
                <a:spcPct val="100000"/>
              </a:lnSpc>
              <a:spcBef>
                <a:spcPts val="0"/>
              </a:spcBef>
              <a:spcAft>
                <a:spcPts val="0"/>
              </a:spcAft>
              <a:buClr>
                <a:srgbClr val="006EA0"/>
              </a:buClr>
              <a:buSzTx/>
              <a:buFont typeface="Wingdings" panose="05000000000000000000" pitchFamily="2" charset="2"/>
              <a:buChar char="§"/>
              <a:tabLst/>
              <a:defRPr/>
            </a:pP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7829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962994-92C8-407D-BD66-5E662715071C}"/>
              </a:ext>
            </a:extLst>
          </p:cNvPr>
          <p:cNvSpPr txBox="1"/>
          <p:nvPr/>
        </p:nvSpPr>
        <p:spPr>
          <a:xfrm>
            <a:off x="352693" y="1454601"/>
            <a:ext cx="10198213" cy="5341751"/>
          </a:xfrm>
          <a:prstGeom prst="rect">
            <a:avLst/>
          </a:prstGeom>
        </p:spPr>
        <p:txBody>
          <a:bodyPr vert="horz" lIns="91440" tIns="46800" rIns="91440" bIns="45720" rtlCol="0">
            <a:noAutofit/>
          </a:bodyPr>
          <a:lstStyle/>
          <a:p>
            <a:pPr algn="r" rtl="1">
              <a:lnSpc>
                <a:spcPts val="3360"/>
              </a:lnSpc>
              <a:spcAft>
                <a:spcPts val="1000"/>
              </a:spcAft>
              <a:buClr>
                <a:srgbClr val="AA0171"/>
              </a:buClr>
              <a:buSzPct val="110000"/>
            </a:pPr>
            <a:r>
              <a:rPr lang="he-IL" sz="2200" b="1" u="sng" dirty="0">
                <a:solidFill>
                  <a:srgbClr val="000000"/>
                </a:solidFill>
                <a:effectLst/>
                <a:latin typeface="Calibri" panose="020F0502020204030204" pitchFamily="34" charset="0"/>
                <a:cs typeface="Calibri" panose="020F0502020204030204" pitchFamily="34" charset="0"/>
              </a:rPr>
              <a:t>כלי המחקר</a:t>
            </a:r>
          </a:p>
          <a:p>
            <a:pPr algn="r" rtl="1">
              <a:lnSpc>
                <a:spcPts val="3360"/>
              </a:lnSpc>
              <a:spcAft>
                <a:spcPts val="1000"/>
              </a:spcAft>
              <a:buClr>
                <a:srgbClr val="AA0171"/>
              </a:buClr>
              <a:buSzPct val="110000"/>
            </a:pPr>
            <a:r>
              <a:rPr lang="he-IL" sz="2200" dirty="0">
                <a:solidFill>
                  <a:srgbClr val="000000"/>
                </a:solidFill>
                <a:effectLst/>
                <a:latin typeface="Calibri" panose="020F0502020204030204" pitchFamily="34" charset="0"/>
                <a:cs typeface="Calibri" panose="020F0502020204030204" pitchFamily="34" charset="0"/>
              </a:rPr>
              <a:t>ההורים שעלו במדגם </a:t>
            </a:r>
            <a:r>
              <a:rPr lang="he-IL" sz="2200" dirty="0">
                <a:solidFill>
                  <a:srgbClr val="000000"/>
                </a:solidFill>
                <a:latin typeface="Calibri" panose="020F0502020204030204" pitchFamily="34" charset="0"/>
                <a:cs typeface="Calibri" panose="020F0502020204030204" pitchFamily="34" charset="0"/>
              </a:rPr>
              <a:t>התבקשו להשיב על שאלון המאתר ילדים עם מוגבלות </a:t>
            </a:r>
            <a:r>
              <a:rPr lang="he-IL" sz="2200" dirty="0">
                <a:solidFill>
                  <a:schemeClr val="tx1">
                    <a:lumMod val="50000"/>
                  </a:schemeClr>
                </a:solidFill>
                <a:latin typeface="Calibri" panose="020F0502020204030204" pitchFamily="34" charset="0"/>
                <a:cs typeface="Calibri" panose="020F0502020204030204" pitchFamily="34" charset="0"/>
              </a:rPr>
              <a:t>(</a:t>
            </a:r>
            <a:r>
              <a:rPr lang="en-US" sz="2000" i="0" dirty="0">
                <a:solidFill>
                  <a:schemeClr val="tx1">
                    <a:lumMod val="50000"/>
                  </a:schemeClr>
                </a:solidFill>
                <a:effectLst/>
                <a:latin typeface="Assistant"/>
              </a:rPr>
              <a:t>Brookdale Child Disability Screening Questionnaire</a:t>
            </a:r>
            <a:r>
              <a:rPr lang="he-IL" sz="2000" i="0" dirty="0">
                <a:solidFill>
                  <a:schemeClr val="tx1">
                    <a:lumMod val="50000"/>
                  </a:schemeClr>
                </a:solidFill>
                <a:effectLst/>
                <a:latin typeface="Assistant"/>
              </a:rPr>
              <a:t>)</a:t>
            </a:r>
            <a:r>
              <a:rPr lang="he-IL" sz="2200" dirty="0">
                <a:solidFill>
                  <a:schemeClr val="tx1">
                    <a:lumMod val="50000"/>
                  </a:schemeClr>
                </a:solidFill>
                <a:effectLst/>
                <a:latin typeface="Calibri" panose="020F0502020204030204" pitchFamily="34" charset="0"/>
                <a:cs typeface="Calibri" panose="020F0502020204030204" pitchFamily="34" charset="0"/>
              </a:rPr>
              <a:t>. הש</a:t>
            </a:r>
            <a:r>
              <a:rPr lang="he-IL" sz="2200" dirty="0">
                <a:solidFill>
                  <a:srgbClr val="000000"/>
                </a:solidFill>
                <a:effectLst/>
                <a:latin typeface="Calibri" panose="020F0502020204030204" pitchFamily="34" charset="0"/>
                <a:cs typeface="Calibri" panose="020F0502020204030204" pitchFamily="34" charset="0"/>
              </a:rPr>
              <a:t>אלות התייחסו למצבו הבריאותי של הילד ולמגוון מוגבלויות. </a:t>
            </a:r>
          </a:p>
          <a:p>
            <a:pPr algn="r" rtl="1">
              <a:lnSpc>
                <a:spcPts val="3360"/>
              </a:lnSpc>
              <a:spcAft>
                <a:spcPts val="1000"/>
              </a:spcAft>
              <a:buClr>
                <a:srgbClr val="AA0171"/>
              </a:buClr>
              <a:buSzPct val="110000"/>
            </a:pPr>
            <a:r>
              <a:rPr lang="he-IL" sz="2200" dirty="0">
                <a:solidFill>
                  <a:srgbClr val="000000"/>
                </a:solidFill>
                <a:effectLst/>
                <a:latin typeface="Calibri" panose="020F0502020204030204" pitchFamily="34" charset="0"/>
                <a:cs typeface="Calibri" panose="020F0502020204030204" pitchFamily="34" charset="0"/>
              </a:rPr>
              <a:t>באמצעות שאלות אלה נקבע אם לילד יש או אין מוגבלות. </a:t>
            </a:r>
            <a:endParaRPr lang="he-IL" sz="2200" dirty="0">
              <a:solidFill>
                <a:srgbClr val="000000"/>
              </a:solidFill>
              <a:effectLst/>
              <a:highlight>
                <a:srgbClr val="FFFF00"/>
              </a:highlight>
              <a:latin typeface="Calibri" panose="020F0502020204030204" pitchFamily="34" charset="0"/>
              <a:cs typeface="Calibri" panose="020F0502020204030204" pitchFamily="34" charset="0"/>
            </a:endParaRPr>
          </a:p>
          <a:p>
            <a:pPr algn="r" rtl="1">
              <a:lnSpc>
                <a:spcPts val="3360"/>
              </a:lnSpc>
              <a:spcAft>
                <a:spcPts val="1000"/>
              </a:spcAft>
              <a:buClr>
                <a:srgbClr val="AA0171"/>
              </a:buClr>
              <a:buSzPct val="110000"/>
            </a:pPr>
            <a:r>
              <a:rPr lang="he-IL" sz="2200" dirty="0">
                <a:solidFill>
                  <a:srgbClr val="000000"/>
                </a:solidFill>
                <a:effectLst/>
                <a:latin typeface="Calibri" panose="020F0502020204030204" pitchFamily="34" charset="0"/>
                <a:cs typeface="Calibri" panose="020F0502020204030204" pitchFamily="34" charset="0"/>
              </a:rPr>
              <a:t>כמו כן ההורים נשאלו שאלות בנוגע להתמודדות של הילד עם השפעות משבר הקורונה. </a:t>
            </a:r>
          </a:p>
          <a:p>
            <a:pPr algn="r" rtl="1">
              <a:lnSpc>
                <a:spcPts val="3360"/>
              </a:lnSpc>
              <a:spcAft>
                <a:spcPts val="1000"/>
              </a:spcAft>
              <a:buClr>
                <a:srgbClr val="AA0171"/>
              </a:buClr>
              <a:buSzPct val="110000"/>
            </a:pPr>
            <a:r>
              <a:rPr lang="he-IL" sz="2200" dirty="0">
                <a:solidFill>
                  <a:srgbClr val="000000"/>
                </a:solidFill>
                <a:effectLst/>
                <a:latin typeface="Calibri" panose="020F0502020204030204" pitchFamily="34" charset="0"/>
                <a:cs typeface="Calibri" panose="020F0502020204030204" pitchFamily="34" charset="0"/>
              </a:rPr>
              <a:t>את תהליך המחקר ואת בניית השאלונים ליוותה ועדת היגוי של המחקר ובה נציגים של משרדי ממשלה, נציגי עמותות, </a:t>
            </a:r>
            <a:r>
              <a:rPr lang="he-IL" sz="2200" dirty="0">
                <a:effectLst/>
                <a:latin typeface="Calibri" panose="020F0502020204030204" pitchFamily="34" charset="0"/>
                <a:cs typeface="Calibri" panose="020F0502020204030204" pitchFamily="34" charset="0"/>
              </a:rPr>
              <a:t>נציגים של </a:t>
            </a:r>
            <a:r>
              <a:rPr lang="he-IL" sz="2200" dirty="0">
                <a:solidFill>
                  <a:srgbClr val="000000"/>
                </a:solidFill>
                <a:effectLst/>
                <a:latin typeface="Calibri" panose="020F0502020204030204" pitchFamily="34" charset="0"/>
                <a:cs typeface="Calibri" panose="020F0502020204030204" pitchFamily="34" charset="0"/>
              </a:rPr>
              <a:t>ג'וינט ישראל-אשלים, אנשי אקדמיה, אנשי מקצוע בתחום של ילדים עם מוגבלות והורים לילדים עם מוגבלות. </a:t>
            </a:r>
          </a:p>
        </p:txBody>
      </p:sp>
      <p:sp>
        <p:nvSpPr>
          <p:cNvPr id="7" name="Title 2">
            <a:extLst>
              <a:ext uri="{FF2B5EF4-FFF2-40B4-BE49-F238E27FC236}">
                <a16:creationId xmlns:a16="http://schemas.microsoft.com/office/drawing/2014/main" id="{0F61A261-D4B8-438D-B4DE-86D68442295E}"/>
              </a:ext>
            </a:extLst>
          </p:cNvPr>
          <p:cNvSpPr>
            <a:spLocks noGrp="1"/>
          </p:cNvSpPr>
          <p:nvPr>
            <p:ph type="title"/>
          </p:nvPr>
        </p:nvSpPr>
        <p:spPr>
          <a:xfrm>
            <a:off x="1063389" y="88232"/>
            <a:ext cx="9385267" cy="1325563"/>
          </a:xfrm>
        </p:spPr>
        <p:txBody>
          <a:bodyPr vert="horz" lIns="91440" tIns="45720" rIns="91440" bIns="45720" rtlCol="0" anchor="ctr">
            <a:normAutofit/>
          </a:bodyPr>
          <a:lstStyle/>
          <a:p>
            <a:pPr algn="ctr"/>
            <a:r>
              <a:rPr lang="en-US" sz="3200" dirty="0" err="1"/>
              <a:t>שיטת</a:t>
            </a:r>
            <a:r>
              <a:rPr lang="en-US" sz="3200" dirty="0"/>
              <a:t> </a:t>
            </a:r>
            <a:r>
              <a:rPr lang="en-US" sz="3200" dirty="0" err="1"/>
              <a:t>המחקר</a:t>
            </a:r>
            <a:r>
              <a:rPr lang="he-IL" sz="3200" dirty="0"/>
              <a:t> (המשך)</a:t>
            </a:r>
            <a:endParaRPr lang="en-US" sz="3200" dirty="0"/>
          </a:p>
        </p:txBody>
      </p:sp>
    </p:spTree>
    <p:extLst>
      <p:ext uri="{BB962C8B-B14F-4D97-AF65-F5344CB8AC3E}">
        <p14:creationId xmlns:p14="http://schemas.microsoft.com/office/powerpoint/2010/main" val="401685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962994-92C8-407D-BD66-5E662715071C}"/>
              </a:ext>
            </a:extLst>
          </p:cNvPr>
          <p:cNvSpPr txBox="1"/>
          <p:nvPr/>
        </p:nvSpPr>
        <p:spPr>
          <a:xfrm>
            <a:off x="352540" y="1262874"/>
            <a:ext cx="10300770" cy="5355818"/>
          </a:xfrm>
          <a:prstGeom prst="rect">
            <a:avLst/>
          </a:prstGeom>
        </p:spPr>
        <p:txBody>
          <a:bodyPr vert="horz" lIns="91440" tIns="46800" rIns="91440" bIns="45720" rtlCol="0">
            <a:noAutofit/>
          </a:bodyPr>
          <a:lstStyle/>
          <a:p>
            <a:pPr algn="r" rtl="1">
              <a:lnSpc>
                <a:spcPts val="3360"/>
              </a:lnSpc>
              <a:spcAft>
                <a:spcPts val="1000"/>
              </a:spcAft>
              <a:buClr>
                <a:srgbClr val="AA0171"/>
              </a:buClr>
              <a:buSzPct val="110000"/>
            </a:pPr>
            <a:r>
              <a:rPr lang="he-IL" sz="2200" b="1" u="sng" dirty="0">
                <a:solidFill>
                  <a:srgbClr val="000000"/>
                </a:solidFill>
                <a:latin typeface="Calibri" panose="020F0502020204030204" pitchFamily="34" charset="0"/>
                <a:cs typeface="Calibri" panose="020F0502020204030204" pitchFamily="34" charset="0"/>
              </a:rPr>
              <a:t>מהלך המחקר</a:t>
            </a:r>
            <a:endParaRPr lang="he-IL" sz="2200" b="1" u="sng" dirty="0">
              <a:solidFill>
                <a:srgbClr val="000000"/>
              </a:solidFill>
              <a:effectLst/>
              <a:latin typeface="Calibri" panose="020F0502020204030204" pitchFamily="34" charset="0"/>
              <a:cs typeface="Calibri" panose="020F0502020204030204" pitchFamily="34" charset="0"/>
            </a:endParaRPr>
          </a:p>
          <a:p>
            <a:pPr algn="r" rtl="1">
              <a:lnSpc>
                <a:spcPts val="3360"/>
              </a:lnSpc>
              <a:spcAft>
                <a:spcPts val="1000"/>
              </a:spcAft>
              <a:buClr>
                <a:srgbClr val="AA0171"/>
              </a:buClr>
              <a:buSzPct val="110000"/>
            </a:pPr>
            <a:r>
              <a:rPr lang="he-IL" sz="2200" dirty="0">
                <a:solidFill>
                  <a:srgbClr val="000000"/>
                </a:solidFill>
                <a:latin typeface="Calibri" panose="020F0502020204030204" pitchFamily="34" charset="0"/>
                <a:cs typeface="Calibri" panose="020F0502020204030204" pitchFamily="34" charset="0"/>
              </a:rPr>
              <a:t>השאלונים הועברו בטלפון במהלך החודשים ספטמבר-דצמבר 2020.</a:t>
            </a:r>
          </a:p>
          <a:p>
            <a:pPr algn="r" rtl="1">
              <a:lnSpc>
                <a:spcPts val="3360"/>
              </a:lnSpc>
              <a:spcAft>
                <a:spcPts val="1000"/>
              </a:spcAft>
              <a:buClr>
                <a:srgbClr val="AA0171"/>
              </a:buClr>
              <a:buSzPct val="110000"/>
            </a:pPr>
            <a:r>
              <a:rPr lang="he-IL" sz="2200" dirty="0">
                <a:solidFill>
                  <a:srgbClr val="000000"/>
                </a:solidFill>
                <a:latin typeface="Calibri" panose="020F0502020204030204" pitchFamily="34" charset="0"/>
                <a:cs typeface="Calibri" panose="020F0502020204030204" pitchFamily="34" charset="0"/>
              </a:rPr>
              <a:t>המראיין הונחה להתקשר תחילה לאם. לאחר חמישה ניסיונות התקשרות, אם לא היה מענה, בוצעו ניסיונות התקשרות לאב (מכאן ואילך, ניסיונות ההתקשרות להורים נעשו במקביל). במקרה שבו האם סירבה להשיב לשאלון, ואם נתנה הסכמתה לכך, בוצעה התקשרות לאב.  </a:t>
            </a:r>
          </a:p>
          <a:p>
            <a:pPr algn="r" rtl="1">
              <a:lnSpc>
                <a:spcPts val="3360"/>
              </a:lnSpc>
              <a:spcAft>
                <a:spcPts val="1000"/>
              </a:spcAft>
              <a:buClr>
                <a:srgbClr val="AA0171"/>
              </a:buClr>
              <a:buSzPct val="110000"/>
            </a:pPr>
            <a:r>
              <a:rPr lang="he-IL" sz="2200" dirty="0">
                <a:solidFill>
                  <a:srgbClr val="000000"/>
                </a:solidFill>
                <a:effectLst/>
                <a:latin typeface="Calibri" panose="020F0502020204030204" pitchFamily="34" charset="0"/>
                <a:cs typeface="Calibri" panose="020F0502020204030204" pitchFamily="34" charset="0"/>
              </a:rPr>
              <a:t>המחקר הובא לאישור ועדת האתיקה של מכון מאיירס-ג'וינט-ברוקדייל וקיבל את אישורה. בהקדמה לשאלונים הובא הסבר על המחקר ובקשה להסכמה להשתתפות בו, על פי דרישות ועדת האתיקה. ההורים הועברו לשלב מילוי השאלון רק לאחר שהביעו הסכמה להשתתפות במחקר. להורים הובטחה שמירה על סודיות פרטיהם המזהים.</a:t>
            </a:r>
            <a:endParaRPr lang="en-US" sz="2200" dirty="0">
              <a:solidFill>
                <a:srgbClr val="000000"/>
              </a:solidFill>
              <a:effectLst/>
              <a:latin typeface="Calibri" panose="020F0502020204030204" pitchFamily="34" charset="0"/>
              <a:cs typeface="Calibri" panose="020F0502020204030204" pitchFamily="34" charset="0"/>
            </a:endParaRPr>
          </a:p>
          <a:p>
            <a:pPr algn="r" rtl="1">
              <a:lnSpc>
                <a:spcPts val="3360"/>
              </a:lnSpc>
              <a:spcAft>
                <a:spcPts val="1000"/>
              </a:spcAft>
              <a:buClr>
                <a:srgbClr val="AA0171"/>
              </a:buClr>
              <a:buSzPct val="110000"/>
            </a:pPr>
            <a:r>
              <a:rPr lang="he-IL" sz="2200" dirty="0">
                <a:solidFill>
                  <a:srgbClr val="000000"/>
                </a:solidFill>
                <a:effectLst/>
                <a:latin typeface="Calibri" panose="020F0502020204030204" pitchFamily="34" charset="0"/>
                <a:cs typeface="Calibri" panose="020F0502020204030204" pitchFamily="34" charset="0"/>
              </a:rPr>
              <a:t>הנתונים נותחו ניתוח כמותי באמצעות תוכנת </a:t>
            </a:r>
            <a:r>
              <a:rPr lang="en-US" sz="2200" dirty="0">
                <a:solidFill>
                  <a:srgbClr val="000000"/>
                </a:solidFill>
                <a:effectLst/>
                <a:latin typeface="Calibri" panose="020F0502020204030204" pitchFamily="34" charset="0"/>
                <a:cs typeface="Calibri" panose="020F0502020204030204" pitchFamily="34" charset="0"/>
              </a:rPr>
              <a:t>SPSS</a:t>
            </a:r>
            <a:r>
              <a:rPr lang="he-IL" sz="2200" dirty="0">
                <a:solidFill>
                  <a:srgbClr val="000000"/>
                </a:solidFill>
                <a:latin typeface="Calibri" panose="020F0502020204030204" pitchFamily="34" charset="0"/>
                <a:cs typeface="Calibri" panose="020F0502020204030204" pitchFamily="34" charset="0"/>
              </a:rPr>
              <a:t>. בוצעו ניתוחי התפלגות וכן ניתוחים השוואתיים (מבחני</a:t>
            </a:r>
            <a:r>
              <a:rPr lang="he-IL" sz="1800" i="1" cap="small" dirty="0">
                <a:solidFill>
                  <a:srgbClr val="4F81BD"/>
                </a:solidFill>
                <a:effectLst/>
                <a:ea typeface="Times New Roman" panose="02020603050405020304" pitchFamily="18" charset="0"/>
                <a:cs typeface="David" panose="020E0502060401010101" pitchFamily="34" charset="-79"/>
              </a:rPr>
              <a:t> </a:t>
            </a:r>
            <a:r>
              <a:rPr lang="en-US" sz="1800" dirty="0">
                <a:solidFill>
                  <a:srgbClr val="02104E"/>
                </a:solidFill>
                <a:effectLst/>
                <a:latin typeface="Times New Roman" panose="02020603050405020304" pitchFamily="18" charset="0"/>
                <a:ea typeface="Times New Roman" panose="02020603050405020304" pitchFamily="18" charset="0"/>
                <a:cs typeface="David" panose="020E0502060401010101" pitchFamily="34" charset="-79"/>
              </a:rPr>
              <a:t>χ</a:t>
            </a:r>
            <a:r>
              <a:rPr lang="en-US" sz="1800" baseline="30000" dirty="0">
                <a:solidFill>
                  <a:srgbClr val="02104E"/>
                </a:solidFill>
                <a:effectLst/>
                <a:latin typeface="Times New Roman" panose="02020603050405020304" pitchFamily="18" charset="0"/>
                <a:ea typeface="Times New Roman" panose="02020603050405020304" pitchFamily="18" charset="0"/>
                <a:cs typeface="David" panose="020E0502060401010101" pitchFamily="34" charset="-79"/>
              </a:rPr>
              <a:t>2</a:t>
            </a:r>
            <a:r>
              <a:rPr lang="he-IL" sz="1800" baseline="30000" dirty="0">
                <a:effectLst/>
                <a:latin typeface="Times New Roman" panose="02020603050405020304" pitchFamily="18" charset="0"/>
                <a:ea typeface="Times New Roman" panose="02020603050405020304" pitchFamily="18" charset="0"/>
                <a:cs typeface="David" panose="020E0502060401010101" pitchFamily="34" charset="-79"/>
              </a:rPr>
              <a:t>  </a:t>
            </a:r>
            <a:r>
              <a:rPr lang="he-IL" sz="2200" dirty="0">
                <a:solidFill>
                  <a:srgbClr val="000000"/>
                </a:solidFill>
                <a:latin typeface="Calibri" panose="020F0502020204030204" pitchFamily="34" charset="0"/>
                <a:cs typeface="Calibri" panose="020F0502020204030204" pitchFamily="34" charset="0"/>
              </a:rPr>
              <a:t>לבחינת אי-תלות). </a:t>
            </a:r>
            <a:endParaRPr lang="en-US" sz="2200" dirty="0">
              <a:solidFill>
                <a:srgbClr val="000000"/>
              </a:solidFill>
              <a:latin typeface="Calibri" panose="020F0502020204030204" pitchFamily="34" charset="0"/>
              <a:cs typeface="Calibri" panose="020F0502020204030204" pitchFamily="34" charset="0"/>
            </a:endParaRPr>
          </a:p>
          <a:p>
            <a:pPr algn="r" rtl="1">
              <a:lnSpc>
                <a:spcPts val="3360"/>
              </a:lnSpc>
              <a:spcAft>
                <a:spcPts val="1000"/>
              </a:spcAft>
              <a:buClr>
                <a:srgbClr val="AA0171"/>
              </a:buClr>
              <a:buSzPct val="110000"/>
            </a:pPr>
            <a:endParaRPr lang="he-IL" sz="2200" dirty="0">
              <a:solidFill>
                <a:srgbClr val="000000"/>
              </a:solidFill>
              <a:effectLst/>
              <a:latin typeface="Calibri" panose="020F0502020204030204" pitchFamily="34" charset="0"/>
              <a:cs typeface="Calibri" panose="020F0502020204030204" pitchFamily="34" charset="0"/>
            </a:endParaRPr>
          </a:p>
          <a:p>
            <a:pPr algn="r" rtl="1">
              <a:lnSpc>
                <a:spcPts val="3360"/>
              </a:lnSpc>
              <a:spcAft>
                <a:spcPts val="1000"/>
              </a:spcAft>
              <a:buClr>
                <a:srgbClr val="AA0171"/>
              </a:buClr>
              <a:buSzPct val="110000"/>
            </a:pPr>
            <a:endParaRPr lang="he-IL" sz="1700" dirty="0">
              <a:effectLst/>
              <a:latin typeface="Calibri" panose="020F0502020204030204" pitchFamily="34" charset="0"/>
              <a:cs typeface="+mj-cs"/>
            </a:endParaRPr>
          </a:p>
        </p:txBody>
      </p:sp>
      <p:sp>
        <p:nvSpPr>
          <p:cNvPr id="7" name="Title 2">
            <a:extLst>
              <a:ext uri="{FF2B5EF4-FFF2-40B4-BE49-F238E27FC236}">
                <a16:creationId xmlns:a16="http://schemas.microsoft.com/office/drawing/2014/main" id="{0F61A261-D4B8-438D-B4DE-86D68442295E}"/>
              </a:ext>
            </a:extLst>
          </p:cNvPr>
          <p:cNvSpPr>
            <a:spLocks noGrp="1"/>
          </p:cNvSpPr>
          <p:nvPr>
            <p:ph type="title"/>
          </p:nvPr>
        </p:nvSpPr>
        <p:spPr>
          <a:xfrm>
            <a:off x="1063389" y="88232"/>
            <a:ext cx="9385267" cy="1325563"/>
          </a:xfrm>
        </p:spPr>
        <p:txBody>
          <a:bodyPr vert="horz" lIns="91440" tIns="45720" rIns="91440" bIns="45720" rtlCol="0" anchor="ctr">
            <a:normAutofit/>
          </a:bodyPr>
          <a:lstStyle/>
          <a:p>
            <a:pPr algn="ctr"/>
            <a:r>
              <a:rPr lang="en-US" sz="3200" dirty="0" err="1"/>
              <a:t>שיטת</a:t>
            </a:r>
            <a:r>
              <a:rPr lang="en-US" sz="3200" dirty="0"/>
              <a:t> </a:t>
            </a:r>
            <a:r>
              <a:rPr lang="en-US" sz="3200" dirty="0" err="1"/>
              <a:t>המחקר</a:t>
            </a:r>
            <a:r>
              <a:rPr lang="he-IL" sz="3200" dirty="0"/>
              <a:t> (המשך)</a:t>
            </a:r>
            <a:endParaRPr lang="en-US" sz="3200" dirty="0"/>
          </a:p>
        </p:txBody>
      </p:sp>
    </p:spTree>
    <p:extLst>
      <p:ext uri="{BB962C8B-B14F-4D97-AF65-F5344CB8AC3E}">
        <p14:creationId xmlns:p14="http://schemas.microsoft.com/office/powerpoint/2010/main" val="6193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6786748-56E9-4AC4-A804-CB99CD83754B}"/>
              </a:ext>
            </a:extLst>
          </p:cNvPr>
          <p:cNvSpPr>
            <a:spLocks noGrp="1"/>
          </p:cNvSpPr>
          <p:nvPr>
            <p:ph type="title"/>
          </p:nvPr>
        </p:nvSpPr>
        <p:spPr>
          <a:xfrm>
            <a:off x="295282" y="280702"/>
            <a:ext cx="10141347" cy="1325563"/>
          </a:xfrm>
        </p:spPr>
        <p:txBody>
          <a:bodyPr>
            <a:normAutofit/>
          </a:bodyPr>
          <a:lstStyle/>
          <a:p>
            <a:r>
              <a:rPr lang="he-IL" sz="3200" dirty="0"/>
              <a:t>מספר המשיבים – הורים לילדים עם מוגבלות ולילדים ללא מוגבלות</a:t>
            </a:r>
            <a:endParaRPr lang="en-US" sz="3200" dirty="0">
              <a:solidFill>
                <a:srgbClr val="FF0000"/>
              </a:solidFill>
            </a:endParaRPr>
          </a:p>
        </p:txBody>
      </p:sp>
      <p:sp>
        <p:nvSpPr>
          <p:cNvPr id="10" name="צורה חופשית: צורה 9">
            <a:extLst>
              <a:ext uri="{FF2B5EF4-FFF2-40B4-BE49-F238E27FC236}">
                <a16:creationId xmlns:a16="http://schemas.microsoft.com/office/drawing/2014/main" id="{97630567-DC7E-4264-B08D-44BA581BF07C}"/>
              </a:ext>
            </a:extLst>
          </p:cNvPr>
          <p:cNvSpPr/>
          <p:nvPr/>
        </p:nvSpPr>
        <p:spPr>
          <a:xfrm>
            <a:off x="4721911" y="1990404"/>
            <a:ext cx="2374305" cy="1187152"/>
          </a:xfrm>
          <a:custGeom>
            <a:avLst/>
            <a:gdLst>
              <a:gd name="connsiteX0" fmla="*/ 0 w 2374305"/>
              <a:gd name="connsiteY0" fmla="*/ 0 h 1187152"/>
              <a:gd name="connsiteX1" fmla="*/ 2374305 w 2374305"/>
              <a:gd name="connsiteY1" fmla="*/ 0 h 1187152"/>
              <a:gd name="connsiteX2" fmla="*/ 2374305 w 2374305"/>
              <a:gd name="connsiteY2" fmla="*/ 1187152 h 1187152"/>
              <a:gd name="connsiteX3" fmla="*/ 0 w 2374305"/>
              <a:gd name="connsiteY3" fmla="*/ 1187152 h 1187152"/>
              <a:gd name="connsiteX4" fmla="*/ 0 w 2374305"/>
              <a:gd name="connsiteY4" fmla="*/ 0 h 118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4305" h="1187152">
                <a:moveTo>
                  <a:pt x="0" y="0"/>
                </a:moveTo>
                <a:lnTo>
                  <a:pt x="2374305" y="0"/>
                </a:lnTo>
                <a:lnTo>
                  <a:pt x="2374305" y="1187152"/>
                </a:lnTo>
                <a:lnTo>
                  <a:pt x="0" y="1187152"/>
                </a:lnTo>
                <a:lnTo>
                  <a:pt x="0" y="0"/>
                </a:lnTo>
                <a:close/>
              </a:path>
            </a:pathLst>
          </a:custGeom>
          <a:ln w="38100">
            <a:solidFill>
              <a:schemeClr val="bg1">
                <a:lumMod val="6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solidFill>
                  <a:srgbClr val="000000"/>
                </a:solidFill>
                <a:latin typeface="Calibri" panose="020F0502020204030204" pitchFamily="34" charset="0"/>
                <a:cs typeface="Calibri" panose="020F0502020204030204" pitchFamily="34" charset="0"/>
              </a:rPr>
              <a:t>הורים שהשיבו לשאלון</a:t>
            </a:r>
          </a:p>
          <a:p>
            <a:pPr marL="0" lvl="0" indent="0" algn="ctr" defTabSz="889000" rtl="1">
              <a:lnSpc>
                <a:spcPct val="90000"/>
              </a:lnSpc>
              <a:spcBef>
                <a:spcPct val="0"/>
              </a:spcBef>
              <a:spcAft>
                <a:spcPct val="35000"/>
              </a:spcAft>
              <a:buNone/>
            </a:pPr>
            <a:r>
              <a:rPr lang="en-US" sz="2000" b="1" kern="1200" dirty="0">
                <a:solidFill>
                  <a:srgbClr val="000000"/>
                </a:solidFill>
                <a:latin typeface="Calibri" panose="020F0502020204030204" pitchFamily="34" charset="0"/>
                <a:cs typeface="Calibri" panose="020F0502020204030204" pitchFamily="34" charset="0"/>
              </a:rPr>
              <a:t>n=6,084</a:t>
            </a:r>
            <a:endParaRPr lang="he-IL" sz="2000" kern="1200" dirty="0">
              <a:solidFill>
                <a:srgbClr val="000000"/>
              </a:solidFill>
              <a:latin typeface="Calibri" panose="020F0502020204030204" pitchFamily="34" charset="0"/>
              <a:cs typeface="Calibri" panose="020F0502020204030204" pitchFamily="34" charset="0"/>
            </a:endParaRPr>
          </a:p>
        </p:txBody>
      </p:sp>
      <p:sp>
        <p:nvSpPr>
          <p:cNvPr id="11" name="צורה חופשית: צורה 10">
            <a:extLst>
              <a:ext uri="{FF2B5EF4-FFF2-40B4-BE49-F238E27FC236}">
                <a16:creationId xmlns:a16="http://schemas.microsoft.com/office/drawing/2014/main" id="{7AFFC02B-83E7-4CE4-AFFC-136C7AEF6092}"/>
              </a:ext>
            </a:extLst>
          </p:cNvPr>
          <p:cNvSpPr/>
          <p:nvPr/>
        </p:nvSpPr>
        <p:spPr>
          <a:xfrm>
            <a:off x="1926456" y="3703085"/>
            <a:ext cx="3799969" cy="1187152"/>
          </a:xfrm>
          <a:custGeom>
            <a:avLst/>
            <a:gdLst>
              <a:gd name="connsiteX0" fmla="*/ 0 w 2374305"/>
              <a:gd name="connsiteY0" fmla="*/ 0 h 1187152"/>
              <a:gd name="connsiteX1" fmla="*/ 2374305 w 2374305"/>
              <a:gd name="connsiteY1" fmla="*/ 0 h 1187152"/>
              <a:gd name="connsiteX2" fmla="*/ 2374305 w 2374305"/>
              <a:gd name="connsiteY2" fmla="*/ 1187152 h 1187152"/>
              <a:gd name="connsiteX3" fmla="*/ 0 w 2374305"/>
              <a:gd name="connsiteY3" fmla="*/ 1187152 h 1187152"/>
              <a:gd name="connsiteX4" fmla="*/ 0 w 2374305"/>
              <a:gd name="connsiteY4" fmla="*/ 0 h 118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4305" h="1187152">
                <a:moveTo>
                  <a:pt x="0" y="0"/>
                </a:moveTo>
                <a:lnTo>
                  <a:pt x="2374305" y="0"/>
                </a:lnTo>
                <a:lnTo>
                  <a:pt x="2374305" y="1187152"/>
                </a:lnTo>
                <a:lnTo>
                  <a:pt x="0" y="1187152"/>
                </a:lnTo>
                <a:lnTo>
                  <a:pt x="0" y="0"/>
                </a:lnTo>
                <a:close/>
              </a:path>
            </a:pathLst>
          </a:custGeom>
          <a:ln w="38100">
            <a:solidFill>
              <a:schemeClr val="bg1">
                <a:lumMod val="6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he-IL" sz="2000" dirty="0">
                <a:solidFill>
                  <a:srgbClr val="000000"/>
                </a:solidFill>
                <a:latin typeface="Calibri" panose="020F0502020204030204" pitchFamily="34" charset="0"/>
                <a:cs typeface="Calibri" panose="020F0502020204030204" pitchFamily="34" charset="0"/>
              </a:rPr>
              <a:t>הורים לילדים ללא מוגבלות</a:t>
            </a:r>
            <a:endParaRPr lang="en-US" sz="2000" dirty="0">
              <a:solidFill>
                <a:srgbClr val="000000"/>
              </a:solidFill>
              <a:latin typeface="Calibri" panose="020F0502020204030204" pitchFamily="34" charset="0"/>
              <a:cs typeface="Calibri" panose="020F0502020204030204" pitchFamily="34" charset="0"/>
            </a:endParaRPr>
          </a:p>
          <a:p>
            <a:pPr marL="0" lvl="0" indent="0" algn="ctr" defTabSz="889000" rtl="1">
              <a:lnSpc>
                <a:spcPct val="90000"/>
              </a:lnSpc>
              <a:spcBef>
                <a:spcPct val="0"/>
              </a:spcBef>
              <a:spcAft>
                <a:spcPct val="35000"/>
              </a:spcAft>
              <a:buNone/>
            </a:pPr>
            <a:r>
              <a:rPr lang="en-US" sz="2000" b="1" kern="1200" dirty="0">
                <a:solidFill>
                  <a:srgbClr val="000000"/>
                </a:solidFill>
                <a:latin typeface="Calibri" panose="020F0502020204030204" pitchFamily="34" charset="0"/>
                <a:cs typeface="Calibri" panose="020F0502020204030204" pitchFamily="34" charset="0"/>
              </a:rPr>
              <a:t>n=</a:t>
            </a:r>
            <a:r>
              <a:rPr lang="en-US" sz="2000" b="1" dirty="0">
                <a:solidFill>
                  <a:srgbClr val="000000"/>
                </a:solidFill>
                <a:latin typeface="Calibri" panose="020F0502020204030204" pitchFamily="34" charset="0"/>
                <a:cs typeface="Calibri" panose="020F0502020204030204" pitchFamily="34" charset="0"/>
              </a:rPr>
              <a:t>5,432</a:t>
            </a:r>
            <a:r>
              <a:rPr lang="en-US" sz="2000" b="1" kern="1200" dirty="0">
                <a:solidFill>
                  <a:srgbClr val="000000"/>
                </a:solidFill>
                <a:latin typeface="Calibri" panose="020F0502020204030204" pitchFamily="34" charset="0"/>
                <a:cs typeface="Calibri" panose="020F0502020204030204" pitchFamily="34" charset="0"/>
              </a:rPr>
              <a:t> (89%)</a:t>
            </a:r>
            <a:endParaRPr lang="he-IL" sz="2000" kern="1200" dirty="0">
              <a:solidFill>
                <a:srgbClr val="000000"/>
              </a:solidFill>
              <a:latin typeface="Calibri" panose="020F0502020204030204" pitchFamily="34" charset="0"/>
              <a:cs typeface="Calibri" panose="020F0502020204030204" pitchFamily="34" charset="0"/>
            </a:endParaRPr>
          </a:p>
        </p:txBody>
      </p:sp>
      <p:sp>
        <p:nvSpPr>
          <p:cNvPr id="13" name="צורה חופשית: צורה 12">
            <a:extLst>
              <a:ext uri="{FF2B5EF4-FFF2-40B4-BE49-F238E27FC236}">
                <a16:creationId xmlns:a16="http://schemas.microsoft.com/office/drawing/2014/main" id="{AEB0CF87-8239-4FA1-AA1B-669A21B4AB4C}"/>
              </a:ext>
            </a:extLst>
          </p:cNvPr>
          <p:cNvSpPr/>
          <p:nvPr/>
        </p:nvSpPr>
        <p:spPr>
          <a:xfrm>
            <a:off x="6205490" y="3703085"/>
            <a:ext cx="3675349" cy="1187152"/>
          </a:xfrm>
          <a:custGeom>
            <a:avLst/>
            <a:gdLst>
              <a:gd name="connsiteX0" fmla="*/ 0 w 2374305"/>
              <a:gd name="connsiteY0" fmla="*/ 0 h 1187152"/>
              <a:gd name="connsiteX1" fmla="*/ 2374305 w 2374305"/>
              <a:gd name="connsiteY1" fmla="*/ 0 h 1187152"/>
              <a:gd name="connsiteX2" fmla="*/ 2374305 w 2374305"/>
              <a:gd name="connsiteY2" fmla="*/ 1187152 h 1187152"/>
              <a:gd name="connsiteX3" fmla="*/ 0 w 2374305"/>
              <a:gd name="connsiteY3" fmla="*/ 1187152 h 1187152"/>
              <a:gd name="connsiteX4" fmla="*/ 0 w 2374305"/>
              <a:gd name="connsiteY4" fmla="*/ 0 h 118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4305" h="1187152">
                <a:moveTo>
                  <a:pt x="0" y="0"/>
                </a:moveTo>
                <a:lnTo>
                  <a:pt x="2374305" y="0"/>
                </a:lnTo>
                <a:lnTo>
                  <a:pt x="2374305" y="1187152"/>
                </a:lnTo>
                <a:lnTo>
                  <a:pt x="0" y="1187152"/>
                </a:lnTo>
                <a:lnTo>
                  <a:pt x="0" y="0"/>
                </a:lnTo>
                <a:close/>
              </a:path>
            </a:pathLst>
          </a:custGeom>
          <a:ln w="38100">
            <a:solidFill>
              <a:schemeClr val="bg1">
                <a:lumMod val="6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solidFill>
                  <a:srgbClr val="000000"/>
                </a:solidFill>
                <a:latin typeface="Calibri" panose="020F0502020204030204" pitchFamily="34" charset="0"/>
                <a:cs typeface="Calibri" panose="020F0502020204030204" pitchFamily="34" charset="0"/>
              </a:rPr>
              <a:t>הורים לילדים עם מוגבלות</a:t>
            </a:r>
            <a:endParaRPr lang="en-US" sz="2000" kern="1200" dirty="0">
              <a:solidFill>
                <a:srgbClr val="000000"/>
              </a:solidFill>
              <a:latin typeface="Calibri" panose="020F0502020204030204" pitchFamily="34" charset="0"/>
              <a:cs typeface="Calibri" panose="020F0502020204030204" pitchFamily="34" charset="0"/>
            </a:endParaRPr>
          </a:p>
          <a:p>
            <a:pPr marL="0" lvl="0" indent="0" algn="ctr" defTabSz="889000" rtl="1">
              <a:lnSpc>
                <a:spcPct val="90000"/>
              </a:lnSpc>
              <a:spcBef>
                <a:spcPct val="0"/>
              </a:spcBef>
              <a:spcAft>
                <a:spcPct val="35000"/>
              </a:spcAft>
              <a:buNone/>
            </a:pPr>
            <a:r>
              <a:rPr lang="en-US" sz="2000" b="1" kern="1200" dirty="0">
                <a:solidFill>
                  <a:srgbClr val="000000"/>
                </a:solidFill>
                <a:latin typeface="Calibri" panose="020F0502020204030204" pitchFamily="34" charset="0"/>
                <a:cs typeface="Calibri" panose="020F0502020204030204" pitchFamily="34" charset="0"/>
              </a:rPr>
              <a:t>n=</a:t>
            </a:r>
            <a:r>
              <a:rPr lang="en-US" sz="2000" b="1" dirty="0">
                <a:solidFill>
                  <a:srgbClr val="000000"/>
                </a:solidFill>
                <a:latin typeface="Calibri" panose="020F0502020204030204" pitchFamily="34" charset="0"/>
                <a:cs typeface="Calibri" panose="020F0502020204030204" pitchFamily="34" charset="0"/>
              </a:rPr>
              <a:t>652 (11%)</a:t>
            </a:r>
            <a:endParaRPr lang="he-IL" sz="2000" kern="1200" dirty="0">
              <a:solidFill>
                <a:srgbClr val="000000"/>
              </a:solidFill>
              <a:latin typeface="Calibri" panose="020F0502020204030204" pitchFamily="34" charset="0"/>
              <a:cs typeface="Calibri" panose="020F0502020204030204" pitchFamily="34" charset="0"/>
            </a:endParaRPr>
          </a:p>
        </p:txBody>
      </p:sp>
      <p:cxnSp>
        <p:nvCxnSpPr>
          <p:cNvPr id="17" name="מחבר ישר 16">
            <a:extLst>
              <a:ext uri="{FF2B5EF4-FFF2-40B4-BE49-F238E27FC236}">
                <a16:creationId xmlns:a16="http://schemas.microsoft.com/office/drawing/2014/main" id="{1E906F4C-9392-4A8A-A464-FA8A40DC23C1}"/>
              </a:ext>
            </a:extLst>
          </p:cNvPr>
          <p:cNvCxnSpPr>
            <a:cxnSpLocks/>
          </p:cNvCxnSpPr>
          <p:nvPr/>
        </p:nvCxnSpPr>
        <p:spPr>
          <a:xfrm flipH="1">
            <a:off x="4402022" y="3454607"/>
            <a:ext cx="2850066" cy="0"/>
          </a:xfrm>
          <a:prstGeom prst="line">
            <a:avLst/>
          </a:pr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cxnSp>
      <p:cxnSp>
        <p:nvCxnSpPr>
          <p:cNvPr id="21" name="מחבר ישר 20">
            <a:extLst>
              <a:ext uri="{FF2B5EF4-FFF2-40B4-BE49-F238E27FC236}">
                <a16:creationId xmlns:a16="http://schemas.microsoft.com/office/drawing/2014/main" id="{D0465BFB-C749-4419-AF3D-69B5C7F28440}"/>
              </a:ext>
            </a:extLst>
          </p:cNvPr>
          <p:cNvCxnSpPr>
            <a:cxnSpLocks/>
          </p:cNvCxnSpPr>
          <p:nvPr/>
        </p:nvCxnSpPr>
        <p:spPr>
          <a:xfrm flipH="1">
            <a:off x="7252088" y="3447783"/>
            <a:ext cx="1" cy="248478"/>
          </a:xfrm>
          <a:prstGeom prst="line">
            <a:avLst/>
          </a:pr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cxnSp>
      <p:cxnSp>
        <p:nvCxnSpPr>
          <p:cNvPr id="22" name="מחבר ישר 21">
            <a:extLst>
              <a:ext uri="{FF2B5EF4-FFF2-40B4-BE49-F238E27FC236}">
                <a16:creationId xmlns:a16="http://schemas.microsoft.com/office/drawing/2014/main" id="{B3748866-E03C-41C0-AEFA-53ECC92A5784}"/>
              </a:ext>
            </a:extLst>
          </p:cNvPr>
          <p:cNvCxnSpPr>
            <a:cxnSpLocks/>
          </p:cNvCxnSpPr>
          <p:nvPr/>
        </p:nvCxnSpPr>
        <p:spPr>
          <a:xfrm flipH="1">
            <a:off x="5891744" y="3177556"/>
            <a:ext cx="1" cy="277051"/>
          </a:xfrm>
          <a:prstGeom prst="line">
            <a:avLst/>
          </a:pr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cxnSp>
      <p:cxnSp>
        <p:nvCxnSpPr>
          <p:cNvPr id="15" name="מחבר ישר 14">
            <a:extLst>
              <a:ext uri="{FF2B5EF4-FFF2-40B4-BE49-F238E27FC236}">
                <a16:creationId xmlns:a16="http://schemas.microsoft.com/office/drawing/2014/main" id="{3F763582-C715-4416-B861-8380BAA635AE}"/>
              </a:ext>
            </a:extLst>
          </p:cNvPr>
          <p:cNvCxnSpPr>
            <a:cxnSpLocks/>
          </p:cNvCxnSpPr>
          <p:nvPr/>
        </p:nvCxnSpPr>
        <p:spPr>
          <a:xfrm flipH="1">
            <a:off x="4398132" y="3452554"/>
            <a:ext cx="1" cy="248478"/>
          </a:xfrm>
          <a:prstGeom prst="line">
            <a:avLst/>
          </a:pr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cxnSp>
      <p:sp>
        <p:nvSpPr>
          <p:cNvPr id="16" name="TextBox 5">
            <a:extLst>
              <a:ext uri="{FF2B5EF4-FFF2-40B4-BE49-F238E27FC236}">
                <a16:creationId xmlns:a16="http://schemas.microsoft.com/office/drawing/2014/main" id="{FDF1053E-520C-49B1-9BA9-5365805CF267}"/>
              </a:ext>
            </a:extLst>
          </p:cNvPr>
          <p:cNvSpPr txBox="1"/>
          <p:nvPr/>
        </p:nvSpPr>
        <p:spPr>
          <a:xfrm>
            <a:off x="3719245" y="5420501"/>
            <a:ext cx="4724063" cy="1187149"/>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algn="ctr" rtl="1">
              <a:lnSpc>
                <a:spcPct val="150000"/>
              </a:lnSpc>
            </a:pPr>
            <a:r>
              <a:rPr lang="he-IL" sz="2000" dirty="0">
                <a:solidFill>
                  <a:schemeClr val="accent1"/>
                </a:solidFill>
                <a:latin typeface="Calibri" panose="020F0502020204030204" pitchFamily="34" charset="0"/>
                <a:cs typeface="Calibri" panose="020F0502020204030204" pitchFamily="34" charset="0"/>
              </a:rPr>
              <a:t>שיעור ההיענות עמד על 39%</a:t>
            </a:r>
          </a:p>
          <a:p>
            <a:pPr algn="ctr" rtl="1">
              <a:lnSpc>
                <a:spcPct val="150000"/>
              </a:lnSpc>
            </a:pPr>
            <a:r>
              <a:rPr lang="he-IL" sz="2000" dirty="0">
                <a:solidFill>
                  <a:schemeClr val="accent1"/>
                </a:solidFill>
                <a:latin typeface="Calibri" panose="020F0502020204030204" pitchFamily="34" charset="0"/>
                <a:cs typeface="Calibri" panose="020F0502020204030204" pitchFamily="34" charset="0"/>
              </a:rPr>
              <a:t>העוצמה הסטטיסטית במחקר הייתה 0.8</a:t>
            </a:r>
          </a:p>
        </p:txBody>
      </p:sp>
    </p:spTree>
    <p:extLst>
      <p:ext uri="{BB962C8B-B14F-4D97-AF65-F5344CB8AC3E}">
        <p14:creationId xmlns:p14="http://schemas.microsoft.com/office/powerpoint/2010/main" val="376295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687678-19FD-4CEC-9F89-4B44B390ED5C}"/>
              </a:ext>
            </a:extLst>
          </p:cNvPr>
          <p:cNvSpPr txBox="1"/>
          <p:nvPr/>
        </p:nvSpPr>
        <p:spPr>
          <a:xfrm>
            <a:off x="2527232" y="3996094"/>
            <a:ext cx="7297334" cy="9809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algn="ctr"/>
            <a:r>
              <a:rPr lang="he-IL" sz="4400" b="1" dirty="0">
                <a:solidFill>
                  <a:schemeClr val="accent1"/>
                </a:solidFill>
                <a:latin typeface="Calibri" panose="020F0502020204030204" pitchFamily="34" charset="0"/>
                <a:cs typeface="Calibri" panose="020F0502020204030204" pitchFamily="34" charset="0"/>
              </a:rPr>
              <a:t>מאפיינים דמוגרפיים</a:t>
            </a:r>
            <a:endParaRPr lang="he-IL" sz="4400" b="1" dirty="0">
              <a:solidFill>
                <a:schemeClr val="accent1"/>
              </a:solidFill>
              <a:highlight>
                <a:srgbClr val="FFFF00"/>
              </a:highlight>
              <a:latin typeface="Calibri" panose="020F0502020204030204" pitchFamily="34" charset="0"/>
              <a:cs typeface="Calibri" panose="020F0502020204030204" pitchFamily="34" charset="0"/>
            </a:endParaRPr>
          </a:p>
        </p:txBody>
      </p:sp>
      <p:pic>
        <p:nvPicPr>
          <p:cNvPr id="7" name="Picture 6" descr="Engineering drawing&#10;&#10;Description automatically generated">
            <a:extLst>
              <a:ext uri="{FF2B5EF4-FFF2-40B4-BE49-F238E27FC236}">
                <a16:creationId xmlns:a16="http://schemas.microsoft.com/office/drawing/2014/main" id="{4F6E7DAF-0F31-4551-AAAE-DB7434AB7EF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579" t="75726" r="26729" b="3635"/>
          <a:stretch/>
        </p:blipFill>
        <p:spPr>
          <a:xfrm>
            <a:off x="5281863" y="2322094"/>
            <a:ext cx="2045369" cy="1416548"/>
          </a:xfrm>
          <a:prstGeom prst="rect">
            <a:avLst/>
          </a:prstGeom>
        </p:spPr>
      </p:pic>
    </p:spTree>
    <p:extLst>
      <p:ext uri="{BB962C8B-B14F-4D97-AF65-F5344CB8AC3E}">
        <p14:creationId xmlns:p14="http://schemas.microsoft.com/office/powerpoint/2010/main" val="761312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2.9200.0"/>
  <p:tag name="AS_RELEASE_DATE" val="2020.02.14"/>
  <p:tag name="AS_TITLE" val="Aspose.Slides for .NET 2.0"/>
  <p:tag name="AS_VERSION" val="20.2"/>
</p:tagLst>
</file>

<file path=ppt/theme/theme1.xml><?xml version="1.0" encoding="utf-8"?>
<a:theme xmlns:a="http://schemas.openxmlformats.org/drawingml/2006/main" name="Brookdale_New_HEB">
  <a:themeElements>
    <a:clrScheme name="brookdale NEW">
      <a:dk1>
        <a:srgbClr val="424F58"/>
      </a:dk1>
      <a:lt1>
        <a:sysClr val="window" lastClr="FFFFFF"/>
      </a:lt1>
      <a:dk2>
        <a:srgbClr val="424F58"/>
      </a:dk2>
      <a:lt2>
        <a:srgbClr val="FFFFFF"/>
      </a:lt2>
      <a:accent1>
        <a:srgbClr val="006EA0"/>
      </a:accent1>
      <a:accent2>
        <a:srgbClr val="92C83E"/>
      </a:accent2>
      <a:accent3>
        <a:srgbClr val="A82172"/>
      </a:accent3>
      <a:accent4>
        <a:srgbClr val="533187"/>
      </a:accent4>
      <a:accent5>
        <a:srgbClr val="FAA21B"/>
      </a:accent5>
      <a:accent6>
        <a:srgbClr val="FFD500"/>
      </a:accent6>
      <a:hlink>
        <a:srgbClr val="002060"/>
      </a:hlink>
      <a:folHlink>
        <a:srgbClr val="FF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okdale_Heb_3" id="{907576ED-190A-4E3D-AD32-D0DD15A8F74E}" vid="{DB81E76F-007D-4749-81A2-6D8496C1FD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מסמך" ma:contentTypeID="0x010100FA2E23AC164C8D45917134EC874252D9" ma:contentTypeVersion="3351" ma:contentTypeDescription="צור מסמך חדש." ma:contentTypeScope="" ma:versionID="a969568a0ae8172ed31adb7bfe2a9c40">
  <xsd:schema xmlns:xsd="http://www.w3.org/2001/XMLSchema" xmlns:xs="http://www.w3.org/2001/XMLSchema" xmlns:p="http://schemas.microsoft.com/office/2006/metadata/properties" xmlns:ns2="391c0b28-c563-4859-b308-6d2f36e2dadd" xmlns:ns3="6e74ba45-6058-41fb-8132-a83b7e1235af" targetNamespace="http://schemas.microsoft.com/office/2006/metadata/properties" ma:root="true" ma:fieldsID="2ee1c1d2ff24ed86441200b3a660e6d4" ns2:_="" ns3:_="">
    <xsd:import namespace="391c0b28-c563-4859-b308-6d2f36e2dadd"/>
    <xsd:import namespace="6e74ba45-6058-41fb-8132-a83b7e1235a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c0b28-c563-4859-b308-6d2f36e2dadd" elementFormDefault="qualified">
    <xsd:import namespace="http://schemas.microsoft.com/office/2006/documentManagement/types"/>
    <xsd:import namespace="http://schemas.microsoft.com/office/infopath/2007/PartnerControls"/>
    <xsd:element name="_dlc_DocId" ma:index="8" nillable="true" ma:displayName="ערך של מזהה מסמך" ma:description="הערך של מזהה המסמך שהוקצה לפריט זה." ma:internalName="_dlc_DocId" ma:readOnly="true">
      <xsd:simpleType>
        <xsd:restriction base="dms:Text"/>
      </xsd:simpleType>
    </xsd:element>
    <xsd:element name="_dlc_DocIdUrl" ma:index="9" nillable="true" ma:displayName="מזהה מסמך" ma:description="קישור קבוע למסמך זה."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74ba45-6058-41fb-8132-a83b7e1235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91c0b28-c563-4859-b308-6d2f36e2dadd">4NCTCWS7FQNJ-480843718-42793</_dlc_DocId>
    <_dlc_DocIdUrl xmlns="391c0b28-c563-4859-b308-6d2f36e2dadd">
      <Url>https://jdcil.sharepoint.com/sites/Brookdale/ServicesGroup/_layouts/15/DocIdRedir.aspx?ID=4NCTCWS7FQNJ-480843718-42793</Url>
      <Description>4NCTCWS7FQNJ-480843718-42793</Description>
    </_dlc_DocIdUrl>
    <SharedWithUsers xmlns="391c0b28-c563-4859-b308-6d2f36e2dadd">
      <UserInfo>
        <DisplayName>Lital Barlev</DisplayName>
        <AccountId>41</AccountId>
        <AccountType/>
      </UserInfo>
      <UserInfo>
        <DisplayName>Rinat Namer Furstenberg</DisplayName>
        <AccountId>890</AccountId>
        <AccountType/>
      </UserInfo>
      <UserInfo>
        <DisplayName>Revital Aviv Matok</DisplayName>
        <AccountId>113</AccountId>
        <AccountType/>
      </UserInfo>
    </SharedWithUsers>
  </documentManagement>
</p:properties>
</file>

<file path=customXml/itemProps1.xml><?xml version="1.0" encoding="utf-8"?>
<ds:datastoreItem xmlns:ds="http://schemas.openxmlformats.org/officeDocument/2006/customXml" ds:itemID="{81233C11-8F3E-43FB-AA07-E6EEA2C515BF}">
  <ds:schemaRefs>
    <ds:schemaRef ds:uri="http://schemas.microsoft.com/sharepoint/events"/>
  </ds:schemaRefs>
</ds:datastoreItem>
</file>

<file path=customXml/itemProps2.xml><?xml version="1.0" encoding="utf-8"?>
<ds:datastoreItem xmlns:ds="http://schemas.openxmlformats.org/officeDocument/2006/customXml" ds:itemID="{1740D984-BE95-40AA-B0ED-51B39E43C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c0b28-c563-4859-b308-6d2f36e2dadd"/>
    <ds:schemaRef ds:uri="6e74ba45-6058-41fb-8132-a83b7e1235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FF93E2-8F25-42BD-85EE-0EB4B8646308}">
  <ds:schemaRefs>
    <ds:schemaRef ds:uri="http://schemas.microsoft.com/sharepoint/v3/contenttype/forms"/>
  </ds:schemaRefs>
</ds:datastoreItem>
</file>

<file path=customXml/itemProps4.xml><?xml version="1.0" encoding="utf-8"?>
<ds:datastoreItem xmlns:ds="http://schemas.openxmlformats.org/officeDocument/2006/customXml" ds:itemID="{6FBF6C23-F2CA-444E-A737-37C90637B5E2}">
  <ds:schemaRefs>
    <ds:schemaRef ds:uri="391c0b28-c563-4859-b308-6d2f36e2dadd"/>
    <ds:schemaRef ds:uri="6e74ba45-6058-41fb-8132-a83b7e1235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5943</TotalTime>
  <Words>4757</Words>
  <Application>Microsoft Office PowerPoint</Application>
  <PresentationFormat>Widescreen</PresentationFormat>
  <Paragraphs>435</Paragraphs>
  <Slides>58</Slides>
  <Notes>20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Brookdale_New_HEB</vt:lpstr>
      <vt:lpstr>PowerPoint Presentation</vt:lpstr>
      <vt:lpstr>PowerPoint Presentation</vt:lpstr>
      <vt:lpstr>רקע</vt:lpstr>
      <vt:lpstr>מטרות המחקר</vt:lpstr>
      <vt:lpstr>שיטת המחקר</vt:lpstr>
      <vt:lpstr>שיטת המחקר (המשך)</vt:lpstr>
      <vt:lpstr>שיטת המחקר (המשך)</vt:lpstr>
      <vt:lpstr>מספר המשיבים – הורים לילדים עם מוגבלות ולילדים ללא מוגבלות</vt:lpstr>
      <vt:lpstr>PowerPoint Presentation</vt:lpstr>
      <vt:lpstr>מאפיינים דמוגרפיים של ההורה, דיווחי כלל ההורים (n=6,084) (באחוזים) </vt:lpstr>
      <vt:lpstr>מאפיינים דמוגרפיים של הילד, דיווחי כלל ההורים (6,084=n) (באחוזים) </vt:lpstr>
      <vt:lpstr>השפה העיקרית שבה מדברים בבית, דיווחי כלל ההורים (6,084=n) (באחוזים) </vt:lpstr>
      <vt:lpstr>מאפיינים דמוגרפיים של ההורה, דיווחי כלל ההורים (6,084=n) (באחוזים) </vt:lpstr>
      <vt:lpstr>מאפיינים דמוגרפיים של ההורה, דיווחי כלל ההורים (6,084=   (n (באחוזים) </vt:lpstr>
      <vt:lpstr>מסגרת הלימודים של הילד, דיווחי הורים לילדים עם מוגבלות (n=652) (באחוזים)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השתתפות בלמידה מרחוק, דיווחי הורים לילדים עם מוגבלות וללא מוגבלות^ (באחוזים)</vt:lpstr>
      <vt:lpstr>השתתפות בלמידה מרחוק, דיווחי הורים לילדים עם מוגבלות וללא מוגבלות, בחלוקה לפי גיל^ (באחוזים)</vt:lpstr>
      <vt:lpstr>השתתפות בלמידה מרחוק, דיווחי הורים לילדים חרדים ולילדים ערבים, עם וללא מוגבלות^ (באחוזים)</vt:lpstr>
      <vt:lpstr>האם הילד שלך נתקל בקשיים בלמידה מרחוק? דיווחי הורים לילדים עם מוגבלות (n=403) וללא מוגבלות (n=3,048)^ (באחוזים)</vt:lpstr>
      <vt:lpstr>האם הילד שלך נתקל בקשיים בלמידה מרחוק? דיווחי הורים לילדים עם מוגבלות בקרב יהודים לא חרדים (n=252) ובקרב ערבים (n=82)^ (באחוזים)</vt:lpstr>
      <vt:lpstr>האם הילד שלך נתקל בקשיים בלמידה מרחוק? דיווחי הורים לילדים ערבים עם מוגבלות (n=82) ולילדים ערבים ללא מוגבלות (n=765)^ (באחוזים)</vt:lpstr>
      <vt:lpstr>PowerPoint Presentation</vt:lpstr>
      <vt:lpstr>PowerPoint Presentation</vt:lpstr>
      <vt:lpstr>PowerPoint Presentation</vt:lpstr>
      <vt:lpstr>PowerPoint Presentation</vt:lpstr>
      <vt:lpstr>האם בזמן שהילד למד מרחוק הצלחת להתפנות לדברים אחרים? דיווחי הורים לילדים עם מוגבלות וללא מוגבלות^ (באחוזים)</vt:lpstr>
      <vt:lpstr>האם בזמן שהילד למד מרחוק הצלחת להתפנות לדברים אחרים? דיווחי הורים לילדים עם מוגבלות וללא מוגבלות, בחלוקה לפי גיל^ (באחוזים)</vt:lpstr>
      <vt:lpstr>PowerPoint Presentation</vt:lpstr>
      <vt:lpstr>PowerPoint Presentation</vt:lpstr>
      <vt:lpstr>באופן כללי, באיזו מידה אתה מרוצה מן המענה שילדך קיבל ממערכת החינוך מאז פרוץ משבר הקורונה? דיווחי הורים לילדים עם מוגבלות בקרב יהודים לא חרדים (n=338), בקרב חרדים (n=69) ובקרב ערבים (n=118) (באחוזים) </vt:lpstr>
      <vt:lpstr>כמה פעמים הצוות החינוכי היה איתך בקשר במהלך משבר הקורונה? דיווחי הורים לילדים עם מוגבלות (382n=) וללא מוגבלות (n=2,748) (באחוזים)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Revital Aviv Matok</dc:creator>
  <cp:lastModifiedBy>Efrat Speaker</cp:lastModifiedBy>
  <cp:revision>117</cp:revision>
  <cp:lastPrinted>2020-12-22T14:21:09Z</cp:lastPrinted>
  <dcterms:created xsi:type="dcterms:W3CDTF">2020-12-16T08:20:40Z</dcterms:created>
  <dcterms:modified xsi:type="dcterms:W3CDTF">2021-05-02T07:09:49Z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0x010100FA2E23AC164C8D45917134EC874252D9</vt:lpwstr>
  </property>
  <property fmtid="{D5CDD505-2E9C-101B-9397-08002B2CF9AE}" pid="3" name="_dlc_DocIdItemGuid">
    <vt:lpwstr>805e00dc-81e3-4068-9e99-25f789975872</vt:lpwstr>
  </property>
  <property fmtid="{D5CDD505-2E9C-101B-9397-08002B2CF9AE}" pid="4" name="_NewReviewCycle">
    <vt:lpwstr/>
  </property>
</Properties>
</file>