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5.xml" ContentType="application/vnd.openxmlformats-officedocument.themeOverrid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1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7.xml" ContentType="application/vnd.openxmlformats-officedocument.themeOverride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6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1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8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19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3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20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25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26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22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2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4.xml" ContentType="application/vnd.openxmlformats-officedocument.drawingml.chartshapes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28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25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26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2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28.xml" ContentType="application/vnd.openxmlformats-officedocument.drawingml.chartshapes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2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18.xml" ContentType="application/vnd.openxmlformats-officedocument.themeOverride+xml"/>
  <Override PartName="/ppt/notesSlides/notesSlide33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4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19.xml" ContentType="application/vnd.openxmlformats-officedocument.themeOverride+xml"/>
  <Override PartName="/ppt/notesSlides/notesSlide35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20.xml" ContentType="application/vnd.openxmlformats-officedocument.themeOverride+xml"/>
  <Override PartName="/ppt/notesSlides/notesSlide36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37.xml" ContentType="application/vnd.openxmlformats-officedocument.presentationml.notesSlide+xml"/>
  <Override PartName="/ppt/charts/chart62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21.xml" ContentType="application/vnd.openxmlformats-officedocument.themeOverride+xml"/>
  <Override PartName="/ppt/charts/chart63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29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64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22.xml" ContentType="application/vnd.openxmlformats-officedocument.themeOverride+xml"/>
  <Override PartName="/ppt/notesSlides/notesSlide39.xml" ContentType="application/vnd.openxmlformats-officedocument.presentationml.notesSlide+xml"/>
  <Override PartName="/ppt/charts/chart65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6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0.xml" ContentType="application/vnd.openxmlformats-officedocument.presentationml.notesSlide+xml"/>
  <Override PartName="/ppt/charts/chart67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rawings/drawing30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68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9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42.xml" ContentType="application/vnd.openxmlformats-officedocument.presentationml.notesSlide+xml"/>
  <Override PartName="/ppt/charts/chart70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31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71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32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72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drawings/drawing33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73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drawings/drawing34.xml" ContentType="application/vnd.openxmlformats-officedocument.drawingml.chartshapes+xml"/>
  <Override PartName="/ppt/charts/chart74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drawings/drawing35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75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drawings/drawing36.xml" ContentType="application/vnd.openxmlformats-officedocument.drawingml.chartshapes+xml"/>
  <Override PartName="/ppt/charts/chart76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drawings/drawing37.xml" ContentType="application/vnd.openxmlformats-officedocument.drawingml.chartshapes+xml"/>
  <Override PartName="/ppt/charts/chart77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drawings/drawing38.xml" ContentType="application/vnd.openxmlformats-officedocument.drawingml.chartshapes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80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81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48.xml" ContentType="application/vnd.openxmlformats-officedocument.presentationml.notesSlide+xml"/>
  <Override PartName="/ppt/charts/chart82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drawings/drawing39.xml" ContentType="application/vnd.openxmlformats-officedocument.drawingml.chartshapes+xml"/>
  <Override PartName="/ppt/charts/chart83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drawings/drawing40.xml" ContentType="application/vnd.openxmlformats-officedocument.drawingml.chartshapes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6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49.xml" ContentType="application/vnd.openxmlformats-officedocument.presentationml.notesSlide+xml"/>
  <Override PartName="/ppt/charts/chart87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23.xml" ContentType="application/vnd.openxmlformats-officedocument.themeOverride+xml"/>
  <Override PartName="/ppt/notesSlides/notesSlide50.xml" ContentType="application/vnd.openxmlformats-officedocument.presentationml.notesSlide+xml"/>
  <Override PartName="/ppt/charts/chart88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24.xml" ContentType="application/vnd.openxmlformats-officedocument.themeOverride+xml"/>
  <Override PartName="/ppt/notesSlides/notesSlide51.xml" ContentType="application/vnd.openxmlformats-officedocument.presentationml.notesSlide+xml"/>
  <Override PartName="/ppt/charts/chart89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25.xml" ContentType="application/vnd.openxmlformats-officedocument.themeOverride+xml"/>
  <Override PartName="/ppt/drawings/drawing41.xml" ContentType="application/vnd.openxmlformats-officedocument.drawingml.chartshape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90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91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92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notesSlides/notesSlide5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93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  <p:sldMasterId id="2147483708" r:id="rId6"/>
    <p:sldMasterId id="2147483720" r:id="rId7"/>
    <p:sldMasterId id="2147483732" r:id="rId8"/>
  </p:sldMasterIdLst>
  <p:notesMasterIdLst>
    <p:notesMasterId r:id="rId77"/>
  </p:notesMasterIdLst>
  <p:sldIdLst>
    <p:sldId id="338" r:id="rId9"/>
    <p:sldId id="2147471270" r:id="rId10"/>
    <p:sldId id="612" r:id="rId11"/>
    <p:sldId id="2147471272" r:id="rId12"/>
    <p:sldId id="2147471273" r:id="rId13"/>
    <p:sldId id="2147471274" r:id="rId14"/>
    <p:sldId id="2145706892" r:id="rId15"/>
    <p:sldId id="2147471284" r:id="rId16"/>
    <p:sldId id="2145706893" r:id="rId17"/>
    <p:sldId id="2145706894" r:id="rId18"/>
    <p:sldId id="2145706908" r:id="rId19"/>
    <p:sldId id="2147471285" r:id="rId20"/>
    <p:sldId id="2147471286" r:id="rId21"/>
    <p:sldId id="2147471287" r:id="rId22"/>
    <p:sldId id="2147471288" r:id="rId23"/>
    <p:sldId id="2145706910" r:id="rId24"/>
    <p:sldId id="2147471290" r:id="rId25"/>
    <p:sldId id="2147471292" r:id="rId26"/>
    <p:sldId id="2147471293" r:id="rId27"/>
    <p:sldId id="2147471294" r:id="rId28"/>
    <p:sldId id="2147471295" r:id="rId29"/>
    <p:sldId id="2147471296" r:id="rId30"/>
    <p:sldId id="2145706905" r:id="rId31"/>
    <p:sldId id="2147471297" r:id="rId32"/>
    <p:sldId id="2147471298" r:id="rId33"/>
    <p:sldId id="2147471302" r:id="rId34"/>
    <p:sldId id="2147471304" r:id="rId35"/>
    <p:sldId id="2147471303" r:id="rId36"/>
    <p:sldId id="2147471299" r:id="rId37"/>
    <p:sldId id="2147471349" r:id="rId38"/>
    <p:sldId id="2147471305" r:id="rId39"/>
    <p:sldId id="2147471306" r:id="rId40"/>
    <p:sldId id="2147471307" r:id="rId41"/>
    <p:sldId id="2147471308" r:id="rId42"/>
    <p:sldId id="2147471309" r:id="rId43"/>
    <p:sldId id="2147471311" r:id="rId44"/>
    <p:sldId id="2147471310" r:id="rId45"/>
    <p:sldId id="2147471312" r:id="rId46"/>
    <p:sldId id="2147471313" r:id="rId47"/>
    <p:sldId id="2147471314" r:id="rId48"/>
    <p:sldId id="2147471315" r:id="rId49"/>
    <p:sldId id="2147471316" r:id="rId50"/>
    <p:sldId id="2147471317" r:id="rId51"/>
    <p:sldId id="2147471324" r:id="rId52"/>
    <p:sldId id="2147471318" r:id="rId53"/>
    <p:sldId id="2147471334" r:id="rId54"/>
    <p:sldId id="2147471335" r:id="rId55"/>
    <p:sldId id="385" r:id="rId56"/>
    <p:sldId id="2147471319" r:id="rId57"/>
    <p:sldId id="2147471320" r:id="rId58"/>
    <p:sldId id="2147471321" r:id="rId59"/>
    <p:sldId id="2147471323" r:id="rId60"/>
    <p:sldId id="391" r:id="rId61"/>
    <p:sldId id="2147471326" r:id="rId62"/>
    <p:sldId id="2147471329" r:id="rId63"/>
    <p:sldId id="2147471327" r:id="rId64"/>
    <p:sldId id="2147471289" r:id="rId65"/>
    <p:sldId id="2147471332" r:id="rId66"/>
    <p:sldId id="2147471330" r:id="rId67"/>
    <p:sldId id="2147471337" r:id="rId68"/>
    <p:sldId id="2147471341" r:id="rId69"/>
    <p:sldId id="2147471338" r:id="rId70"/>
    <p:sldId id="2147471342" r:id="rId71"/>
    <p:sldId id="2147471344" r:id="rId72"/>
    <p:sldId id="2147471339" r:id="rId73"/>
    <p:sldId id="2147471345" r:id="rId74"/>
    <p:sldId id="2147471347" r:id="rId75"/>
    <p:sldId id="2147471350" r:id="rId7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פתיח" id="{234580E5-35DA-43F1-85DD-A17A963D16D3}">
          <p14:sldIdLst>
            <p14:sldId id="338"/>
          </p14:sldIdLst>
        </p14:section>
        <p14:section name="רקע - מתודולוגיה" id="{BD79C338-EA35-41E9-BFBE-CE8068FF7DEC}">
          <p14:sldIdLst>
            <p14:sldId id="2147471270"/>
            <p14:sldId id="612"/>
            <p14:sldId id="2147471272"/>
          </p14:sldIdLst>
        </p14:section>
        <p14:section name="רקע - אשדוד" id="{43AC77CA-69FD-4840-A6CC-FB711EB1CA30}">
          <p14:sldIdLst>
            <p14:sldId id="2147471273"/>
            <p14:sldId id="2147471274"/>
          </p14:sldIdLst>
        </p14:section>
        <p14:section name="תמונת מצב אשדוד" id="{B8E8D318-BB30-4D09-B272-66D065232094}">
          <p14:sldIdLst>
            <p14:sldId id="2145706892"/>
            <p14:sldId id="2147471284"/>
          </p14:sldIdLst>
        </p14:section>
        <p14:section name="תמונת מצב אשדוד - בריאות" id="{EA8DA1DA-3F72-42CF-97B1-9421104CF677}">
          <p14:sldIdLst>
            <p14:sldId id="2145706893"/>
            <p14:sldId id="2145706894"/>
            <p14:sldId id="2145706908"/>
            <p14:sldId id="2147471285"/>
            <p14:sldId id="2147471286"/>
            <p14:sldId id="2147471287"/>
            <p14:sldId id="2147471288"/>
            <p14:sldId id="2145706910"/>
          </p14:sldIdLst>
        </p14:section>
        <p14:section name="תמונת מצב אשדוד - חברתי רגשי" id="{819CACBF-5CB3-4AA0-A189-DBD15834A555}">
          <p14:sldIdLst>
            <p14:sldId id="2147471290"/>
            <p14:sldId id="2147471292"/>
            <p14:sldId id="2147471293"/>
            <p14:sldId id="2147471294"/>
            <p14:sldId id="2147471295"/>
          </p14:sldIdLst>
        </p14:section>
        <p14:section name="תמונת מצב אשדוד - כלכלי" id="{73152255-BA5D-4447-9257-702850A19F0D}">
          <p14:sldIdLst>
            <p14:sldId id="2147471296"/>
            <p14:sldId id="2145706905"/>
          </p14:sldIdLst>
        </p14:section>
        <p14:section name="תמונת מצב אשדוד - ניהול בריאות" id="{B4B717C0-F9E6-4257-A70A-E398F62CAAA0}">
          <p14:sldIdLst>
            <p14:sldId id="2147471297"/>
            <p14:sldId id="2147471298"/>
          </p14:sldIdLst>
        </p14:section>
        <p14:section name="תמונת מצב אשדוד - אורח חיים בריא" id="{90320170-9423-4B39-93B2-AFC13ECF903D}">
          <p14:sldIdLst>
            <p14:sldId id="2147471302"/>
            <p14:sldId id="2147471304"/>
            <p14:sldId id="2147471303"/>
            <p14:sldId id="2147471299"/>
            <p14:sldId id="2147471349"/>
            <p14:sldId id="2147471305"/>
          </p14:sldIdLst>
        </p14:section>
        <p14:section name="תמונת מחצב אשדוד - אורח חיים פעיל" id="{6C7E000D-D53E-450B-BA41-CC0A8CF6591E}">
          <p14:sldIdLst>
            <p14:sldId id="2147471306"/>
            <p14:sldId id="2147471307"/>
            <p14:sldId id="2147471308"/>
            <p14:sldId id="2147471309"/>
            <p14:sldId id="2147471311"/>
            <p14:sldId id="2147471310"/>
            <p14:sldId id="2147471312"/>
            <p14:sldId id="2147471313"/>
            <p14:sldId id="2147471314"/>
          </p14:sldIdLst>
        </p14:section>
        <p14:section name="תמונת מצב אשדוד - מוכנות פיננסית" id="{84274A99-E032-42C7-AB71-DC2F5A460B3A}">
          <p14:sldIdLst>
            <p14:sldId id="2147471315"/>
            <p14:sldId id="2147471316"/>
          </p14:sldIdLst>
        </p14:section>
        <p14:section name="תמונת מצב אשדוד - אוריינות דיגיטלית" id="{BAEC588C-76FC-4E01-8A30-AFE90DBEB24F}">
          <p14:sldIdLst>
            <p14:sldId id="2147471317"/>
            <p14:sldId id="2147471324"/>
            <p14:sldId id="2147471318"/>
            <p14:sldId id="2147471334"/>
            <p14:sldId id="2147471335"/>
          </p14:sldIdLst>
        </p14:section>
        <p14:section name="תמונת מצב אשדוד - רשתות תמיכה" id="{B9D6AC56-626C-450B-B9EA-F457C1F14D05}">
          <p14:sldIdLst>
            <p14:sldId id="385"/>
            <p14:sldId id="2147471319"/>
            <p14:sldId id="2147471320"/>
            <p14:sldId id="2147471321"/>
            <p14:sldId id="2147471323"/>
            <p14:sldId id="391"/>
            <p14:sldId id="2147471326"/>
            <p14:sldId id="2147471329"/>
            <p14:sldId id="2147471327"/>
          </p14:sldIdLst>
        </p14:section>
        <p14:section name="סיכום נתונים" id="{19AA804B-73AA-4FAE-9EBF-AE9238447286}">
          <p14:sldIdLst>
            <p14:sldId id="2147471289"/>
            <p14:sldId id="2147471332"/>
            <p14:sldId id="2147471330"/>
          </p14:sldIdLst>
        </p14:section>
        <p14:section name="סיכום קבוצות סיכון" id="{51AA9C1A-C9CD-4A47-905F-6674497193D4}">
          <p14:sldIdLst>
            <p14:sldId id="2147471337"/>
            <p14:sldId id="2147471341"/>
            <p14:sldId id="2147471338"/>
            <p14:sldId id="2147471342"/>
            <p14:sldId id="2147471344"/>
            <p14:sldId id="2147471339"/>
            <p14:sldId id="2147471345"/>
            <p14:sldId id="2147471347"/>
          </p14:sldIdLst>
        </p14:section>
        <p14:section name="תובנות והמלצות להמשך" id="{D1E93113-53D6-415D-BB45-3AD294C9359F}">
          <p14:sldIdLst>
            <p14:sldId id="2147471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8A31B-8151-2747-9402-B1829BC7BD69}" name="Ela Ostrovsky-Berman" initials="EO" userId="S::ElaOB@jdc.org::ac439b7e-6c0c-4c22-bf97-62c4d196dc3d" providerId="AD"/>
  <p188:author id="{DBA64F22-1E7E-295C-6D0F-02D3F2B90013}" name="Revital Aviv Matok" initials="RA" userId="S::children@jdc.org::3770f1bc-68f3-4543-8c89-17933d28a7cb" providerId="AD"/>
  <p188:author id="{C35EE631-B361-4F4C-83BD-8CCAFC0B6A63}" name="Noam Davidovic" initials="ND" userId="S::NoamDa@jdc.org::7f43eb46-c1d2-4c08-9268-368cb97e0359" providerId="AD"/>
  <p188:author id="{B55A3056-FB9A-BE93-9AB4-C88B02F1BD47}" name="Lior Weinberg" initials="LW" userId="S::LiorWe@jdc.org::634c0001-8d86-40f3-93e8-b309343523c1" providerId="AD"/>
  <p188:author id="{1A20DF6C-D7C6-B6A6-9CE8-1E1F14920C9C}" name="Gilad Hadas" initials="GH" userId="S::GiladHa@jdc.org::f1f815b9-e0b6-4070-8f98-6dd6ea0c7538" providerId="AD"/>
  <p188:author id="{42B44FD3-1E1F-BD89-853A-536DE0967AB3}" name="Gilad Hadas" initials="GH" userId="S::giladha@jdc.org::f1f815b9-e0b6-4070-8f98-6dd6ea0c75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rat Speaker" initials="ES" lastIdx="1" clrIdx="0">
    <p:extLst>
      <p:ext uri="{19B8F6BF-5375-455C-9EA6-DF929625EA0E}">
        <p15:presenceInfo xmlns:p15="http://schemas.microsoft.com/office/powerpoint/2012/main" userId="S::EfratSp@jdc.org::69d4d532-4daa-4cf6-bae2-1160c36f2d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172"/>
    <a:srgbClr val="00C1DE"/>
    <a:srgbClr val="006EA0"/>
    <a:srgbClr val="009BD2"/>
    <a:srgbClr val="73D3FF"/>
    <a:srgbClr val="A6A6A6"/>
    <a:srgbClr val="B9E9FF"/>
    <a:srgbClr val="8C2C00"/>
    <a:srgbClr val="DFF2F9"/>
    <a:srgbClr val="00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87656" autoAdjust="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3.xml"/><Relationship Id="rId82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17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1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2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2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2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2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2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2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2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29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chartUserShapes" Target="../drawings/drawing30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31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32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chartUserShapes" Target="../drawings/drawing33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chartUserShapes" Target="../drawings/drawing34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chartUserShapes" Target="../drawings/drawing35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chartUserShapes" Target="../drawings/drawing36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37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chartUserShapes" Target="../drawings/drawing38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chartUserShapes" Target="../drawings/drawing39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chartUserShapes" Target="../drawings/drawing40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84.xml"/><Relationship Id="rId1" Type="http://schemas.microsoft.com/office/2011/relationships/chartStyle" Target="style84.xml"/><Relationship Id="rId5" Type="http://schemas.openxmlformats.org/officeDocument/2006/relationships/chartUserShapes" Target="../drawings/drawing41.xml"/><Relationship Id="rId4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1707030662479"/>
          <c:y val="9.7650183240127433E-2"/>
          <c:w val="0.73146241028275738"/>
          <c:h val="0.901952719750032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37-4CCB-988D-05B48753CE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37-4CCB-988D-05B48753CE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37-4CCB-988D-05B48753C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37-4CCB-988D-05B48753CE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37-4CCB-988D-05B48753CEA7}"/>
              </c:ext>
            </c:extLst>
          </c:dPt>
          <c:dLbls>
            <c:dLbl>
              <c:idx val="2"/>
              <c:layout>
                <c:manualLayout>
                  <c:x val="5.3991071031261315E-2"/>
                  <c:y val="-0.101531095183807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12495043705055"/>
                      <c:h val="0.21265601098897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37-4CCB-988D-05B48753CEA7}"/>
                </c:ext>
              </c:extLst>
            </c:dLbl>
            <c:dLbl>
              <c:idx val="3"/>
              <c:layout>
                <c:manualLayout>
                  <c:x val="0.18134892249981902"/>
                  <c:y val="7.24928660102037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4012131548867"/>
                      <c:h val="0.23058035706890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C37-4CCB-988D-05B48753CEA7}"/>
                </c:ext>
              </c:extLst>
            </c:dLbl>
            <c:dLbl>
              <c:idx val="4"/>
              <c:layout>
                <c:manualLayout>
                  <c:x val="-8.1284356988514696E-3"/>
                  <c:y val="1.0963330489070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C37-4CCB-988D-05B48753C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יסודית</c:v>
                </c:pt>
                <c:pt idx="1">
                  <c:v>תיכונית</c:v>
                </c:pt>
                <c:pt idx="2">
                  <c:v>על-תיכונית</c:v>
                </c:pt>
                <c:pt idx="3">
                  <c:v>אקדמית</c:v>
                </c:pt>
                <c:pt idx="4">
                  <c:v>אחר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10</c:v>
                </c:pt>
                <c:pt idx="1">
                  <c:v>32</c:v>
                </c:pt>
                <c:pt idx="2">
                  <c:v>20</c:v>
                </c:pt>
                <c:pt idx="3">
                  <c:v>38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37-4CCB-988D-05B48753C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בקושי בתפקוד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84A-9C41-7AFA83E15F3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84A-9C41-7AFA83E15F3D}"/>
              </c:ext>
            </c:extLst>
          </c:dPt>
          <c:dLbls>
            <c:dLbl>
              <c:idx val="0"/>
              <c:layout>
                <c:manualLayout>
                  <c:x val="6.2804300634950933E-2"/>
                  <c:y val="-3.6555837295734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1F-484A-9C41-7AFA83E15F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1F-484A-9C41-7AFA83E15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0.39839999999999998</c:v>
                </c:pt>
                <c:pt idx="1">
                  <c:v>0.60160000000000002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84A-9C41-7AFA83E15F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בקושי בתפקוד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C-4DF1-BC06-12FD4A9556B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C-4DF1-BC06-12FD4A9556B4}"/>
              </c:ext>
            </c:extLst>
          </c:dPt>
          <c:dLbls>
            <c:dLbl>
              <c:idx val="0"/>
              <c:layout>
                <c:manualLayout>
                  <c:x val="0.11819533407631977"/>
                  <c:y val="0.10981895623611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3707029132362"/>
                      <c:h val="0.31432068370346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3C-4DF1-BC06-12FD4A9556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3C-4DF1-BC06-12FD4A955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0.1176</c:v>
                </c:pt>
                <c:pt idx="1">
                  <c:v>0.88239999999999996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C-4DF1-BC06-12FD4A9556B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6E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EA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7-4D95-A446-4FCEC14DBC4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סך הכול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7-4D95-A446-4FCEC14DBC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C1DE">
                <a:lumMod val="75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Sheet1!$A$2:$A$2</c:f>
              <c:strCache>
                <c:ptCount val="1"/>
                <c:pt idx="0">
                  <c:v>סך הכול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B97-4D95-A446-4FCEC14DBC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9-42CA-B3C5-0C9BE964A91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59-42CA-B3C5-0C9BE964A9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59-42CA-B3C5-0C9BE964A910}"/>
              </c:ext>
            </c:extLst>
          </c:dPt>
          <c:dLbls>
            <c:dLbl>
              <c:idx val="0"/>
              <c:layout>
                <c:manualLayout>
                  <c:x val="-2.7858461189589089E-2"/>
                  <c:y val="-8.4045232440337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59-42CA-B3C5-0C9BE964A910}"/>
                </c:ext>
              </c:extLst>
            </c:dLbl>
            <c:dLbl>
              <c:idx val="1"/>
              <c:layout>
                <c:manualLayout>
                  <c:x val="1.9364758936320028E-3"/>
                  <c:y val="-5.307230466627240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59-42CA-B3C5-0C9BE964A910}"/>
                </c:ext>
              </c:extLst>
            </c:dLbl>
            <c:dLbl>
              <c:idx val="2"/>
              <c:spPr>
                <a:solidFill>
                  <a:srgbClr val="006EA0"/>
                </a:solidFill>
                <a:ln>
                  <a:solidFill>
                    <a:srgbClr val="006EA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759-42CA-B3C5-0C9BE964A910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דיכאון נמוכה</c:v>
                </c:pt>
                <c:pt idx="1">
                  <c:v>רמת דיכאון בינונית</c:v>
                </c:pt>
                <c:pt idx="2">
                  <c:v>רמת דיכאון גבוהה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38.96</c:v>
                </c:pt>
                <c:pt idx="1">
                  <c:v>38.53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59-42CA-B3C5-0C9BE964A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רמת דיכאון נמוכה</c:v>
                </c:pt>
                <c:pt idx="1">
                  <c:v>רמת דיכאון בינונית</c:v>
                </c:pt>
                <c:pt idx="2">
                  <c:v>רמת דיכאון גבוהה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32.549999999999997</c:v>
                </c:pt>
                <c:pt idx="1">
                  <c:v>38.93</c:v>
                </c:pt>
                <c:pt idx="2">
                  <c:v>28.52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F-4F99-ADA0-63D596B3E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רמת דיכאון נמוכה</c:v>
                </c:pt>
                <c:pt idx="1">
                  <c:v>רמת דיכאון בינונית</c:v>
                </c:pt>
                <c:pt idx="2">
                  <c:v>רמת דיכאון גבוהה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46.98</c:v>
                </c:pt>
                <c:pt idx="1">
                  <c:v>38.03</c:v>
                </c:pt>
                <c:pt idx="2">
                  <c:v>14.99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F-4F99-ADA0-63D596B3E1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0986128"/>
        <c:axId val="133609520"/>
      </c:barChart>
      <c:catAx>
        <c:axId val="132098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3609520"/>
        <c:crosses val="autoZero"/>
        <c:auto val="1"/>
        <c:lblAlgn val="ctr"/>
        <c:lblOffset val="100"/>
        <c:noMultiLvlLbl val="0"/>
      </c:catAx>
      <c:valAx>
        <c:axId val="133609520"/>
        <c:scaling>
          <c:orientation val="minMax"/>
          <c:max val="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39270780226858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2098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קניית מצרכים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B-48D3-8C00-91909B6E2141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B-48D3-8C00-91909B6E214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EB-48D3-8C00-91909B6E2141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EB-48D3-8C00-91909B6E2141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EB-48D3-8C00-91909B6E21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7EB-48D3-8C00-91909B6E214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0.25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EB-48D3-8C00-91909B6E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בישול/קניית אוכל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A0-4B51-B6A9-1917F8A5A511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A0-4B51-B6A9-1917F8A5A51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A0-4B51-B6A9-1917F8A5A511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A0-4B51-B6A9-1917F8A5A511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A0-4B51-B6A9-1917F8A5A5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EA0-4B51-B6A9-1917F8A5A51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0.22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A0-4B51-B6A9-1917F8A5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ביצוע סידורים שגרתיים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A-4A34-ACA9-F08CC2736F75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A-4A34-ACA9-F08CC2736F7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A-4A34-ACA9-F08CC2736F75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5A-4A34-ACA9-F08CC2736F75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5A-4A34-ACA9-F08CC2736F7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A5A-4A34-ACA9-F08CC2736F7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A-4A34-ACA9-F08CC273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4324452530959"/>
          <c:y val="6.7024625715558219E-3"/>
          <c:w val="0.76456721222651125"/>
          <c:h val="0.986094298610084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1-4406-A911-08CD6AEA6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1-4406-A911-08CD6AEA6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1-4406-A911-08CD6AEA6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F1-4406-A911-08CD6AEA661F}"/>
              </c:ext>
            </c:extLst>
          </c:dPt>
          <c:dLbls>
            <c:dLbl>
              <c:idx val="2"/>
              <c:layout>
                <c:manualLayout>
                  <c:x val="0.14299532123701927"/>
                  <c:y val="0.196752968986550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2911354195215"/>
                      <c:h val="0.19374109583243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2F1-4406-A911-08CD6AEA6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חילוני</c:v>
                </c:pt>
                <c:pt idx="1">
                  <c:v>מסורתי</c:v>
                </c:pt>
                <c:pt idx="2">
                  <c:v>דתי</c:v>
                </c:pt>
                <c:pt idx="3">
                  <c:v>חרדי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</c:v>
                </c:pt>
                <c:pt idx="1">
                  <c:v>42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406-A911-08CD6AEA6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he-I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F-4FD7-90C0-5DF9107C943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3F-4FD7-90C0-5DF9107C94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F-4FD7-90C0-5DF9107C943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F-4FD7-90C0-5DF9107C9437}"/>
              </c:ext>
            </c:extLst>
          </c:dPt>
          <c:dLbls>
            <c:dLbl>
              <c:idx val="0"/>
              <c:layout>
                <c:manualLayout>
                  <c:x val="-7.8115009721985958E-3"/>
                  <c:y val="7.571717081921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3F-4FD7-90C0-5DF9107C9437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3F-4FD7-90C0-5DF9107C9437}"/>
                </c:ext>
              </c:extLst>
            </c:dLbl>
            <c:dLbl>
              <c:idx val="2"/>
              <c:spPr>
                <a:solidFill>
                  <a:srgbClr val="006EA0">
                    <a:lumMod val="60000"/>
                    <a:lumOff val="40000"/>
                  </a:srgbClr>
                </a:solidFill>
                <a:ln>
                  <a:solidFill>
                    <a:srgbClr val="006EA0">
                      <a:lumMod val="60000"/>
                      <a:lumOff val="4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E3F-4FD7-90C0-5DF9107C9437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3F-4FD7-90C0-5DF9107C943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עצמאי בביצוע 3 פעולות</c:v>
                </c:pt>
                <c:pt idx="1">
                  <c:v>עצמאי בביצוע 2 פעולות</c:v>
                </c:pt>
                <c:pt idx="2">
                  <c:v>עצמאי בביצוע פעולה 1</c:v>
                </c:pt>
                <c:pt idx="3">
                  <c:v>לא עצמאי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57.5</c:v>
                </c:pt>
                <c:pt idx="1">
                  <c:v>14.62</c:v>
                </c:pt>
                <c:pt idx="2">
                  <c:v>11.76</c:v>
                </c:pt>
                <c:pt idx="3">
                  <c:v>16.11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3F-4FD7-90C0-5DF9107C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2DBD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E-4AB2-96DC-E88EA5D804F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E-4AB2-96DC-E88EA5D804F0}"/>
              </c:ext>
            </c:extLst>
          </c:dPt>
          <c:dLbls>
            <c:dLbl>
              <c:idx val="0"/>
              <c:layout>
                <c:manualLayout>
                  <c:x val="-2.5373373941651633E-2"/>
                  <c:y val="-6.62053408588014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8E-4AB2-96DC-E88EA5D804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8E-4AB2-96DC-E88EA5D80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0.60160000000000002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E-4AB2-96DC-E88EA5D804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AE-429A-92D7-185D3ECBBD5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AE-429A-92D7-185D3ECBBD54}"/>
              </c:ext>
            </c:extLst>
          </c:dPt>
          <c:dLbls>
            <c:dLbl>
              <c:idx val="0"/>
              <c:layout>
                <c:manualLayout>
                  <c:x val="-3.5458600222895924E-2"/>
                  <c:y val="7.2399827223801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3707029132362"/>
                      <c:h val="0.31432068370346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AE-429A-92D7-185D3ECBBD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E-429A-92D7-185D3ECBB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AE-429A-92D7-185D3ECBBD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73D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2-40C0-9844-30C51AC2758D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2-40C0-9844-30C51AC2758D}"/>
              </c:ext>
            </c:extLst>
          </c:dPt>
          <c:dLbls>
            <c:dLbl>
              <c:idx val="0"/>
              <c:layout>
                <c:manualLayout>
                  <c:x val="-3.0988117646237642E-2"/>
                  <c:y val="9.066920134614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52-40C0-9844-30C51AC275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52-40C0-9844-30C51AC27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52-40C0-9844-30C51AC275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1-45C8-87F8-5629FA330A4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11-45C8-87F8-5629FA330A4E}"/>
              </c:ext>
            </c:extLst>
          </c:dPt>
          <c:dLbls>
            <c:dLbl>
              <c:idx val="0"/>
              <c:layout>
                <c:manualLayout>
                  <c:x val="-2.1810296488807616E-2"/>
                  <c:y val="-2.9071716854459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269866758436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11-45C8-87F8-5629FA330A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11-45C8-87F8-5629FA330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1-45C8-87F8-5629FA330A4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E-431D-9B1B-0C29C81F71F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E-431D-9B1B-0C29C81F71F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E-431D-9B1B-0C29C81F71F6}"/>
              </c:ext>
            </c:extLst>
          </c:dPt>
          <c:dLbls>
            <c:dLbl>
              <c:idx val="0"/>
              <c:layout>
                <c:manualLayout>
                  <c:x val="-1.2801337692716718E-2"/>
                  <c:y val="-3.4107595724320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BE-431D-9B1B-0C29C81F71F6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BE-431D-9B1B-0C29C81F71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DBE-431D-9B1B-0C29C81F71F6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28.08</c:v>
                </c:pt>
                <c:pt idx="1">
                  <c:v>66.83</c:v>
                </c:pt>
                <c:pt idx="2">
                  <c:v>5.09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BE-431D-9B1B-0C29C81F7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E-4A72-A92F-6CB36B0599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E-4A72-A92F-6CB36B059902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0E-4A72-A92F-6CB36B059902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0E-4A72-A92F-6CB36B059902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מרגיש בדידות לעתים רחוקות או אף פעם לא</c:v>
                </c:pt>
                <c:pt idx="1">
                  <c:v>מרגיש בדידות לפעמים או לעתים קרובות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63.49</c:v>
                </c:pt>
                <c:pt idx="1">
                  <c:v>36.51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E-4A72-A92F-6CB36B059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5-4410-B080-EC62C3945489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5-4410-B080-EC62C3945489}"/>
              </c:ext>
            </c:extLst>
          </c:dPt>
          <c:dLbls>
            <c:dLbl>
              <c:idx val="0"/>
              <c:layout>
                <c:manualLayout>
                  <c:x val="0.20239096394400061"/>
                  <c:y val="-0.43355185073094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5-4410-B080-EC62C3945489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05-4410-B080-EC62C3945489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05-4410-B080-EC62C3945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44.54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4-4BB7-965F-81979F8104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4-4BB7-965F-81979F81046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26.42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4-4BB7-965F-81979F8104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394-4BB7-965F-81979F8104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בנות 74-60</c:v>
                </c:pt>
              </c:strCache>
            </c:strRef>
          </c:tx>
          <c:spPr>
            <a:solidFill>
              <a:srgbClr val="FFEE99"/>
            </a:solidFill>
            <a:ln>
              <a:solidFill>
                <a:srgbClr val="FFEE99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37.57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4-4BB7-965F-81979F8104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בנות 75+</c:v>
                </c:pt>
              </c:strCache>
            </c:strRef>
          </c:tx>
          <c:spPr>
            <a:solidFill>
              <a:srgbClr val="FFD500"/>
            </a:solidFill>
            <a:ln>
              <a:solidFill>
                <a:srgbClr val="FFD5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</c:formatCode>
                <c:ptCount val="1"/>
                <c:pt idx="0">
                  <c:v>57.22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94-4BB7-965F-81979F8104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6EA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D-4840-A001-DBAADEAD47EB}"/>
              </c:ext>
            </c:extLst>
          </c:dPt>
          <c:dPt>
            <c:idx val="1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D-4840-A001-DBAADEAD47EB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8D-4840-A001-DBAADEAD47EB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8D-4840-A001-DBAADEAD47E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בריאות טובה</c:v>
                </c:pt>
                <c:pt idx="1">
                  <c:v>בריאות לא טובה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56.31</c:v>
                </c:pt>
                <c:pt idx="1">
                  <c:v>43.69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8D-4840-A001-DBAADEAD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e-IL" sz="1800" dirty="0"/>
              <a:t>בדידות</a:t>
            </a:r>
            <a:r>
              <a:rPr lang="he-IL" sz="1800" baseline="0" dirty="0"/>
              <a:t> בקרב בני 65+</a:t>
            </a:r>
          </a:p>
          <a:p>
            <a:pPr>
              <a:defRPr sz="1800"/>
            </a:pPr>
            <a:r>
              <a:rPr lang="he-IL" sz="1400" dirty="0"/>
              <a:t>סקר חברתי </a:t>
            </a:r>
            <a:r>
              <a:rPr lang="he-IL" sz="1400" dirty="0" err="1"/>
              <a:t>למ"ס</a:t>
            </a:r>
            <a:r>
              <a:rPr lang="he-IL" sz="1400" dirty="0"/>
              <a:t> 2022^</a:t>
            </a:r>
          </a:p>
        </c:rich>
      </c:tx>
      <c:layout>
        <c:manualLayout>
          <c:xMode val="edge"/>
          <c:yMode val="edge"/>
          <c:x val="0.20038290321092281"/>
          <c:y val="4.5087134906906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4321418938987877"/>
          <c:y val="0.31029994931181998"/>
          <c:w val="0.45152205975234627"/>
          <c:h val="0.50138389227187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FF-4A09-9529-070F97967CC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FF-4A09-9529-070F97967C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FF-4A09-9529-070F97967C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FF-4A09-9529-070F97967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נשים</c:v>
                </c:pt>
                <c:pt idx="1">
                  <c:v>גברים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F-4A09-9529-070F97967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7730224"/>
        <c:axId val="1463637935"/>
      </c:barChart>
      <c:catAx>
        <c:axId val="28773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63637935"/>
        <c:crosses val="autoZero"/>
        <c:auto val="1"/>
        <c:lblAlgn val="ctr"/>
        <c:lblOffset val="100"/>
        <c:noMultiLvlLbl val="0"/>
      </c:catAx>
      <c:valAx>
        <c:axId val="1463637935"/>
        <c:scaling>
          <c:orientation val="minMax"/>
          <c:max val="35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8773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9-4968-819C-3DDC16E94C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9-4968-819C-3DDC16E94C0A}"/>
              </c:ext>
            </c:extLst>
          </c:dPt>
          <c:dLbls>
            <c:dLbl>
              <c:idx val="0"/>
              <c:layout>
                <c:manualLayout>
                  <c:x val="2.4571741184459154E-2"/>
                  <c:y val="-0.43289495225462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29-4968-819C-3DDC16E94C0A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29-4968-819C-3DDC16E94C0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מרגישים בטוחים</c:v>
                </c:pt>
                <c:pt idx="1">
                  <c:v>מקום בטוח (כגון חדר מדרגות)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29-4968-819C-3DDC16E9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9-4968-819C-3DDC16E94C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9-4968-819C-3DDC16E94C0A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9-4968-819C-3DDC16E94C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29-4968-819C-3DDC16E94C0A}"/>
              </c:ext>
            </c:extLst>
          </c:dPt>
          <c:dLbls>
            <c:dLbl>
              <c:idx val="0"/>
              <c:layout>
                <c:manualLayout>
                  <c:x val="-2.7241446266193056E-2"/>
                  <c:y val="-0.273604342280951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29-4968-819C-3DDC16E94C0A}"/>
                </c:ext>
              </c:extLst>
            </c:dLbl>
            <c:dLbl>
              <c:idx val="1"/>
              <c:layout>
                <c:manualLayout>
                  <c:x val="3.5555907436454581E-3"/>
                  <c:y val="7.129679588005256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29-4968-819C-3DDC16E94C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529-4968-819C-3DDC16E94C0A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29-4968-819C-3DDC16E94C0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ממ"ד בדירה</c:v>
                </c:pt>
                <c:pt idx="1">
                  <c:v>מרחב מוגן בבניין</c:v>
                </c:pt>
                <c:pt idx="2">
                  <c:v>מרחב מוגן מחוץ לבניין</c:v>
                </c:pt>
                <c:pt idx="3">
                  <c:v>מקום בטוח (כגון חדר מדרגות)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11</c:v>
                </c:pt>
                <c:pt idx="2">
                  <c:v>3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29-4968-819C-3DDC16E9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9845562379355"/>
          <c:y val="9.4967744694439735E-2"/>
          <c:w val="0.47652906369458103"/>
          <c:h val="0.81006451061112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3-4A00-83C5-3616316CD4B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3-4A00-83C5-3616316CD4B3}"/>
              </c:ext>
            </c:extLst>
          </c:dPt>
          <c:dLbls>
            <c:dLbl>
              <c:idx val="0"/>
              <c:layout>
                <c:manualLayout>
                  <c:x val="2.203648205975161E-2"/>
                  <c:y val="-0.34425941088659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D3-4A00-83C5-3616316CD4B3}"/>
                </c:ext>
              </c:extLst>
            </c:dLbl>
            <c:dLbl>
              <c:idx val="1"/>
              <c:layout>
                <c:manualLayout>
                  <c:x val="-2.4108593053588291E-2"/>
                  <c:y val="5.247108619860585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3-4A00-83C5-3616316CD4B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מצליחים לעמוד בהוצאות</c:v>
                </c:pt>
                <c:pt idx="1">
                  <c:v>לא מצליחים לעמוד בהוצאות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73.08</c:v>
                </c:pt>
                <c:pt idx="1">
                  <c:v>26.92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3-4A00-83C5-3616316C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הכלכלי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D-4F9D-A2B2-9A5476C7A2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1D-4F9D-A2B2-9A5476C7A2BD}"/>
              </c:ext>
            </c:extLst>
          </c:dPt>
          <c:dLbls>
            <c:dLbl>
              <c:idx val="0"/>
              <c:layout>
                <c:manualLayout>
                  <c:x val="4.103831996606843E-2"/>
                  <c:y val="-0.392682238617370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D-4F9D-A2B2-9A5476C7A2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1D-4F9D-A2B2-9A5476C7A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0.72319999999999995</c:v>
                </c:pt>
                <c:pt idx="1">
                  <c:v>0.27679999999999999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D-4F9D-A2B2-9A5476C7A2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הכלכלי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C-44FD-B09D-7F1F4F31967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C-44FD-B09D-7F1F4F3196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DC-44FD-B09D-7F1F4F3196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DC-44FD-B09D-7F1F4F319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0.18479999999999999</c:v>
                </c:pt>
                <c:pt idx="1">
                  <c:v>0.81520000000000004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C-44FD-B09D-7F1F4F31967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17781964003332928"/>
                  <c:y val="-0.43355185073094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39.14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6-4A6C-B955-A3D783A66D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26.44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6-4A6C-B955-A3D783A66D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AD6-4A6C-B955-A3D783A66D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סך הכול החמרה</c:v>
                </c:pt>
              </c:strCache>
            </c:strRef>
          </c:tx>
          <c:spPr>
            <a:solidFill>
              <a:srgbClr val="006EA0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D6-4A6C-B955-A3D783A66D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9845562379355"/>
          <c:y val="9.4967744694439735E-2"/>
          <c:w val="0.47652906369458103"/>
          <c:h val="0.81006451061112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3-4A00-83C5-3616316CD4B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3-4A00-83C5-3616316CD4B3}"/>
              </c:ext>
            </c:extLst>
          </c:dPt>
          <c:dLbls>
            <c:dLbl>
              <c:idx val="0"/>
              <c:layout>
                <c:manualLayout>
                  <c:x val="2.203648205975161E-2"/>
                  <c:y val="-0.34425941088659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D3-4A00-83C5-3616316CD4B3}"/>
                </c:ext>
              </c:extLst>
            </c:dLbl>
            <c:dLbl>
              <c:idx val="1"/>
              <c:layout>
                <c:manualLayout>
                  <c:x val="-2.4108593053588291E-2"/>
                  <c:y val="5.247108619860585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3-4A00-83C5-3616316CD4B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מצליחים לעמוד בהוצאות</c:v>
                </c:pt>
                <c:pt idx="1">
                  <c:v>לא מצליחים לעמוד בהוצאות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3-4A00-83C5-3616316C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17781964003332928"/>
                  <c:y val="-0.43355185073094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הבריאות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861318250243719"/>
          <c:y val="3.741912901231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9E9FF"/>
            </a:solidFill>
          </c:spPr>
          <c:dPt>
            <c:idx val="0"/>
            <c:bubble3D val="0"/>
            <c:spPr>
              <a:solidFill>
                <a:srgbClr val="006E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46-410E-A7A7-7619010DFC3A}"/>
              </c:ext>
            </c:extLst>
          </c:dPt>
          <c:dPt>
            <c:idx val="1"/>
            <c:bubble3D val="0"/>
            <c:spPr>
              <a:solidFill>
                <a:srgbClr val="B9E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46-410E-A7A7-7619010DFC3A}"/>
              </c:ext>
            </c:extLst>
          </c:dPt>
          <c:dLbls>
            <c:dLbl>
              <c:idx val="0"/>
              <c:layout>
                <c:manualLayout>
                  <c:x val="-5.7236323194438306E-5"/>
                  <c:y val="-5.152348890066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8105012366304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46-410E-A7A7-7619010DFC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6-410E-A7A7-7619010DF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0.51780000000000004</c:v>
                </c:pt>
                <c:pt idx="1">
                  <c:v>0.48220000000000002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6-410E-A7A7-7619010DFC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E-4A08-8129-8490BE71D9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לא ויתר</c:v>
                </c:pt>
                <c:pt idx="1">
                  <c:v>בדיקות שגרתיות</c:v>
                </c:pt>
                <c:pt idx="2">
                  <c:v>טיפול עקב בעיה</c:v>
                </c:pt>
                <c:pt idx="3">
                  <c:v>טיפול שיניים</c:v>
                </c:pt>
                <c:pt idx="4">
                  <c:v>חיסונים</c:v>
                </c:pt>
                <c:pt idx="5">
                  <c:v>טיפול במכשירי ראייה או שמיעה</c:v>
                </c:pt>
                <c:pt idx="6">
                  <c:v>טיפול תרופתי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71</c:v>
                </c:pt>
                <c:pt idx="1">
                  <c:v>15</c:v>
                </c:pt>
                <c:pt idx="2">
                  <c:v>15</c:v>
                </c:pt>
                <c:pt idx="3">
                  <c:v>9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E-4A08-8129-8490BE71D9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3877631"/>
        <c:axId val="224633264"/>
      </c:barChart>
      <c:catAx>
        <c:axId val="16538776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24633264"/>
        <c:crosses val="autoZero"/>
        <c:auto val="1"/>
        <c:lblAlgn val="ctr"/>
        <c:lblOffset val="100"/>
        <c:noMultiLvlLbl val="0"/>
      </c:catAx>
      <c:valAx>
        <c:axId val="22463326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1.284386542096679E-2"/>
              <c:y val="0.26585694719989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65387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21467655667509464"/>
                  <c:y val="-0.22663473558166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5239283420225103"/>
                  <c:y val="-0.2911567561877442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F-41E6-8BC8-6A86C6A28D7B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F-41E6-8BC8-6A86C6A28D7B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7D7A9A-1192-4A55-8FAF-DE38B7C1AE74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8F-41E6-8BC8-6A86C6A28D7B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8F-41E6-8BC8-6A86C6A28D7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78F-41E6-8BC8-6A86C6A28D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78F-41E6-8BC8-6A86C6A28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כל יום או כמעט כל יום</c:v>
                </c:pt>
                <c:pt idx="1">
                  <c:v>פעמיים-שלוש בשבוע</c:v>
                </c:pt>
                <c:pt idx="2">
                  <c:v>פעם בשבוע</c:v>
                </c:pt>
                <c:pt idx="3">
                  <c:v>כמעט או בכלל לא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48.85</c:v>
                </c:pt>
                <c:pt idx="1">
                  <c:v>34.54</c:v>
                </c:pt>
                <c:pt idx="2">
                  <c:v>9.59</c:v>
                </c:pt>
                <c:pt idx="3">
                  <c:v>7.02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לעיתים רחוקות יותר</c:v>
                </c:pt>
                <c:pt idx="1">
                  <c:v>פעם בשבוע</c:v>
                </c:pt>
                <c:pt idx="2">
                  <c:v>3-2 פעמים בשבוע</c:v>
                </c:pt>
                <c:pt idx="3">
                  <c:v>כל יום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">
                  <c:v>12</c:v>
                </c:pt>
                <c:pt idx="1">
                  <c:v>12</c:v>
                </c:pt>
                <c:pt idx="2">
                  <c:v>39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171-9496-3FBC17D95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לעיתים רחוקות יותר</c:v>
                </c:pt>
                <c:pt idx="1">
                  <c:v>פעם בשבוע</c:v>
                </c:pt>
                <c:pt idx="2">
                  <c:v>3-2 פעמים בשבוע</c:v>
                </c:pt>
                <c:pt idx="3">
                  <c:v>כל יום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">
                  <c:v>1</c:v>
                </c:pt>
                <c:pt idx="1">
                  <c:v>7</c:v>
                </c:pt>
                <c:pt idx="2">
                  <c:v>28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4-4171-9496-3FBC17D95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בני 74-60</c:v>
                </c:pt>
              </c:strCache>
            </c:strRef>
          </c:tx>
          <c:spPr>
            <a:solidFill>
              <a:srgbClr val="FFEE99"/>
            </a:solidFill>
            <a:ln>
              <a:solidFill>
                <a:srgbClr val="FFEE99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 יום</c:v>
                </c:pt>
                <c:pt idx="1">
                  <c:v>3-2 פעמים בשבוע</c:v>
                </c:pt>
                <c:pt idx="2">
                  <c:v>פעם בשבוע </c:v>
                </c:pt>
                <c:pt idx="3">
                  <c:v>לעיתים רחוקות יותר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  <c:pt idx="2">
                  <c:v>10</c:v>
                </c:pt>
                <c:pt idx="3" formatCode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171-9496-3FBC17D95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בני 75+</c:v>
                </c:pt>
              </c:strCache>
            </c:strRef>
          </c:tx>
          <c:spPr>
            <a:solidFill>
              <a:srgbClr val="FFD500"/>
            </a:solidFill>
            <a:ln>
              <a:solidFill>
                <a:srgbClr val="FFD5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כל יום</c:v>
                </c:pt>
                <c:pt idx="1">
                  <c:v>3-2 פעמים בשבוע</c:v>
                </c:pt>
                <c:pt idx="2">
                  <c:v>פעם בשבוע </c:v>
                </c:pt>
                <c:pt idx="3">
                  <c:v>לעיתים רחוקות יותר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</c:v>
                </c:pt>
                <c:pt idx="1">
                  <c:v>42</c:v>
                </c:pt>
                <c:pt idx="2">
                  <c:v>9</c:v>
                </c:pt>
                <c:pt idx="3" formatCode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4-4171-9496-3FBC17D95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10820088895309392"/>
                  <c:y val="-0.156156164059107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לפחות פעם בשבוע</c:v>
                </c:pt>
                <c:pt idx="1">
                  <c:v>תדירות נמוכה יותר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38.03</c:v>
                </c:pt>
                <c:pt idx="1">
                  <c:v>61.97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9-4778-9995-16BE7388898E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9-4778-9995-16BE7388898E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E9-4778-9995-16BE7388898E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E9-4778-9995-16BE7388898E}"/>
              </c:ext>
            </c:extLst>
          </c:dPt>
          <c:dLbls>
            <c:dLbl>
              <c:idx val="0"/>
              <c:layout>
                <c:manualLayout>
                  <c:x val="2.6386720517692593E-3"/>
                  <c:y val="-3.382022647566167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7D7A9A-1192-4A55-8FAF-DE38B7C1AE74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E9-4778-9995-16BE7388898E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9-4778-9995-16BE7388898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DE9-4778-9995-16BE738889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DE9-4778-9995-16BE73888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כל יום או כמעט כל יום</c:v>
                </c:pt>
                <c:pt idx="1">
                  <c:v>פעמיים-שלוש בשבוע</c:v>
                </c:pt>
                <c:pt idx="2">
                  <c:v>פעם בשבוע</c:v>
                </c:pt>
                <c:pt idx="3">
                  <c:v>כמעט או בכלל לא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25.47</c:v>
                </c:pt>
                <c:pt idx="1">
                  <c:v>23.92</c:v>
                </c:pt>
                <c:pt idx="2">
                  <c:v>5.41</c:v>
                </c:pt>
                <c:pt idx="3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E9-4778-9995-16BE73888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8F-41E6-8BC8-6A86C6A28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8F-41E6-8BC8-6A86C6A28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כל יום או כמעט כל יום</c:v>
                </c:pt>
                <c:pt idx="1">
                  <c:v>כמעט או בכלל לא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5239283420225103"/>
                  <c:y val="-0.2911567561877442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8F-41E6-8BC8-6A86C6A28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8F-41E6-8BC8-6A86C6A28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כל יום או כמעט כל יום</c:v>
                </c:pt>
                <c:pt idx="1">
                  <c:v>כמעט או בכלל לא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הבריאות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3-436B-AA3F-602028844175}"/>
              </c:ext>
            </c:extLst>
          </c:dPt>
          <c:dPt>
            <c:idx val="1"/>
            <c:bubble3D val="0"/>
            <c:spPr>
              <a:solidFill>
                <a:srgbClr val="E9F4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3-436B-AA3F-602028844175}"/>
              </c:ext>
            </c:extLst>
          </c:dPt>
          <c:dLbls>
            <c:dLbl>
              <c:idx val="0"/>
              <c:layout>
                <c:manualLayout>
                  <c:x val="-3.1479977756940225E-4"/>
                  <c:y val="0.13888978917414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14198330839909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23-436B-AA3F-6020288441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3-436B-AA3F-602028844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0.1469</c:v>
                </c:pt>
                <c:pt idx="1">
                  <c:v>0.85309999999999997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23-436B-AA3F-6020288441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2E-49C5-95C5-9DF0D72F0FF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2E-49C5-95C5-9DF0D72F0FF1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2E-49C5-95C5-9DF0D72F0FF1}"/>
              </c:ext>
            </c:extLst>
          </c:dPt>
          <c:dLbls>
            <c:dLbl>
              <c:idx val="0"/>
              <c:layout>
                <c:manualLayout>
                  <c:x val="-7.1659891183046033E-3"/>
                  <c:y val="-2.3208132544338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2E-49C5-95C5-9DF0D72F0FF1}"/>
                </c:ext>
              </c:extLst>
            </c:dLbl>
            <c:dLbl>
              <c:idx val="1"/>
              <c:layout>
                <c:manualLayout>
                  <c:x val="-9.9499918280050198E-2"/>
                  <c:y val="-3.7474950544758599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2E-49C5-95C5-9DF0D72F0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תדירות עלתה</c:v>
                </c:pt>
                <c:pt idx="1">
                  <c:v>תדירות לא השתנתה</c:v>
                </c:pt>
                <c:pt idx="2">
                  <c:v>תדירות ירדה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20.13</c:v>
                </c:pt>
                <c:pt idx="1">
                  <c:v>60.25</c:v>
                </c:pt>
                <c:pt idx="2">
                  <c:v>19.61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2E-49C5-95C5-9DF0D72F0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2E-49C5-95C5-9DF0D72F0FF1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2E-49C5-95C5-9DF0D72F0FF1}"/>
              </c:ext>
            </c:extLst>
          </c:dPt>
          <c:dLbls>
            <c:dLbl>
              <c:idx val="0"/>
              <c:layout>
                <c:manualLayout>
                  <c:x val="1.537540517934379E-2"/>
                  <c:y val="-2.3208132544338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2E-49C5-95C5-9DF0D72F0FF1}"/>
                </c:ext>
              </c:extLst>
            </c:dLbl>
            <c:dLbl>
              <c:idx val="1"/>
              <c:layout>
                <c:manualLayout>
                  <c:x val="-2.248348776308462E-2"/>
                  <c:y val="1.429749956015945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2E-49C5-95C5-9DF0D72F0FF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תדירות לא השתנתה</c:v>
                </c:pt>
                <c:pt idx="1">
                  <c:v>תדירות ירדה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75.88</c:v>
                </c:pt>
                <c:pt idx="1">
                  <c:v>24.12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2E-49C5-95C5-9DF0D72F0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F-4219-AF0F-C8723746D19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F-4219-AF0F-C8723746D191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F-4219-AF0F-C8723746D191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BF-4219-AF0F-C8723746D191}"/>
                </c:ext>
              </c:extLst>
            </c:dLbl>
            <c:dLbl>
              <c:idx val="1"/>
              <c:layout>
                <c:manualLayout>
                  <c:x val="1.5085502732996012E-2"/>
                  <c:y val="7.4244547050064585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BF-4219-AF0F-C8723746D191}"/>
                </c:ext>
              </c:extLst>
            </c:dLbl>
            <c:dLbl>
              <c:idx val="2"/>
              <c:layout>
                <c:manualLayout>
                  <c:x val="2.2541394297648461E-2"/>
                  <c:y val="4.08729869249352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F-4219-AF0F-C8723746D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תדירות עלתה</c:v>
                </c:pt>
                <c:pt idx="1">
                  <c:v>תדירות לא השתנתה</c:v>
                </c:pt>
                <c:pt idx="2">
                  <c:v>תדירות ירדה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2.36</c:v>
                </c:pt>
                <c:pt idx="1">
                  <c:v>36.020000000000003</c:v>
                </c:pt>
                <c:pt idx="2">
                  <c:v>61.62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BF-4219-AF0F-C8723746D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61771781687818"/>
          <c:y val="8.794025361663281E-2"/>
          <c:w val="0.49578967561362963"/>
          <c:h val="0.89588252569216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90-44CC-A848-EF2D822D0681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90-44CC-A848-EF2D822D0681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90-44CC-A848-EF2D822D0681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90-44CC-A848-EF2D822D0681}"/>
              </c:ext>
            </c:extLst>
          </c:dPt>
          <c:dLbls>
            <c:dLbl>
              <c:idx val="0"/>
              <c:layout>
                <c:manualLayout>
                  <c:x val="-6.0514175196943248E-3"/>
                  <c:y val="-2.63683923884096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90-44CC-A848-EF2D822D068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90-44CC-A848-EF2D822D0681}"/>
                </c:ext>
              </c:extLst>
            </c:dLbl>
            <c:dLbl>
              <c:idx val="2"/>
              <c:layout>
                <c:manualLayout>
                  <c:x val="3.7263770303630678E-2"/>
                  <c:y val="-1.46333723993021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13F272-2304-4F0A-BC58-F88E2488F01A}" type="PERCENTAGE">
                      <a:rPr lang="en-US" sz="24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 dirty="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5036558328223025E-2"/>
                      <c:h val="0.10933205376374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90-44CC-A848-EF2D822D0681}"/>
                </c:ext>
              </c:extLst>
            </c:dLbl>
            <c:dLbl>
              <c:idx val="3"/>
              <c:layout>
                <c:manualLayout>
                  <c:x val="-3.1951192666320738E-2"/>
                  <c:y val="-2.8867599097694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190-44CC-A848-EF2D822D0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היקף ההתנדבות עלה</c:v>
                </c:pt>
                <c:pt idx="1">
                  <c:v>היקף ההתנדבות לא השתנה</c:v>
                </c:pt>
                <c:pt idx="2">
                  <c:v>היקף ההתנדבות ירד</c:v>
                </c:pt>
                <c:pt idx="3">
                  <c:v>לא מתנדבים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2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90-44CC-A848-EF2D822D0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לא מתנדבים, אך מעוניינים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47589949294622"/>
          <c:y val="3.7096473615060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1-4506-B766-BBB83E22469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1-4506-B766-BBB83E224697}"/>
              </c:ext>
            </c:extLst>
          </c:dPt>
          <c:dLbls>
            <c:dLbl>
              <c:idx val="0"/>
              <c:layout>
                <c:manualLayout>
                  <c:x val="-0.46243475332547568"/>
                  <c:y val="-0.444617301678454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01-4506-B766-BBB83E2246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01-4506-B766-BBB83E224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1-4506-B766-BBB83E2246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9E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5-4E80-9524-F262B3904D93}"/>
              </c:ext>
            </c:extLst>
          </c:dPt>
          <c:dPt>
            <c:idx val="1"/>
            <c:invertIfNegative val="0"/>
            <c:bubble3D val="0"/>
            <c:spPr>
              <a:solidFill>
                <a:srgbClr val="B9D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5-4E80-9524-F262B3904D9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05-4E80-9524-F262B3904D9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05-4E80-9524-F262B3904D93}"/>
              </c:ext>
            </c:extLst>
          </c:dPt>
          <c:dPt>
            <c:idx val="4"/>
            <c:invertIfNegative val="0"/>
            <c:bubble3D val="0"/>
            <c:spPr>
              <a:solidFill>
                <a:srgbClr val="0053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05-4E80-9524-F262B3904D93}"/>
              </c:ext>
            </c:extLst>
          </c:dPt>
          <c:dLbls>
            <c:dLbl>
              <c:idx val="2"/>
              <c:layout>
                <c:manualLayout>
                  <c:x val="-2.19076112906669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5-4E80-9524-F262B3904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לא מתנדב ולא מעוניין</c:v>
                </c:pt>
                <c:pt idx="1">
                  <c:v>לא מתנדב אך מעוניין</c:v>
                </c:pt>
                <c:pt idx="2">
                  <c:v>הגדיל את הפעילות ההתנדבותית</c:v>
                </c:pt>
                <c:pt idx="3">
                  <c:v>המשיך להתנדב באותו היקף</c:v>
                </c:pt>
                <c:pt idx="4">
                  <c:v>הקטין את היקף ההתנדבות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</c:v>
                </c:pt>
                <c:pt idx="1">
                  <c:v>20</c:v>
                </c:pt>
                <c:pt idx="2">
                  <c:v>12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05-4E80-9524-F262B3904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8937792"/>
        <c:axId val="2012895760"/>
      </c:barChart>
      <c:catAx>
        <c:axId val="20489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12895760"/>
        <c:crosses val="autoZero"/>
        <c:auto val="1"/>
        <c:lblAlgn val="ctr"/>
        <c:lblOffset val="100"/>
        <c:noMultiLvlLbl val="0"/>
      </c:catAx>
      <c:valAx>
        <c:axId val="20128957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89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היקף ההתנדבות עלה</c:v>
                </c:pt>
                <c:pt idx="1">
                  <c:v>היקף ההתנדבות לא השתנה</c:v>
                </c:pt>
                <c:pt idx="2">
                  <c:v>היקף ההתנדבות ירד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72</c:v>
                </c:pt>
                <c:pt idx="1">
                  <c:v>16.559999999999999</c:v>
                </c:pt>
                <c:pt idx="2">
                  <c:v>11.54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8-40BF-B14F-6901EB0A9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היקף ההתנדבות עלה</c:v>
                </c:pt>
                <c:pt idx="1">
                  <c:v>היקף ההתנדבות לא השתנה</c:v>
                </c:pt>
                <c:pt idx="2">
                  <c:v>היקף ההתנדבות ירד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37</c:v>
                </c:pt>
                <c:pt idx="1">
                  <c:v>57.81</c:v>
                </c:pt>
                <c:pt idx="2">
                  <c:v>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8-40BF-B14F-6901EB0A9D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5841087321906"/>
          <c:y val="0.22255533688843745"/>
          <c:w val="0.74293100634930243"/>
          <c:h val="0.838371073616689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explosion val="39"/>
            <c:spPr>
              <a:solidFill>
                <a:srgbClr val="B9D9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8-4A19-9DAD-7A5840E939B2}"/>
              </c:ext>
            </c:extLst>
          </c:dPt>
          <c:dPt>
            <c:idx val="1"/>
            <c:bubble3D val="0"/>
            <c:explosion val="3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18-4A19-9DAD-7A5840E939B2}"/>
              </c:ext>
            </c:extLst>
          </c:dPt>
          <c:dLbls>
            <c:dLbl>
              <c:idx val="0"/>
              <c:layout>
                <c:manualLayout>
                  <c:x val="8.5699300781905217E-4"/>
                  <c:y val="-3.575711770404677E-2"/>
                </c:manualLayout>
              </c:layout>
              <c:tx>
                <c:rich>
                  <a:bodyPr/>
                  <a:lstStyle/>
                  <a:p>
                    <a:fld id="{4E4E81FB-7C17-4BFC-AADB-195750A03A39}" type="PERCENTAGE">
                      <a:rPr lang="he-IL" sz="2800" baseline="0" smtClean="0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18-4A19-9DAD-7A5840E939B2}"/>
                </c:ext>
              </c:extLst>
            </c:dLbl>
            <c:dLbl>
              <c:idx val="1"/>
              <c:layout>
                <c:manualLayout>
                  <c:x val="2.5003012173907564E-3"/>
                  <c:y val="3.6229913318268192E-2"/>
                </c:manualLayout>
              </c:layout>
              <c:tx>
                <c:rich>
                  <a:bodyPr/>
                  <a:lstStyle/>
                  <a:p>
                    <a:fld id="{DD7F865D-6C69-485E-A32E-43FFCBC105BA}" type="PERCENTAGE">
                      <a:rPr lang="he-IL" baseline="0" smtClean="0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18-4A19-9DAD-7A5840E93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בשוק העבודה</c:v>
                </c:pt>
                <c:pt idx="1">
                  <c:v>עובדים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8-4A19-9DAD-7A5840E93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29766747707196"/>
          <c:y val="0.15194008394691344"/>
          <c:w val="0.48564081723968505"/>
          <c:h val="0.75481488719633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קניית מצרכים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7-4877-8685-728445442CDF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7-4877-8685-728445442CD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7-4877-8685-728445442CDF}"/>
              </c:ext>
            </c:extLst>
          </c:dPt>
          <c:dLbls>
            <c:dLbl>
              <c:idx val="0"/>
              <c:layout>
                <c:manualLayout>
                  <c:x val="7.0798577236060159E-2"/>
                  <c:y val="-0.13239949434661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67-4877-8685-728445442CDF}"/>
                </c:ext>
              </c:extLst>
            </c:dLbl>
            <c:dLbl>
              <c:idx val="1"/>
              <c:layout>
                <c:manualLayout>
                  <c:x val="0.1762312897621315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6289967446912"/>
                      <c:h val="0.269235120022254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67-4877-8685-728445442CDF}"/>
                </c:ext>
              </c:extLst>
            </c:dLbl>
            <c:dLbl>
              <c:idx val="2"/>
              <c:layout>
                <c:manualLayout>
                  <c:x val="-0.14386227735684218"/>
                  <c:y val="-2.5155023610069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667-4877-8685-728445442CD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8.7999999999999995E-2</c:v>
                </c:pt>
                <c:pt idx="1">
                  <c:v>0.4299</c:v>
                </c:pt>
                <c:pt idx="2">
                  <c:v>0.48209999999999997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67-4877-8685-72844544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cat>
            <c:strRef>
              <c:f>Sheet1!$A$2:$A$3</c:f>
              <c:strCache>
                <c:ptCount val="2"/>
                <c:pt idx="0">
                  <c:v>לא נהנה</c:v>
                </c:pt>
                <c:pt idx="1">
                  <c:v>נהנה מפעילויות יומיומיות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4-49C6-B4E8-FABF815FA373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4-49C6-B4E8-FABF815FA373}"/>
              </c:ext>
            </c:extLst>
          </c:dPt>
          <c:dLbls>
            <c:dLbl>
              <c:idx val="0"/>
              <c:layout>
                <c:manualLayout>
                  <c:x val="0.18191486068510784"/>
                  <c:y val="-0.346653683698040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4-49C6-B4E8-FABF815FA373}"/>
                </c:ext>
              </c:extLst>
            </c:dLbl>
            <c:dLbl>
              <c:idx val="1"/>
              <c:layout>
                <c:manualLayout>
                  <c:x val="-0.1646784961575867"/>
                  <c:y val="-5.7200152637604147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04-49C6-B4E8-FABF815FA37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בריאות טובה</c:v>
                </c:pt>
                <c:pt idx="1">
                  <c:v>בריאות לא טובה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69.2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04-49C6-B4E8-FABF815FA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cat>
            <c:strRef>
              <c:f>Sheet1!$A$2:$A$3</c:f>
              <c:strCache>
                <c:ptCount val="2"/>
                <c:pt idx="0">
                  <c:v>כל יום או כמעט כל יום</c:v>
                </c:pt>
                <c:pt idx="1">
                  <c:v>מרגיש יעיל ותורם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cat>
            <c:strRef>
              <c:f>Sheet1!$A$2:$A$3</c:f>
              <c:strCache>
                <c:ptCount val="2"/>
                <c:pt idx="0">
                  <c:v>לא יודע</c:v>
                </c:pt>
                <c:pt idx="1">
                  <c:v>יודע מה אעשה במהלך היום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49305252176504"/>
          <c:y val="4.9107215356811194E-2"/>
          <c:w val="0.47872465859572194"/>
          <c:h val="0.816072506839223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8"/>
          <c:dPt>
            <c:idx val="0"/>
            <c:bubble3D val="0"/>
            <c:explosion val="20"/>
            <c:spPr>
              <a:solidFill>
                <a:srgbClr val="2DBD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8D-4CF1-A0FB-81A781D03B5A}"/>
              </c:ext>
            </c:extLst>
          </c:dPt>
          <c:dPt>
            <c:idx val="1"/>
            <c:bubble3D val="0"/>
            <c:explosion val="23"/>
            <c:spPr>
              <a:solidFill>
                <a:srgbClr val="2DBD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8D-4CF1-A0FB-81A781D03B5A}"/>
              </c:ext>
            </c:extLst>
          </c:dPt>
          <c:dPt>
            <c:idx val="2"/>
            <c:bubble3D val="0"/>
            <c:explosion val="22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8D-4CF1-A0FB-81A781D03B5A}"/>
              </c:ext>
            </c:extLst>
          </c:dPt>
          <c:dPt>
            <c:idx val="3"/>
            <c:bubble3D val="0"/>
            <c:explosion val="56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8D-4CF1-A0FB-81A781D03B5A}"/>
              </c:ext>
            </c:extLst>
          </c:dPt>
          <c:dPt>
            <c:idx val="4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8D-4CF1-A0FB-81A781D03B5A}"/>
              </c:ext>
            </c:extLst>
          </c:dPt>
          <c:dLbls>
            <c:dLbl>
              <c:idx val="0"/>
              <c:layout>
                <c:manualLayout>
                  <c:x val="-3.097652195656012E-3"/>
                  <c:y val="3.396675370845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8D-4CF1-A0FB-81A781D03B5A}"/>
                </c:ext>
              </c:extLst>
            </c:dLbl>
            <c:dLbl>
              <c:idx val="1"/>
              <c:layout>
                <c:manualLayout>
                  <c:x val="1.9364501873351469E-3"/>
                  <c:y val="4.8667050097635006E-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80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8D-4CF1-A0FB-81A781D03B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D8D-4CF1-A0FB-81A781D03B5A}"/>
                </c:ext>
              </c:extLst>
            </c:dLbl>
            <c:dLbl>
              <c:idx val="3"/>
              <c:layout>
                <c:manualLayout>
                  <c:x val="4.7138454549063855E-3"/>
                  <c:y val="-9.8211749503520001E-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8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8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8D-4CF1-A0FB-81A781D03B5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D8D-4CF1-A0FB-81A781D03B5A}"/>
                </c:ext>
              </c:extLst>
            </c:dLbl>
            <c:spPr>
              <a:noFill/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שכיר במשרה מלאה</c:v>
                </c:pt>
                <c:pt idx="1">
                  <c:v>שכיר במשרה חלקית</c:v>
                </c:pt>
                <c:pt idx="2">
                  <c:v>עצמאי</c:v>
                </c:pt>
                <c:pt idx="3">
                  <c:v>מובטל או עקר בית</c:v>
                </c:pt>
                <c:pt idx="4">
                  <c:v>גמלאי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8D-4CF1-A0FB-81A781D03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1-4DFE-B7E6-1B4155AAFE38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1-4DFE-B7E6-1B4155AAFE38}"/>
              </c:ext>
            </c:extLst>
          </c:dPt>
          <c:dLbls>
            <c:dLbl>
              <c:idx val="0"/>
              <c:layout>
                <c:manualLayout>
                  <c:x val="0.15777422893276538"/>
                  <c:y val="-0.292770938552188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5B1-4DFE-B7E6-1B4155AAFE38}"/>
                </c:ext>
              </c:extLst>
            </c:dLbl>
            <c:dLbl>
              <c:idx val="1"/>
              <c:layout>
                <c:manualLayout>
                  <c:x val="-0.16880307136404699"/>
                  <c:y val="1.678503787878784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32%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24F58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F5B1-4DFE-B7E6-1B4155AAFE3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עובדים</c:v>
                </c:pt>
                <c:pt idx="1">
                  <c:v>עובדים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1-4DFE-B7E6-1B4155AAF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19076112906669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F7-4375-BBFD-ADF5EB6F74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שכיר משרה מלאה</c:v>
                </c:pt>
                <c:pt idx="1">
                  <c:v>שכיר משרה חלקית</c:v>
                </c:pt>
                <c:pt idx="2">
                  <c:v>עצמאי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16</c:v>
                </c:pt>
                <c:pt idx="1">
                  <c:v>51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7-4375-BBFD-ADF5EB6F74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8937792"/>
        <c:axId val="2012895760"/>
      </c:barChart>
      <c:catAx>
        <c:axId val="20489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12895760"/>
        <c:crosses val="autoZero"/>
        <c:auto val="1"/>
        <c:lblAlgn val="ctr"/>
        <c:lblOffset val="100"/>
        <c:noMultiLvlLbl val="0"/>
      </c:catAx>
      <c:valAx>
        <c:axId val="20128957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89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67858400328338"/>
          <c:y val="6.8406580153408267E-2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E-4539-9328-1A53E824AB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E-4539-9328-1A53E824AB7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E-4539-9328-1A53E824AB70}"/>
              </c:ext>
            </c:extLst>
          </c:dPt>
          <c:dLbls>
            <c:dLbl>
              <c:idx val="0"/>
              <c:layout>
                <c:manualLayout>
                  <c:x val="-1.9298475528267509E-2"/>
                  <c:y val="1.6856716307608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7E-4539-9328-1A53E824AB70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7E-4539-9328-1A53E824AB70}"/>
                </c:ext>
              </c:extLst>
            </c:dLbl>
            <c:dLbl>
              <c:idx val="2"/>
              <c:layout>
                <c:manualLayout>
                  <c:x val="5.4836160206243366E-3"/>
                  <c:y val="-1.7786778313453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E-4539-9328-1A53E824A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79.48</c:v>
                </c:pt>
                <c:pt idx="1">
                  <c:v>4.83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E-4539-9328-1A53E824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03594465306664"/>
          <c:y val="9.7736442829092343E-2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Lbls>
            <c:dLbl>
              <c:idx val="0"/>
              <c:layout>
                <c:manualLayout>
                  <c:x val="-5.8287620543518749E-2"/>
                  <c:y val="7.8775315289608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1.2794080710983945E-2"/>
                  <c:y val="1.766463470336008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72.09</c:v>
                </c:pt>
                <c:pt idx="1">
                  <c:v>9.64</c:v>
                </c:pt>
                <c:pt idx="2">
                  <c:v>18.27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A-4312-B0FD-F187E17CB2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A-4312-B0FD-F187E17CB25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A-4312-B0FD-F187E17CB25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A-4312-B0FD-F187E17CB25B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DD-4B2B-9EAB-45AE20FD85BD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A-4312-B0FD-F187E17CB25B}"/>
                </c:ext>
              </c:extLst>
            </c:dLbl>
            <c:dLbl>
              <c:idx val="1"/>
              <c:layout>
                <c:manualLayout>
                  <c:x val="-2.2224876788148086E-3"/>
                  <c:y val="-3.1952613847708801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40391021587007E-2"/>
                      <c:h val="0.103337492463488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5A-4312-B0FD-F187E17CB25B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67538545659844E-2"/>
                      <c:h val="6.9651730375043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A-4312-B0FD-F187E17CB25B}"/>
                </c:ext>
              </c:extLst>
            </c:dLbl>
            <c:dLbl>
              <c:idx val="3"/>
              <c:layout>
                <c:manualLayout>
                  <c:x val="4.1339563215735771E-3"/>
                  <c:y val="5.39995283570340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5A-4312-B0FD-F187E17CB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עצמאי בשתי הפעולות</c:v>
                </c:pt>
                <c:pt idx="1">
                  <c:v>עצמאי בפעולה אחת ונעזר בפעולה אחת</c:v>
                </c:pt>
                <c:pt idx="2">
                  <c:v>נעזר בפעולה אחת ומתקשה בפעולה אחרת</c:v>
                </c:pt>
                <c:pt idx="3">
                  <c:v>מתקשה או לא מבצע שתי הפעולות</c:v>
                </c:pt>
                <c:pt idx="4">
                  <c:v>אחר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69.48</c:v>
                </c:pt>
                <c:pt idx="1">
                  <c:v>7.13</c:v>
                </c:pt>
                <c:pt idx="2">
                  <c:v>1.76</c:v>
                </c:pt>
                <c:pt idx="3">
                  <c:v>13.36</c:v>
                </c:pt>
                <c:pt idx="4">
                  <c:v>8.2799999999999994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A-4312-B0FD-F187E17CB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E-4539-9328-1A53E824AB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E-4539-9328-1A53E824AB7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E-4539-9328-1A53E824AB70}"/>
              </c:ext>
            </c:extLst>
          </c:dPt>
          <c:dLbls>
            <c:dLbl>
              <c:idx val="0"/>
              <c:layout>
                <c:manualLayout>
                  <c:x val="5.3603804400757307E-3"/>
                  <c:y val="-5.95539910681202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7E-4539-9328-1A53E824AB70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7E-4539-9328-1A53E824AB70}"/>
                </c:ext>
              </c:extLst>
            </c:dLbl>
            <c:dLbl>
              <c:idx val="2"/>
              <c:layout>
                <c:manualLayout>
                  <c:x val="3.51184099133184E-3"/>
                  <c:y val="2.13197052541254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E-4539-9328-1A53E824A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49.88</c:v>
                </c:pt>
                <c:pt idx="1">
                  <c:v>20.28</c:v>
                </c:pt>
                <c:pt idx="2">
                  <c:v>29.84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E-4539-9328-1A53E824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60.05</c:v>
                </c:pt>
                <c:pt idx="1">
                  <c:v>17.329999999999998</c:v>
                </c:pt>
                <c:pt idx="2">
                  <c:v>22.61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3-4F59-888F-C671F1F92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3-4F59-888F-C671F1F92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DF3-4F59-888F-C671F1F92D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סך הכול</c:v>
                </c:pt>
              </c:strCache>
            </c:strRef>
          </c:tx>
          <c:spPr>
            <a:solidFill>
              <a:srgbClr val="006EA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F3-4F59-888F-C671F1F92D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90276803929102"/>
          <c:y val="0.13069445947137553"/>
          <c:w val="0.42054686823785525"/>
          <c:h val="0.77338494163665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A-4312-B0FD-F187E17CB2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A-4312-B0FD-F187E17CB25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A-4312-B0FD-F187E17CB25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A-4312-B0FD-F187E17CB25B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6C-460F-9EEF-671C495CCE16}"/>
              </c:ext>
            </c:extLst>
          </c:dPt>
          <c:dLbls>
            <c:dLbl>
              <c:idx val="0"/>
              <c:layout>
                <c:manualLayout>
                  <c:x val="-1.5997585557494441E-2"/>
                  <c:y val="-7.89833735159651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38311373951272E-2"/>
                      <c:h val="0.1995249463320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A-4312-B0FD-F187E17CB25B}"/>
                </c:ext>
              </c:extLst>
            </c:dLbl>
            <c:dLbl>
              <c:idx val="1"/>
              <c:layout>
                <c:manualLayout>
                  <c:x val="-2.2224876788148086E-3"/>
                  <c:y val="-3.1952613847708801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40391021587007E-2"/>
                      <c:h val="0.103337492463488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5A-4312-B0FD-F187E17CB25B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67538545659844E-2"/>
                      <c:h val="6.9651730375043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A-4312-B0FD-F187E17CB25B}"/>
                </c:ext>
              </c:extLst>
            </c:dLbl>
            <c:dLbl>
              <c:idx val="3"/>
              <c:layout>
                <c:manualLayout>
                  <c:x val="4.1339563215735771E-3"/>
                  <c:y val="5.39995283570340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5A-4312-B0FD-F187E17CB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עצמאי בשתי הפעולות</c:v>
                </c:pt>
                <c:pt idx="1">
                  <c:v>עצמאי בפעולה אחת ונעזר בפעולה אחת</c:v>
                </c:pt>
                <c:pt idx="2">
                  <c:v>נעזר בפעולה אחת ומתקשה בפעולה אחרת</c:v>
                </c:pt>
                <c:pt idx="3">
                  <c:v>מתקשה או לא מבצע שתי הפעולות</c:v>
                </c:pt>
                <c:pt idx="4">
                  <c:v>אחר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43.98</c:v>
                </c:pt>
                <c:pt idx="1">
                  <c:v>11.98</c:v>
                </c:pt>
                <c:pt idx="2">
                  <c:v>7.41</c:v>
                </c:pt>
                <c:pt idx="3">
                  <c:v>17.55</c:v>
                </c:pt>
                <c:pt idx="4">
                  <c:v>19.079999999999998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A-4312-B0FD-F187E17CB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B-4BDE-BA20-144E72807FB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B-4BDE-BA20-144E72807FBC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B-4BDE-BA20-144E72807FBC}"/>
              </c:ext>
            </c:extLst>
          </c:dPt>
          <c:dLbls>
            <c:dLbl>
              <c:idx val="0"/>
              <c:layout>
                <c:manualLayout>
                  <c:x val="-5.9141578149046834E-4"/>
                  <c:y val="2.67809250812095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B-4BDE-BA20-144E72807FBC}"/>
                </c:ext>
              </c:extLst>
            </c:dLbl>
            <c:dLbl>
              <c:idx val="1"/>
              <c:layout>
                <c:manualLayout>
                  <c:x val="-6.1930927783969462E-2"/>
                  <c:y val="-5.493898017070104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B-4BDE-BA20-144E72807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6B-4BDE-BA20-144E72807F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25.93</c:v>
                </c:pt>
                <c:pt idx="1">
                  <c:v>60.69</c:v>
                </c:pt>
                <c:pt idx="2">
                  <c:v>13.38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B-4BDE-BA20-144E7280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B-4BDE-BA20-144E72807FB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B-4BDE-BA20-144E72807FB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B-4BDE-BA20-144E72807FBC}"/>
              </c:ext>
            </c:extLst>
          </c:dPt>
          <c:dLbls>
            <c:dLbl>
              <c:idx val="0"/>
              <c:layout>
                <c:manualLayout>
                  <c:x val="-1.2361327114308542E-2"/>
                  <c:y val="-3.81948944168143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B-4BDE-BA20-144E72807FBC}"/>
                </c:ext>
              </c:extLst>
            </c:dLbl>
            <c:dLbl>
              <c:idx val="1"/>
              <c:layout>
                <c:manualLayout>
                  <c:x val="-2.652120908261445E-2"/>
                  <c:y val="-5.766384596569672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B-4BDE-BA20-144E72807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6B-4BDE-BA20-144E72807F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34.4</c:v>
                </c:pt>
                <c:pt idx="1">
                  <c:v>51.949999999999996</c:v>
                </c:pt>
                <c:pt idx="2">
                  <c:v>13.65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B-4BDE-BA20-144E7280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B-4BDE-BA20-144E72807FB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B-4BDE-BA20-144E72807FB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B-4BDE-BA20-144E72807FBC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B-4BDE-BA20-144E72807FBC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B-4BDE-BA20-144E72807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6B-4BDE-BA20-144E72807F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16.55</c:v>
                </c:pt>
                <c:pt idx="1">
                  <c:v>45.080000000000005</c:v>
                </c:pt>
                <c:pt idx="2">
                  <c:v>38.369999999999997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B-4BDE-BA20-144E7280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4BF6-A6AB-7C9777067F58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22-4BF6-A6AB-7C9777067F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2-4BF6-A6AB-7C9777067F58}"/>
                </c:ext>
              </c:extLst>
            </c:dLbl>
            <c:dLbl>
              <c:idx val="1"/>
              <c:layout>
                <c:manualLayout>
                  <c:x val="-0.15239283420225103"/>
                  <c:y val="-0.2911567561877442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22-4BF6-A6AB-7C9777067F5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אין</c:v>
                </c:pt>
                <c:pt idx="1">
                  <c:v>יש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22-4BF6-A6AB-7C9777067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F-4C77-BC15-192734F4EC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F-4C77-BC15-192734F4EC1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F-4C77-BC15-192734F4EC13}"/>
              </c:ext>
            </c:extLst>
          </c:dPt>
          <c:dLbls>
            <c:dLbl>
              <c:idx val="0"/>
              <c:layout>
                <c:manualLayout>
                  <c:x val="6.3599883889441733E-3"/>
                  <c:y val="-4.56330157712303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6F-4C77-BC15-192734F4EC13}"/>
                </c:ext>
              </c:extLst>
            </c:dLbl>
            <c:dLbl>
              <c:idx val="1"/>
              <c:layout>
                <c:manualLayout>
                  <c:x val="2.1266387841876556E-2"/>
                  <c:y val="7.38357263481642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6F-4C77-BC15-192734F4EC13}"/>
                </c:ext>
              </c:extLst>
            </c:dLbl>
            <c:dLbl>
              <c:idx val="2"/>
              <c:layout>
                <c:manualLayout>
                  <c:x val="1.1045723424217698E-2"/>
                  <c:y val="-2.9746235721871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16F-4C77-BC15-192734F4EC1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46.84</c:v>
                </c:pt>
                <c:pt idx="1">
                  <c:v>48.69</c:v>
                </c:pt>
                <c:pt idx="2">
                  <c:v>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6F-4C77-BC15-192734F4E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9215702415103"/>
          <c:y val="0.14466469753214847"/>
          <c:w val="0.74072291547935609"/>
          <c:h val="0.793681272498119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E-4BD8-92C1-BD642A12A46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E-4BD8-92C1-BD642A12A46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E-4BD8-92C1-BD642A12A46B}"/>
              </c:ext>
            </c:extLst>
          </c:dPt>
          <c:dLbls>
            <c:dLbl>
              <c:idx val="0"/>
              <c:layout>
                <c:manualLayout>
                  <c:x val="2.1651653151728081E-2"/>
                  <c:y val="1.1621674244052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9569804820686"/>
                      <c:h val="0.186220613229098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FE-4BD8-92C1-BD642A12A46B}"/>
                </c:ext>
              </c:extLst>
            </c:dLbl>
            <c:dLbl>
              <c:idx val="1"/>
              <c:layout>
                <c:manualLayout>
                  <c:x val="-5.6293260532928498E-2"/>
                  <c:y val="-6.779516831466071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991129200206662"/>
                      <c:h val="0.202154971687909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FE-4BD8-92C1-BD642A12A46B}"/>
                </c:ext>
              </c:extLst>
            </c:dLbl>
            <c:dLbl>
              <c:idx val="2"/>
              <c:layout>
                <c:manualLayout>
                  <c:x val="9.1941640948345442E-3"/>
                  <c:y val="-5.2541365335989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2FE-4BD8-92C1-BD642A12A46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22.73</c:v>
                </c:pt>
                <c:pt idx="1">
                  <c:v>73.739999999999995</c:v>
                </c:pt>
                <c:pt idx="2">
                  <c:v>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FE-4BD8-92C1-BD642A12A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8477721910968"/>
          <c:y val="0.10930729718771523"/>
          <c:w val="0.7415773407039663"/>
          <c:h val="0.813334110859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5-425F-94DB-C222843663C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5-425F-94DB-C222843663C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5-425F-94DB-C222843663C8}"/>
              </c:ext>
            </c:extLst>
          </c:dPt>
          <c:dLbls>
            <c:dLbl>
              <c:idx val="0"/>
              <c:layout>
                <c:manualLayout>
                  <c:x val="7.0034237190798442E-3"/>
                  <c:y val="-1.77179897126490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0161559818119"/>
                      <c:h val="0.199355961670060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65-425F-94DB-C222843663C8}"/>
                </c:ext>
              </c:extLst>
            </c:dLbl>
            <c:dLbl>
              <c:idx val="1"/>
              <c:layout>
                <c:manualLayout>
                  <c:x val="1.2347217297252733E-2"/>
                  <c:y val="7.7329809686055807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69696409006315"/>
                      <c:h val="0.20215487744982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65-425F-94DB-C222843663C8}"/>
                </c:ext>
              </c:extLst>
            </c:dLbl>
            <c:dLbl>
              <c:idx val="2"/>
              <c:layout>
                <c:manualLayout>
                  <c:x val="8.9234982174082687E-3"/>
                  <c:y val="-6.1984065497095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E65-425F-94DB-C222843663C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29.88</c:v>
                </c:pt>
                <c:pt idx="1">
                  <c:v>66.28</c:v>
                </c:pt>
                <c:pt idx="2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5-425F-94DB-C22284366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E-4CAE-9551-532F08F7CE1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E-4CAE-9551-532F08F7CE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E-4CAE-9551-532F08F7CE17}"/>
              </c:ext>
            </c:extLst>
          </c:dPt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DE-4CAE-9551-532F08F7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"/>
          <c:y val="0.56703428419268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041153338188941"/>
          <c:y val="0.30786006411819217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F1-425C-BD21-465BFE1721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F1-425C-BD21-465BFE17219F}"/>
              </c:ext>
            </c:extLst>
          </c:dPt>
          <c:dLbls>
            <c:dLbl>
              <c:idx val="0"/>
              <c:layout>
                <c:manualLayout>
                  <c:x val="-0.48270221585577483"/>
                  <c:y val="0.301759491438612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9F1-425C-BD21-465BFE1721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F1-425C-BD21-465BFE172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0.1416</c:v>
                </c:pt>
                <c:pt idx="1">
                  <c:v>0.85840000000000005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F1-425C-BD21-465BFE1721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5C-4F53-9D7A-693D46283284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5C-4F53-9D7A-693D46283284}"/>
              </c:ext>
            </c:extLst>
          </c:dPt>
          <c:dLbls>
            <c:dLbl>
              <c:idx val="0"/>
              <c:layout>
                <c:manualLayout>
                  <c:x val="0.13728771454381211"/>
                  <c:y val="-0.203826283670033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35C-4F53-9D7A-693D46283284}"/>
                </c:ext>
              </c:extLst>
            </c:dLbl>
            <c:dLbl>
              <c:idx val="1"/>
              <c:layout>
                <c:manualLayout>
                  <c:x val="-0.16060846560846562"/>
                  <c:y val="-0.1267892466329966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46%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24F58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935C-4F53-9D7A-693D4628328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5C-4F53-9D7A-693D46283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9277446640474549E-2"/>
          <c:y val="0.52751157285200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366052496787987"/>
          <c:y val="0.16429629279732363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9-4DBD-AF2A-CF59FF583B9A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9-4DBD-AF2A-CF59FF583B9A}"/>
              </c:ext>
            </c:extLst>
          </c:dPt>
          <c:dLbls>
            <c:dLbl>
              <c:idx val="0"/>
              <c:layout>
                <c:manualLayout>
                  <c:x val="-0.36584456135224919"/>
                  <c:y val="0.20592725310966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93%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540565829873324"/>
                      <c:h val="0.42556627784847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369-4DBD-AF2A-CF59FF583B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69-4DBD-AF2A-CF59FF583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8.1900000000000001E-2</c:v>
                </c:pt>
                <c:pt idx="1">
                  <c:v>0.91810000000000003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9-4DBD-AF2A-CF59FF583B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0601926707368441E-2"/>
          <c:y val="0.55112144608123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5885484312737999"/>
          <c:y val="0.12288559493535554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8-4A41-A485-83895701646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8-4A41-A485-83895701646D}"/>
              </c:ext>
            </c:extLst>
          </c:dPt>
          <c:dLbls>
            <c:dLbl>
              <c:idx val="0"/>
              <c:layout>
                <c:manualLayout>
                  <c:x val="-0.3736021652633098"/>
                  <c:y val="0.263355403331118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A98-4A41-A485-8389570164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8-4A41-A485-838957016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0.21829999999999999</c:v>
                </c:pt>
                <c:pt idx="1">
                  <c:v>0.78169999999999995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98-4A41-A485-8389570164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B-4910-8CC1-DC6853229F39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B-4910-8CC1-DC6853229F3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9B-4910-8CC1-DC6853229F39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9B-4910-8CC1-DC6853229F39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9B-4910-8CC1-DC6853229F3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69B-4910-8CC1-DC6853229F39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29.16</c:v>
                </c:pt>
                <c:pt idx="1">
                  <c:v>63.56</c:v>
                </c:pt>
                <c:pt idx="2">
                  <c:v>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9B-4910-8CC1-DC6853229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E-4BD4-9644-33D5FC681E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E-4BD4-9644-33D5FC681E1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1E-4BD4-9644-33D5FC681E13}"/>
              </c:ext>
            </c:extLst>
          </c:dPt>
          <c:dLbls>
            <c:dLbl>
              <c:idx val="0"/>
              <c:layout>
                <c:manualLayout>
                  <c:x val="-2.1254347070074769E-2"/>
                  <c:y val="-7.728847755909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1E-4BD4-9644-33D5FC681E13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1E-4BD4-9644-33D5FC681E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81E-4BD4-9644-33D5FC681E1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48.2</c:v>
                </c:pt>
                <c:pt idx="1">
                  <c:v>40.26</c:v>
                </c:pt>
                <c:pt idx="2">
                  <c:v>11.53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1E-4BD4-9644-33D5FC68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E-4CAE-9551-532F08F7CE1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E-4CAE-9551-532F08F7CE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E-4CAE-9551-532F08F7CE17}"/>
              </c:ext>
            </c:extLst>
          </c:dPt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DE-4CAE-9551-532F08F7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he-I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5.7505259879356486E-2"/>
          <c:y val="0.52255189103287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8596263737660736"/>
          <c:y val="9.9718079397444828E-2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8-466F-83B5-DF5700557D1B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8-466F-83B5-DF5700557D1B}"/>
              </c:ext>
            </c:extLst>
          </c:dPt>
          <c:dLbls>
            <c:dLbl>
              <c:idx val="0"/>
              <c:layout>
                <c:manualLayout>
                  <c:x val="-0.42842877392371109"/>
                  <c:y val="0.22137936560484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87%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148-466F-83B5-DF5700557D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8-466F-83B5-DF570055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0.13469999999999999</c:v>
                </c:pt>
                <c:pt idx="1">
                  <c:v>0.86529999999999996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8-466F-83B5-DF5700557D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5929575771353181E-2"/>
          <c:y val="0.50444397211727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7742112030422466"/>
          <c:y val="9.1304938758926632E-2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E1-4B6B-AE48-19E0901390B5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E1-4B6B-AE48-19E0901390B5}"/>
              </c:ext>
            </c:extLst>
          </c:dPt>
          <c:dLbls>
            <c:dLbl>
              <c:idx val="0"/>
              <c:layout>
                <c:manualLayout>
                  <c:x val="-0.40366766029383067"/>
                  <c:y val="0.225204630926922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92%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7E1-4B6B-AE48-19E0901390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E1-4B6B-AE48-19E090139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8.2900000000000001E-2</c:v>
                </c:pt>
                <c:pt idx="1">
                  <c:v>0.91710000000000003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1-4B6B-AE48-19E0901390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בן משפחה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30000"/>
              </a:schemeClr>
            </a:solidFill>
            <a:ln>
              <a:solidFill>
                <a:srgbClr val="DCFAFF"/>
              </a:solidFill>
            </a:ln>
            <a:effectLst/>
          </c:spPr>
          <c:dLbls>
            <c:dLbl>
              <c:idx val="0"/>
              <c:layout>
                <c:manualLayout>
                  <c:x val="-2.6388089130922391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8956681489352"/>
                      <c:h val="0.1408123592736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091-41C8-B77B-81C2E0E7A81C}"/>
                </c:ext>
              </c:extLst>
            </c:dLbl>
            <c:dLbl>
              <c:idx val="1"/>
              <c:layout>
                <c:manualLayout>
                  <c:x val="9.527489107928061E-2"/>
                  <c:y val="-1.4045244806140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1-41C8-B77B-81C2E0E7A81C}"/>
                </c:ext>
              </c:extLst>
            </c:dLbl>
            <c:dLbl>
              <c:idx val="2"/>
              <c:layout>
                <c:manualLayout>
                  <c:x val="9.0946926153211566E-2"/>
                  <c:y val="-3.2124494449312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1-41C8-B77B-81C2E0E7A81C}"/>
                </c:ext>
              </c:extLst>
            </c:dLbl>
            <c:dLbl>
              <c:idx val="3"/>
              <c:layout>
                <c:manualLayout>
                  <c:x val="-6.92324425153861E-2"/>
                  <c:y val="-2.81649873631981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1-41C8-B77B-81C2E0E7A81C}"/>
                </c:ext>
              </c:extLst>
            </c:dLbl>
            <c:dLbl>
              <c:idx val="4"/>
              <c:layout>
                <c:manualLayout>
                  <c:x val="-4.3524067181282607E-2"/>
                  <c:y val="1.36012690519508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1-41C8-B77B-81C2E0E7A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סיוע רגשי</c:v>
                </c:pt>
                <c:pt idx="1">
                  <c:v>סיוע במידע או עצה</c:v>
                </c:pt>
                <c:pt idx="2">
                  <c:v>עזרה פיזית שגרתית</c:v>
                </c:pt>
                <c:pt idx="3">
                  <c:v>עזרה פיזית כשחולה</c:v>
                </c:pt>
                <c:pt idx="4">
                  <c:v>סיוע כלכלי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0.87</c:v>
                </c:pt>
                <c:pt idx="1">
                  <c:v>0.78</c:v>
                </c:pt>
                <c:pt idx="2">
                  <c:v>0.86</c:v>
                </c:pt>
                <c:pt idx="3">
                  <c:v>0.92</c:v>
                </c:pt>
                <c:pt idx="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91-41C8-B77B-81C2E0E7A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82751"/>
        <c:axId val="140085151"/>
      </c:radarChart>
      <c:catAx>
        <c:axId val="140082751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0085151"/>
        <c:crosses val="autoZero"/>
        <c:auto val="1"/>
        <c:lblAlgn val="ctr"/>
        <c:lblOffset val="100"/>
        <c:noMultiLvlLbl val="0"/>
      </c:catAx>
      <c:valAx>
        <c:axId val="14008515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008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בן משפחה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30000"/>
              </a:schemeClr>
            </a:solidFill>
            <a:ln>
              <a:solidFill>
                <a:srgbClr val="DCFAFF"/>
              </a:solidFill>
            </a:ln>
            <a:effectLst/>
          </c:spPr>
          <c:dLbls>
            <c:dLbl>
              <c:idx val="0"/>
              <c:layout>
                <c:manualLayout>
                  <c:x val="4.3301418085765625E-3"/>
                  <c:y val="-0.138232028082749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8956681489352"/>
                      <c:h val="0.1408123592736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2B-4A3B-ACC4-584CC951B675}"/>
                </c:ext>
              </c:extLst>
            </c:dLbl>
            <c:dLbl>
              <c:idx val="1"/>
              <c:layout>
                <c:manualLayout>
                  <c:x val="0.18128593770987766"/>
                  <c:y val="-0.1215590444260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B-4A3B-ACC4-584CC951B675}"/>
                </c:ext>
              </c:extLst>
            </c:dLbl>
            <c:dLbl>
              <c:idx val="2"/>
              <c:layout>
                <c:manualLayout>
                  <c:x val="0.14419185978167642"/>
                  <c:y val="7.84611280168868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B-4A3B-ACC4-584CC951B675}"/>
                </c:ext>
              </c:extLst>
            </c:dLbl>
            <c:dLbl>
              <c:idx val="3"/>
              <c:layout>
                <c:manualLayout>
                  <c:x val="-0.14705196089545017"/>
                  <c:y val="7.62769894104349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B-4A3B-ACC4-584CC951B675}"/>
                </c:ext>
              </c:extLst>
            </c:dLbl>
            <c:dLbl>
              <c:idx val="4"/>
              <c:layout>
                <c:manualLayout>
                  <c:x val="-8.0385982231156256E-2"/>
                  <c:y val="-1.09734219598568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2B-4A3B-ACC4-584CC951B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סיוע רגשי</c:v>
                </c:pt>
                <c:pt idx="1">
                  <c:v>סיוע במידע או עצה</c:v>
                </c:pt>
                <c:pt idx="2">
                  <c:v>עזרה פיזית שגרתית</c:v>
                </c:pt>
                <c:pt idx="3">
                  <c:v>עזרה פיזית כשחולה</c:v>
                </c:pt>
                <c:pt idx="4">
                  <c:v>סיוע כלכלי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</c:v>
                </c:pt>
                <c:pt idx="1">
                  <c:v>0.15</c:v>
                </c:pt>
                <c:pt idx="2">
                  <c:v>0.06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2B-4A3B-ACC4-584CC951B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82751"/>
        <c:axId val="140085151"/>
      </c:radarChart>
      <c:catAx>
        <c:axId val="140082751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0085151"/>
        <c:crosses val="autoZero"/>
        <c:auto val="1"/>
        <c:lblAlgn val="ctr"/>
        <c:lblOffset val="100"/>
        <c:noMultiLvlLbl val="0"/>
      </c:catAx>
      <c:valAx>
        <c:axId val="14008515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008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E-4088-8C58-C84D4A0F5987}"/>
              </c:ext>
            </c:extLst>
          </c:dPt>
          <c:dPt>
            <c:idx val="1"/>
            <c:bubble3D val="0"/>
            <c:spPr>
              <a:solidFill>
                <a:srgbClr val="73D3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E-4088-8C58-C84D4A0F5987}"/>
              </c:ext>
            </c:extLst>
          </c:dPt>
          <c:dPt>
            <c:idx val="2"/>
            <c:bubble3D val="0"/>
            <c:spPr>
              <a:solidFill>
                <a:srgbClr val="2DBD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E-4088-8C58-C84D4A0F5987}"/>
              </c:ext>
            </c:extLst>
          </c:dPt>
          <c:dPt>
            <c:idx val="3"/>
            <c:bubble3D val="0"/>
            <c:spPr>
              <a:solidFill>
                <a:srgbClr val="005378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E-4088-8C58-C84D4A0F59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FBE-4088-8C58-C84D4A0F59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FBE-4088-8C58-C84D4A0F5987}"/>
                </c:ext>
              </c:extLst>
            </c:dLbl>
            <c:dLbl>
              <c:idx val="2"/>
              <c:layout>
                <c:manualLayout>
                  <c:x val="-1.3018955798532459E-3"/>
                  <c:y val="9.924251692806552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800" b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BE-4088-8C58-C84D4A0F5987}"/>
                </c:ext>
              </c:extLst>
            </c:dLbl>
            <c:dLbl>
              <c:idx val="3"/>
              <c:layout>
                <c:manualLayout>
                  <c:x val="2.8430956696593119E-4"/>
                  <c:y val="-1.0914564429630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FBE-4088-8C58-C84D4A0F5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5</c:v>
                </c:pt>
                <c:pt idx="1">
                  <c:v>3&amp;4</c:v>
                </c:pt>
                <c:pt idx="2">
                  <c:v>1&amp;2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0.27</c:v>
                </c:pt>
                <c:pt idx="2">
                  <c:v>0.44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BE-4088-8C58-C84D4A0F5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D5-4BF6-A881-1E1B552DB26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D5-4BF6-A881-1E1B552DB26B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D5-4BF6-A881-1E1B552DB26B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/>
                      <a:pPr>
                        <a:defRPr/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D5-4BF6-A881-1E1B552DB26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ללא מוגבלות</c:v>
                </c:pt>
                <c:pt idx="1">
                  <c:v>עם מוגבלות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60.4</c:v>
                </c:pt>
                <c:pt idx="1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5-4BF6-A881-1E1B552DB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1">
          <a:solidFill>
            <a:schemeClr val="bg1"/>
          </a:solidFill>
        </a:defRPr>
      </a:pPr>
      <a:endParaRPr lang="he-IL"/>
    </a:p>
  </c:txPr>
  <c:externalData r:id="rId4">
    <c:autoUpdate val="0"/>
  </c:externalData>
  <c:userShapes r:id="rId5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Pt>
            <c:idx val="3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2-441E-8215-2DA807C4AB90}"/>
              </c:ext>
            </c:extLst>
          </c:dPt>
          <c:dPt>
            <c:idx val="4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2-441E-8215-2DA807C4AB90}"/>
              </c:ext>
            </c:extLst>
          </c:dPt>
          <c:dLbls>
            <c:dLbl>
              <c:idx val="0"/>
              <c:layout>
                <c:manualLayout>
                  <c:x val="-4.6775461475482916E-3"/>
                  <c:y val="-5.1579629935653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לא פגיעים בכלל</c:v>
                </c:pt>
                <c:pt idx="1">
                  <c:v>פגיעים בפרמטר אחד</c:v>
                </c:pt>
                <c:pt idx="2">
                  <c:v>פגיעים בשני פרמטרים</c:v>
                </c:pt>
                <c:pt idx="3">
                  <c:v>פגיעים בשלושה פרמטרים</c:v>
                </c:pt>
                <c:pt idx="4">
                  <c:v>פגיעים בארבע פרמטרים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38.26</c:v>
                </c:pt>
                <c:pt idx="1">
                  <c:v>24.8</c:v>
                </c:pt>
                <c:pt idx="2">
                  <c:v>13.73</c:v>
                </c:pt>
                <c:pt idx="3">
                  <c:v>15.6</c:v>
                </c:pt>
                <c:pt idx="4">
                  <c:v>7.61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Pt>
            <c:idx val="3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2-441E-8215-2DA807C4AB90}"/>
              </c:ext>
            </c:extLst>
          </c:dPt>
          <c:dPt>
            <c:idx val="4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2-441E-8215-2DA807C4AB90}"/>
              </c:ext>
            </c:extLst>
          </c:dPt>
          <c:dLbls>
            <c:dLbl>
              <c:idx val="0"/>
              <c:layout>
                <c:manualLayout>
                  <c:x val="-4.3666691162799441E-2"/>
                  <c:y val="6.5739820767082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בודדים </c:v>
                </c:pt>
                <c:pt idx="4">
                  <c:v>פגיעים בארבע פרמטרים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Pt>
            <c:idx val="3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2-441E-8215-2DA807C4AB90}"/>
              </c:ext>
            </c:extLst>
          </c:dPt>
          <c:dPt>
            <c:idx val="4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2-441E-8215-2DA807C4AB90}"/>
              </c:ext>
            </c:extLst>
          </c:dPt>
          <c:dLbls>
            <c:dLbl>
              <c:idx val="0"/>
              <c:layout>
                <c:manualLayout>
                  <c:x val="3.1874777304249834E-2"/>
                  <c:y val="-3.2485966315050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בודדים </c:v>
                </c:pt>
                <c:pt idx="4">
                  <c:v>פגיעים בארבע פרמטרים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Pt>
            <c:idx val="3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2-441E-8215-2DA807C4AB90}"/>
              </c:ext>
            </c:extLst>
          </c:dPt>
          <c:dPt>
            <c:idx val="4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2-441E-8215-2DA807C4AB90}"/>
              </c:ext>
            </c:extLst>
          </c:dPt>
          <c:dLbls>
            <c:dLbl>
              <c:idx val="0"/>
              <c:layout>
                <c:manualLayout>
                  <c:x val="3.1874777304249834E-2"/>
                  <c:y val="-3.2485966315050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בודדים </c:v>
                </c:pt>
                <c:pt idx="4">
                  <c:v>פגיעים בארבע פרמטרים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</dgm:spPr>
      <dgm:t>
        <a:bodyPr/>
        <a:lstStyle/>
        <a:p>
          <a:pPr marL="538163" indent="0" algn="ctr" rtl="1"/>
          <a:r>
            <a:rPr lang="he-IL" sz="2400">
              <a:ln/>
              <a:effectLst/>
            </a:rPr>
            <a:t>נפגע בגוף, </a:t>
          </a:r>
          <a:br>
            <a:rPr lang="en-US" sz="2400">
              <a:ln/>
              <a:effectLst/>
            </a:rPr>
          </a:br>
          <a:r>
            <a:rPr lang="he-IL" sz="2400">
              <a:ln/>
              <a:effectLst/>
            </a:rPr>
            <a:t>נפש או רכוש</a:t>
          </a:r>
        </a:p>
        <a:p>
          <a:pPr marL="265113" indent="0" algn="ctr" rtl="1"/>
          <a:r>
            <a:rPr lang="he-IL" sz="3200" b="1">
              <a:ln/>
              <a:effectLst/>
            </a:rPr>
            <a:t>21%</a:t>
          </a: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marL="0" indent="0" rtl="1">
            <a:tabLst>
              <a:tab pos="449263" algn="l"/>
            </a:tabLst>
          </a:pPr>
          <a:r>
            <a:rPr lang="he-IL" sz="2400">
              <a:ln/>
              <a:effectLst/>
            </a:rPr>
            <a:t>אדם במעגל הקרוב נפגע, נרצח או נחטף</a:t>
          </a:r>
        </a:p>
        <a:p>
          <a:pPr marL="0" rtl="1"/>
          <a:r>
            <a:rPr lang="he-IL" sz="3200" b="1">
              <a:ln/>
              <a:effectLst/>
            </a:rPr>
            <a:t>18%</a:t>
          </a: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2" custLinFactNeighborX="-28887" custLinFactNeighborY="3257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2" custLinFactNeighborX="39065" custLinFactNeighborY="-486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r>
            <a:rPr lang="he-IL" sz="2400" dirty="0">
              <a:ln/>
              <a:effectLst/>
            </a:rPr>
            <a:t>נפגע בגוף, </a:t>
          </a:r>
          <a:br>
            <a:rPr lang="en-US" sz="2400" dirty="0">
              <a:ln/>
              <a:effectLst/>
            </a:rPr>
          </a:br>
          <a:r>
            <a:rPr lang="he-IL" sz="2400" dirty="0">
              <a:ln/>
              <a:effectLst/>
            </a:rPr>
            <a:t>נפש או רכוש</a:t>
          </a:r>
        </a:p>
        <a:p>
          <a:pPr marL="265113" indent="0" algn="ctr" rtl="1"/>
          <a:r>
            <a:rPr lang="he-IL" sz="3200" b="1" dirty="0">
              <a:ln/>
              <a:effectLst/>
            </a:rPr>
            <a:t>17%</a:t>
          </a: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rtl="1"/>
          <a:r>
            <a:rPr lang="he-IL" sz="2400" dirty="0">
              <a:ln/>
              <a:effectLst/>
            </a:rPr>
            <a:t>אדם במעגל הקרוב נפגע, נרצח או נחטף</a:t>
          </a:r>
        </a:p>
        <a:p>
          <a:pPr rtl="1"/>
          <a:r>
            <a:rPr lang="he-IL" sz="3200" b="1" dirty="0">
              <a:ln/>
              <a:effectLst/>
            </a:rPr>
            <a:t> 14%</a:t>
          </a: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2" custLinFactNeighborX="-4258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2" custLinFactNeighborX="3601" custLinFactNeighborY="-486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endParaRPr lang="he-IL" sz="3200" b="1">
            <a:ln/>
            <a:effectLst/>
          </a:endParaRP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rtl="1"/>
          <a:endParaRPr lang="he-IL" sz="3200" b="1">
            <a:ln/>
            <a:effectLst/>
          </a:endParaRP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2" custLinFactNeighborX="-4258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2" custLinFactNeighborX="-14015" custLinFactNeighborY="-486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r>
            <a:rPr lang="he-IL" sz="2400" dirty="0">
              <a:ln/>
              <a:effectLst/>
            </a:rPr>
            <a:t>קבוצת סיכון מצב כלכלי</a:t>
          </a: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rtl="1"/>
          <a:r>
            <a:rPr lang="he-IL" sz="2400" dirty="0">
              <a:ln/>
              <a:effectLst/>
            </a:rPr>
            <a:t>קבוצת סיכון </a:t>
          </a:r>
          <a:br>
            <a:rPr lang="en-US" sz="2400" dirty="0">
              <a:ln/>
              <a:effectLst/>
            </a:rPr>
          </a:br>
          <a:r>
            <a:rPr lang="he-IL" sz="2400" dirty="0">
              <a:ln/>
              <a:effectLst/>
            </a:rPr>
            <a:t>בריאות</a:t>
          </a: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1EEABFCB-61DF-4CB8-AFE6-FECA17D25849}">
      <dgm:prSet phldrT="[Text]" custT="1"/>
      <dgm:spPr>
        <a:solidFill>
          <a:schemeClr val="accent3">
            <a:lumMod val="40000"/>
            <a:lumOff val="60000"/>
            <a:alpha val="25098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endParaRPr lang="he-IL" sz="3200" b="1">
            <a:ln/>
            <a:effectLst/>
          </a:endParaRPr>
        </a:p>
      </dgm:t>
    </dgm:pt>
    <dgm:pt modelId="{C4D07B3A-5845-48C3-BCEF-48E4989D9595}" type="parTrans" cxnId="{193F5DD2-5298-4563-AED0-3A36D4BD7306}">
      <dgm:prSet/>
      <dgm:spPr/>
      <dgm:t>
        <a:bodyPr/>
        <a:lstStyle/>
        <a:p>
          <a:pPr rtl="1"/>
          <a:endParaRPr lang="he-IL"/>
        </a:p>
      </dgm:t>
    </dgm:pt>
    <dgm:pt modelId="{279DBE97-510D-4229-B7FA-F287C586F523}" type="sibTrans" cxnId="{193F5DD2-5298-4563-AED0-3A36D4BD7306}">
      <dgm:prSet/>
      <dgm:spPr/>
      <dgm:t>
        <a:bodyPr/>
        <a:lstStyle/>
        <a:p>
          <a:pPr rtl="1"/>
          <a:endParaRPr lang="he-IL"/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3" custScaleX="89619" custScaleY="89619" custLinFactNeighborX="-2431" custLinFactNeighborY="6546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3" custLinFactNeighborX="-944" custLinFactNeighborY="-486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9BCC48-30B3-47A6-AC04-6AF3C11A4C69}" type="pres">
      <dgm:prSet presAssocID="{1EEABFCB-61DF-4CB8-AFE6-FECA17D25849}" presName="circ3" presStyleLbl="vennNode1" presStyleIdx="2" presStyleCnt="3" custScaleX="55029" custScaleY="55029" custLinFactNeighborX="28275" custLinFactNeighborY="-15924"/>
      <dgm:spPr/>
    </dgm:pt>
    <dgm:pt modelId="{AF2AD4DF-C116-44A0-9210-790A4877B11F}" type="pres">
      <dgm:prSet presAssocID="{1EEABFCB-61DF-4CB8-AFE6-FECA17D258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7384969D-C9AD-4783-A56B-E41A47D13CF0}" type="presOf" srcId="{1EEABFCB-61DF-4CB8-AFE6-FECA17D25849}" destId="{029BCC48-30B3-47A6-AC04-6AF3C11A4C69}" srcOrd="0" destOrd="0" presId="urn:microsoft.com/office/officeart/2005/8/layout/venn1"/>
    <dgm:cxn modelId="{193F5DD2-5298-4563-AED0-3A36D4BD7306}" srcId="{CCDA9224-9631-4ADD-B290-FB8EAD9FF34C}" destId="{1EEABFCB-61DF-4CB8-AFE6-FECA17D25849}" srcOrd="2" destOrd="0" parTransId="{C4D07B3A-5845-48C3-BCEF-48E4989D9595}" sibTransId="{279DBE97-510D-4229-B7FA-F287C586F523}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1CFD48FD-2F57-4FCD-A835-8039A8D0D0C7}" type="presOf" srcId="{1EEABFCB-61DF-4CB8-AFE6-FECA17D25849}" destId="{AF2AD4DF-C116-44A0-9210-790A4877B11F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  <dgm:cxn modelId="{E96C6202-B001-4230-9834-01AAB67CA773}" type="presParOf" srcId="{2BD7C81B-835A-458B-9794-B499560C8D53}" destId="{029BCC48-30B3-47A6-AC04-6AF3C11A4C69}" srcOrd="4" destOrd="0" presId="urn:microsoft.com/office/officeart/2005/8/layout/venn1"/>
    <dgm:cxn modelId="{0B1F7383-B8D2-4B64-9C6C-4355AB06C7B5}" type="presParOf" srcId="{2BD7C81B-835A-458B-9794-B499560C8D53}" destId="{AF2AD4DF-C116-44A0-9210-790A4877B11F}" srcOrd="5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0" y="21644"/>
          <a:ext cx="3957188" cy="3957188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49263" algn="l"/>
            </a:tabLst>
          </a:pPr>
          <a:r>
            <a:rPr lang="he-IL" sz="2400" kern="1200">
              <a:ln/>
              <a:effectLst/>
            </a:rPr>
            <a:t>אדם במעגל הקרוב נפגע, נרצח או נחטף</a:t>
          </a:r>
        </a:p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>
              <a:ln/>
              <a:effectLst/>
            </a:rPr>
            <a:t>18%</a:t>
          </a:r>
        </a:p>
      </dsp:txBody>
      <dsp:txXfrm>
        <a:off x="552580" y="488282"/>
        <a:ext cx="2281621" cy="3023913"/>
      </dsp:txXfrm>
    </dsp:sp>
    <dsp:sp modelId="{03FB103E-2263-4F8F-8FE1-9C011EB0B949}">
      <dsp:nvSpPr>
        <dsp:cNvPr id="0" name=""/>
        <dsp:cNvSpPr/>
      </dsp:nvSpPr>
      <dsp:spPr>
        <a:xfrm>
          <a:off x="4549884" y="0"/>
          <a:ext cx="3957188" cy="3957188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3816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n/>
              <a:effectLst/>
            </a:rPr>
            <a:t>נפגע בגוף, </a:t>
          </a:r>
          <a:br>
            <a:rPr lang="en-US" sz="2400" kern="1200">
              <a:ln/>
              <a:effectLst/>
            </a:rPr>
          </a:br>
          <a:r>
            <a:rPr lang="he-IL" sz="2400" kern="1200">
              <a:ln/>
              <a:effectLst/>
            </a:rPr>
            <a:t>נפש או רכוש</a:t>
          </a:r>
        </a:p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>
              <a:ln/>
              <a:effectLst/>
            </a:rPr>
            <a:t>21%</a:t>
          </a:r>
        </a:p>
      </dsp:txBody>
      <dsp:txXfrm>
        <a:off x="5672870" y="466637"/>
        <a:ext cx="2281621" cy="3023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0" y="19132"/>
          <a:ext cx="3940567" cy="3940567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אדם במעגל הקרוב נפגע, נרצח או נחטף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n/>
              <a:effectLst/>
            </a:rPr>
            <a:t> 14%</a:t>
          </a:r>
        </a:p>
      </dsp:txBody>
      <dsp:txXfrm>
        <a:off x="550259" y="483810"/>
        <a:ext cx="2272039" cy="3011212"/>
      </dsp:txXfrm>
    </dsp:sp>
    <dsp:sp modelId="{03FB103E-2263-4F8F-8FE1-9C011EB0B949}">
      <dsp:nvSpPr>
        <dsp:cNvPr id="0" name=""/>
        <dsp:cNvSpPr/>
      </dsp:nvSpPr>
      <dsp:spPr>
        <a:xfrm>
          <a:off x="3141701" y="0"/>
          <a:ext cx="3940567" cy="3940567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נפגע בגוף, </a:t>
          </a:r>
          <a:br>
            <a:rPr lang="en-US" sz="2400" kern="1200" dirty="0">
              <a:ln/>
              <a:effectLst/>
            </a:rPr>
          </a:br>
          <a:r>
            <a:rPr lang="he-IL" sz="2400" kern="1200" dirty="0">
              <a:ln/>
              <a:effectLst/>
            </a:rPr>
            <a:t>נפש או רכוש</a:t>
          </a:r>
        </a:p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n/>
              <a:effectLst/>
            </a:rPr>
            <a:t>17%</a:t>
          </a:r>
        </a:p>
      </dsp:txBody>
      <dsp:txXfrm>
        <a:off x="4259970" y="464677"/>
        <a:ext cx="2272039" cy="3011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0" y="18330"/>
          <a:ext cx="3775397" cy="3775397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b="1" kern="1200">
            <a:ln/>
            <a:effectLst/>
          </a:endParaRPr>
        </a:p>
      </dsp:txBody>
      <dsp:txXfrm>
        <a:off x="527195" y="463531"/>
        <a:ext cx="2176805" cy="2884996"/>
      </dsp:txXfrm>
    </dsp:sp>
    <dsp:sp modelId="{03FB103E-2263-4F8F-8FE1-9C011EB0B949}">
      <dsp:nvSpPr>
        <dsp:cNvPr id="0" name=""/>
        <dsp:cNvSpPr/>
      </dsp:nvSpPr>
      <dsp:spPr>
        <a:xfrm>
          <a:off x="2344941" y="0"/>
          <a:ext cx="3775397" cy="3775397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b="1" kern="1200">
            <a:ln/>
            <a:effectLst/>
          </a:endParaRPr>
        </a:p>
      </dsp:txBody>
      <dsp:txXfrm>
        <a:off x="3416338" y="445200"/>
        <a:ext cx="2176805" cy="2884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2537167" y="315647"/>
          <a:ext cx="2520185" cy="2520185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קבוצת סיכון </a:t>
          </a:r>
          <a:br>
            <a:rPr lang="en-US" sz="2400" kern="1200" dirty="0">
              <a:ln/>
              <a:effectLst/>
            </a:rPr>
          </a:br>
          <a:r>
            <a:rPr lang="he-IL" sz="2400" kern="1200" dirty="0">
              <a:ln/>
              <a:effectLst/>
            </a:rPr>
            <a:t>בריאות</a:t>
          </a:r>
        </a:p>
      </dsp:txBody>
      <dsp:txXfrm>
        <a:off x="2873192" y="756680"/>
        <a:ext cx="1848136" cy="1134083"/>
      </dsp:txXfrm>
    </dsp:sp>
    <dsp:sp modelId="{03FB103E-2263-4F8F-8FE1-9C011EB0B949}">
      <dsp:nvSpPr>
        <dsp:cNvPr id="0" name=""/>
        <dsp:cNvSpPr/>
      </dsp:nvSpPr>
      <dsp:spPr>
        <a:xfrm>
          <a:off x="3447724" y="1729506"/>
          <a:ext cx="2812111" cy="2812111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קבוצת סיכון מצב כלכלי</a:t>
          </a:r>
        </a:p>
      </dsp:txBody>
      <dsp:txXfrm>
        <a:off x="4307761" y="2455969"/>
        <a:ext cx="1687266" cy="1546661"/>
      </dsp:txXfrm>
    </dsp:sp>
    <dsp:sp modelId="{029BCC48-30B3-47A6-AC04-6AF3C11A4C69}">
      <dsp:nvSpPr>
        <dsp:cNvPr id="0" name=""/>
        <dsp:cNvSpPr/>
      </dsp:nvSpPr>
      <dsp:spPr>
        <a:xfrm>
          <a:off x="2872305" y="1927690"/>
          <a:ext cx="1547476" cy="1547476"/>
        </a:xfrm>
        <a:prstGeom prst="ellipse">
          <a:avLst/>
        </a:prstGeom>
        <a:solidFill>
          <a:schemeClr val="accent3">
            <a:lumMod val="40000"/>
            <a:lumOff val="60000"/>
            <a:alpha val="25098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b="1" kern="1200">
            <a:ln/>
            <a:effectLst/>
          </a:endParaRPr>
        </a:p>
      </dsp:txBody>
      <dsp:txXfrm>
        <a:off x="3018026" y="2327455"/>
        <a:ext cx="928486" cy="85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0.80305</cdr:x>
      <cdr:y>0.24939</cdr:y>
    </cdr:from>
    <cdr:to>
      <cdr:x>0.98866</cdr:x>
      <cdr:y>0.42025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425241" y="1102349"/>
          <a:ext cx="1253949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בריאות טובה</a:t>
          </a:r>
        </a:p>
      </cdr:txBody>
    </cdr:sp>
  </cdr:relSizeAnchor>
  <cdr:relSizeAnchor xmlns:cdr="http://schemas.openxmlformats.org/drawingml/2006/chartDrawing">
    <cdr:from>
      <cdr:x>0.04807</cdr:x>
      <cdr:y>0.57943</cdr:y>
    </cdr:from>
    <cdr:to>
      <cdr:x>0.23367</cdr:x>
      <cdr:y>0.75029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24755" y="2561146"/>
          <a:ext cx="1253882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בריאות </a:t>
          </a:r>
          <a:br>
            <a:rPr lang="en-US" sz="2000" b="1" dirty="0"/>
          </a:br>
          <a:r>
            <a:rPr lang="he-IL" sz="2000" b="1" dirty="0"/>
            <a:t>לא טובה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0.7534</cdr:x>
      <cdr:y>0.27331</cdr:y>
    </cdr:from>
    <cdr:to>
      <cdr:x>0.93901</cdr:x>
      <cdr:y>0.44417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093649" y="1273834"/>
          <a:ext cx="125489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חוסן גבוהה</a:t>
          </a:r>
        </a:p>
      </cdr:txBody>
    </cdr:sp>
  </cdr:relSizeAnchor>
  <cdr:relSizeAnchor xmlns:cdr="http://schemas.openxmlformats.org/drawingml/2006/chartDrawing">
    <cdr:from>
      <cdr:x>0.35753</cdr:x>
      <cdr:y>0.01558</cdr:y>
    </cdr:from>
    <cdr:to>
      <cdr:x>0.54313</cdr:x>
      <cdr:y>0.18644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417212" y="72615"/>
          <a:ext cx="1254821" cy="796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חוסן נמוכה</a:t>
          </a:r>
        </a:p>
      </cdr:txBody>
    </cdr:sp>
  </cdr:relSizeAnchor>
  <cdr:relSizeAnchor xmlns:cdr="http://schemas.openxmlformats.org/drawingml/2006/chartDrawing">
    <cdr:from>
      <cdr:x>0.07208</cdr:x>
      <cdr:y>0.19898</cdr:y>
    </cdr:from>
    <cdr:to>
      <cdr:x>0.25769</cdr:x>
      <cdr:y>0.36984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87309" y="927392"/>
          <a:ext cx="1254889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חוסן בינונית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0.75502</cdr:x>
      <cdr:y>0.30566</cdr:y>
    </cdr:from>
    <cdr:to>
      <cdr:x>1</cdr:x>
      <cdr:y>0.55379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856945" y="1410999"/>
          <a:ext cx="1900392" cy="114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לא חשים בדידות או לעיתים רחוקות</a:t>
          </a:r>
        </a:p>
      </cdr:txBody>
    </cdr:sp>
  </cdr:relSizeAnchor>
  <cdr:relSizeAnchor xmlns:cdr="http://schemas.openxmlformats.org/drawingml/2006/chartDrawing">
    <cdr:from>
      <cdr:x>0</cdr:x>
      <cdr:y>0.44698</cdr:y>
    </cdr:from>
    <cdr:to>
      <cdr:x>0.25439</cdr:x>
      <cdr:y>0.69428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0" y="2063391"/>
          <a:ext cx="1973423" cy="1141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חשים בדידות לפעמים או לעיתים קרובות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0.28727</cdr:y>
    </cdr:from>
    <cdr:to>
      <cdr:x>0.61194</cdr:x>
      <cdr:y>0.69221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545794"/>
          <a:ext cx="855801" cy="76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 </a:t>
          </a: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0.35925</cdr:x>
      <cdr:y>0.3634</cdr:y>
    </cdr:from>
    <cdr:to>
      <cdr:x>0.58189</cdr:x>
      <cdr:y>0.56184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885319" y="548657"/>
          <a:ext cx="548660" cy="299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0.70287</cdr:x>
      <cdr:y>0.09883</cdr:y>
    </cdr:from>
    <cdr:to>
      <cdr:x>0.92663</cdr:x>
      <cdr:y>0.39736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513016" y="449152"/>
          <a:ext cx="1755076" cy="1356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מרגישים בטוחים באזור המגורים</a:t>
          </a:r>
        </a:p>
      </cdr:txBody>
    </cdr:sp>
  </cdr:relSizeAnchor>
  <cdr:relSizeAnchor xmlns:cdr="http://schemas.openxmlformats.org/drawingml/2006/chartDrawing">
    <cdr:from>
      <cdr:x>0</cdr:x>
      <cdr:y>0.17936</cdr:y>
    </cdr:from>
    <cdr:to>
      <cdr:x>0.30103</cdr:x>
      <cdr:y>0.35022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-1772696" y="815098"/>
          <a:ext cx="2361110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מרגישים בטוחים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0.63625</cdr:x>
      <cdr:y>0.06878</cdr:y>
    </cdr:from>
    <cdr:to>
      <cdr:x>0.86001</cdr:x>
      <cdr:y>0.21741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990501" y="312559"/>
          <a:ext cx="1755076" cy="67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ממ"ד בדירה</a:t>
          </a:r>
        </a:p>
      </cdr:txBody>
    </cdr:sp>
  </cdr:relSizeAnchor>
  <cdr:relSizeAnchor xmlns:cdr="http://schemas.openxmlformats.org/drawingml/2006/chartDrawing">
    <cdr:from>
      <cdr:x>0.03797</cdr:x>
      <cdr:y>0.52517</cdr:y>
    </cdr:from>
    <cdr:to>
      <cdr:x>0.27663</cdr:x>
      <cdr:y>0.75105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97839" y="2386648"/>
          <a:ext cx="1871945" cy="102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dirty="0"/>
            <a:t>מרחב מוגן </a:t>
          </a:r>
          <a:r>
            <a:rPr lang="he-IL" sz="2400" u="sng" dirty="0"/>
            <a:t>מחוץ</a:t>
          </a:r>
          <a:r>
            <a:rPr lang="he-IL" sz="2400" dirty="0"/>
            <a:t> לבניין</a:t>
          </a:r>
        </a:p>
      </cdr:txBody>
    </cdr:sp>
  </cdr:relSizeAnchor>
  <cdr:relSizeAnchor xmlns:cdr="http://schemas.openxmlformats.org/drawingml/2006/chartDrawing">
    <cdr:from>
      <cdr:x>0.05966</cdr:x>
      <cdr:y>0.77414</cdr:y>
    </cdr:from>
    <cdr:to>
      <cdr:x>0.33002</cdr:x>
      <cdr:y>0.945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67947" y="3518114"/>
          <a:ext cx="2120586" cy="77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מרחב מוגן בבניין</a:t>
          </a:r>
        </a:p>
      </cdr:txBody>
    </cdr:sp>
  </cdr:relSizeAnchor>
  <cdr:relSizeAnchor xmlns:cdr="http://schemas.openxmlformats.org/drawingml/2006/chartDrawing">
    <cdr:from>
      <cdr:x>0.05973</cdr:x>
      <cdr:y>0.05694</cdr:y>
    </cdr:from>
    <cdr:to>
      <cdr:x>0.36076</cdr:x>
      <cdr:y>0.2278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468533" y="258759"/>
          <a:ext cx="2361110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מקום בטוח </a:t>
          </a:r>
          <a:br>
            <a:rPr lang="en-US" sz="2400" b="0" dirty="0"/>
          </a:br>
          <a:r>
            <a:rPr lang="he-IL" sz="2400" b="0" dirty="0"/>
            <a:t>(כגון חדר מדרגות)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0.70455</cdr:x>
      <cdr:y>0.15693</cdr:y>
    </cdr:from>
    <cdr:to>
      <cdr:x>1</cdr:x>
      <cdr:y>0.38048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53287" y="675225"/>
          <a:ext cx="2160993" cy="961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מצליחים לעמוד בהוצאות</a:t>
          </a:r>
        </a:p>
        <a:p xmlns:a="http://schemas.openxmlformats.org/drawingml/2006/main">
          <a:pPr algn="ctr" rtl="1"/>
          <a:endParaRPr lang="he-IL" sz="2000" b="1" dirty="0"/>
        </a:p>
      </cdr:txBody>
    </cdr:sp>
  </cdr:relSizeAnchor>
  <cdr:relSizeAnchor xmlns:cdr="http://schemas.openxmlformats.org/drawingml/2006/chartDrawing">
    <cdr:from>
      <cdr:x>0</cdr:x>
      <cdr:y>0.26947</cdr:y>
    </cdr:from>
    <cdr:to>
      <cdr:x>0.32073</cdr:x>
      <cdr:y>0.52924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-3211957" y="1159468"/>
          <a:ext cx="2345905" cy="111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לא מצליחים </a:t>
          </a:r>
          <a:br>
            <a:rPr lang="en-US" sz="2400" b="1" dirty="0"/>
          </a:br>
          <a:r>
            <a:rPr lang="he-IL" sz="2400" b="1" dirty="0"/>
            <a:t>לעמוד בהוצאות</a:t>
          </a:r>
        </a:p>
        <a:p xmlns:a="http://schemas.openxmlformats.org/drawingml/2006/main">
          <a:pPr algn="ctr" rtl="1"/>
          <a:endParaRPr lang="he-IL" sz="20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0.61194</cdr:x>
      <cdr:y>0.69712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650438"/>
          <a:ext cx="855801" cy="67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 </a:t>
          </a: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0.70455</cdr:x>
      <cdr:y>0.15693</cdr:y>
    </cdr:from>
    <cdr:to>
      <cdr:x>1</cdr:x>
      <cdr:y>0.38048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53287" y="675225"/>
          <a:ext cx="2160993" cy="961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לא ויתרו על </a:t>
          </a:r>
          <a:br>
            <a:rPr lang="en-US" sz="2400" b="0" dirty="0"/>
          </a:br>
          <a:r>
            <a:rPr lang="he-IL" sz="2400" b="0" dirty="0"/>
            <a:t>שירות רפואי</a:t>
          </a:r>
        </a:p>
        <a:p xmlns:a="http://schemas.openxmlformats.org/drawingml/2006/main">
          <a:pPr algn="ctr" rtl="1"/>
          <a:endParaRPr lang="he-IL" sz="2000" b="0" dirty="0"/>
        </a:p>
      </cdr:txBody>
    </cdr:sp>
  </cdr:relSizeAnchor>
  <cdr:relSizeAnchor xmlns:cdr="http://schemas.openxmlformats.org/drawingml/2006/chartDrawing">
    <cdr:from>
      <cdr:x>0</cdr:x>
      <cdr:y>0.26947</cdr:y>
    </cdr:from>
    <cdr:to>
      <cdr:x>0.32073</cdr:x>
      <cdr:y>0.52924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-3211957" y="1159468"/>
          <a:ext cx="2345905" cy="111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ויתרו על </a:t>
          </a:r>
          <a:br>
            <a:rPr lang="en-US" sz="2400" b="0" dirty="0"/>
          </a:br>
          <a:r>
            <a:rPr lang="he-IL" sz="2400" b="0" dirty="0"/>
            <a:t>שירות רפואי</a:t>
          </a:r>
          <a:endParaRPr lang="he-IL" sz="2000" b="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0.61194</cdr:x>
      <cdr:y>0.71008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650438"/>
          <a:ext cx="855801" cy="698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קורונה </a:t>
          </a:r>
          <a:r>
            <a:rPr lang="en-US" sz="1200" dirty="0"/>
            <a:t>ERI</a:t>
          </a:r>
          <a:r>
            <a:rPr lang="he-IL" sz="1200" dirty="0"/>
            <a:t> ואשל 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0.60102</cdr:x>
      <cdr:y>0.69221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4" y="650438"/>
          <a:ext cx="821926" cy="664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 </a:t>
          </a: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0.28878</cdr:y>
    </cdr:from>
    <cdr:to>
      <cdr:x>0.61194</cdr:x>
      <cdr:y>0.68358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548657"/>
          <a:ext cx="855801" cy="750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</a:t>
          </a:r>
          <a:r>
            <a:rPr lang="en-US" sz="1200" dirty="0"/>
            <a:t>MUNI 100</a:t>
          </a:r>
          <a:r>
            <a:rPr lang="he-IL" sz="1200" dirty="0"/>
            <a:t> 2023^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0.74857</cdr:x>
      <cdr:y>0.25807</cdr:y>
    </cdr:from>
    <cdr:to>
      <cdr:x>1</cdr:x>
      <cdr:y>0.53345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293385" y="1188529"/>
          <a:ext cx="1777975" cy="1268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כל יום או כמעט כל יום</a:t>
          </a:r>
        </a:p>
        <a:p xmlns:a="http://schemas.openxmlformats.org/drawingml/2006/main">
          <a:pPr algn="ctr" rtl="1"/>
          <a:endParaRPr lang="he-IL" sz="2800" b="0" dirty="0"/>
        </a:p>
      </cdr:txBody>
    </cdr:sp>
  </cdr:relSizeAnchor>
  <cdr:relSizeAnchor xmlns:cdr="http://schemas.openxmlformats.org/drawingml/2006/chartDrawing">
    <cdr:from>
      <cdr:x>0.05883</cdr:x>
      <cdr:y>0.12771</cdr:y>
    </cdr:from>
    <cdr:to>
      <cdr:x>0.28581</cdr:x>
      <cdr:y>0.23776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15993" y="588155"/>
          <a:ext cx="1605057" cy="506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פעם בשבוע</a:t>
          </a:r>
        </a:p>
      </cdr:txBody>
    </cdr:sp>
  </cdr:relSizeAnchor>
  <cdr:relSizeAnchor xmlns:cdr="http://schemas.openxmlformats.org/drawingml/2006/chartDrawing">
    <cdr:from>
      <cdr:x>0.03576</cdr:x>
      <cdr:y>0.74408</cdr:y>
    </cdr:from>
    <cdr:to>
      <cdr:x>0.30613</cdr:x>
      <cdr:y>0.91494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0024FAE-316E-7782-6035-6C0BCBE4D0BD}"/>
            </a:ext>
          </a:extLst>
        </cdr:cNvPr>
        <cdr:cNvSpPr txBox="1"/>
      </cdr:nvSpPr>
      <cdr:spPr>
        <a:xfrm xmlns:a="http://schemas.openxmlformats.org/drawingml/2006/main">
          <a:off x="252902" y="3426874"/>
          <a:ext cx="1911883" cy="78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פעמיים-שלוש בשבוע</a:t>
          </a:r>
        </a:p>
      </cdr:txBody>
    </cdr:sp>
  </cdr:relSizeAnchor>
  <cdr:relSizeAnchor xmlns:cdr="http://schemas.openxmlformats.org/drawingml/2006/chartDrawing">
    <cdr:from>
      <cdr:x>0.09197</cdr:x>
      <cdr:y>0</cdr:y>
    </cdr:from>
    <cdr:to>
      <cdr:x>0.47877</cdr:x>
      <cdr:y>0.17086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1DE836A-02EC-828B-02A2-D1127702F478}"/>
            </a:ext>
          </a:extLst>
        </cdr:cNvPr>
        <cdr:cNvSpPr txBox="1"/>
      </cdr:nvSpPr>
      <cdr:spPr>
        <a:xfrm xmlns:a="http://schemas.openxmlformats.org/drawingml/2006/main">
          <a:off x="650362" y="0"/>
          <a:ext cx="2735193" cy="786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תדירות נמוכה יותר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0.32547</cdr:x>
      <cdr:y>0.32262</cdr:y>
    </cdr:from>
    <cdr:to>
      <cdr:x>0.60677</cdr:x>
      <cdr:y>0.67738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09336" y="612946"/>
          <a:ext cx="872370" cy="67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ניתוח נתוני </a:t>
          </a:r>
          <a:r>
            <a:rPr lang="en-US" sz="1200" dirty="0"/>
            <a:t>SHARE</a:t>
          </a:r>
          <a:endParaRPr lang="he-IL" sz="1200" dirty="0"/>
        </a:p>
        <a:p xmlns:a="http://schemas.openxmlformats.org/drawingml/2006/main">
          <a:pPr algn="ctr" rtl="1"/>
          <a:r>
            <a:rPr lang="he-IL" sz="1200" dirty="0"/>
            <a:t>2023^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0.72522</cdr:x>
      <cdr:y>0.07553</cdr:y>
    </cdr:from>
    <cdr:to>
      <cdr:x>1</cdr:x>
      <cdr:y>0.28966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28261" y="347836"/>
          <a:ext cx="1943099" cy="986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כל יום או </a:t>
          </a:r>
          <a:br>
            <a:rPr lang="en-US" sz="2400" b="0" dirty="0"/>
          </a:br>
          <a:r>
            <a:rPr lang="he-IL" sz="2400" b="0" dirty="0"/>
            <a:t>כמעט כל יום</a:t>
          </a:r>
        </a:p>
        <a:p xmlns:a="http://schemas.openxmlformats.org/drawingml/2006/main">
          <a:pPr algn="ctr" rtl="1"/>
          <a:endParaRPr lang="he-IL" sz="2800" b="0" dirty="0"/>
        </a:p>
      </cdr:txBody>
    </cdr:sp>
  </cdr:relSizeAnchor>
  <cdr:relSizeAnchor xmlns:cdr="http://schemas.openxmlformats.org/drawingml/2006/chartDrawing">
    <cdr:from>
      <cdr:x>0.34474</cdr:x>
      <cdr:y>0.88995</cdr:y>
    </cdr:from>
    <cdr:to>
      <cdr:x>0.57172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2578608" y="4817524"/>
          <a:ext cx="1697736" cy="59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פעם בשבוע</a:t>
          </a:r>
        </a:p>
      </cdr:txBody>
    </cdr:sp>
  </cdr:relSizeAnchor>
  <cdr:relSizeAnchor xmlns:cdr="http://schemas.openxmlformats.org/drawingml/2006/chartDrawing">
    <cdr:from>
      <cdr:x>0.72249</cdr:x>
      <cdr:y>0.77492</cdr:y>
    </cdr:from>
    <cdr:to>
      <cdr:x>0.99286</cdr:x>
      <cdr:y>0.94578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0024FAE-316E-7782-6035-6C0BCBE4D0BD}"/>
            </a:ext>
          </a:extLst>
        </cdr:cNvPr>
        <cdr:cNvSpPr txBox="1"/>
      </cdr:nvSpPr>
      <cdr:spPr>
        <a:xfrm xmlns:a="http://schemas.openxmlformats.org/drawingml/2006/main">
          <a:off x="4979549" y="3758508"/>
          <a:ext cx="1863450" cy="828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פעמיים-שלוש בשבוע</a:t>
          </a:r>
        </a:p>
      </cdr:txBody>
    </cdr:sp>
  </cdr:relSizeAnchor>
  <cdr:relSizeAnchor xmlns:cdr="http://schemas.openxmlformats.org/drawingml/2006/chartDrawing">
    <cdr:from>
      <cdr:x>0</cdr:x>
      <cdr:y>0.20714</cdr:y>
    </cdr:from>
    <cdr:to>
      <cdr:x>0.27037</cdr:x>
      <cdr:y>0.378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1DE836A-02EC-828B-02A2-D1127702F478}"/>
            </a:ext>
          </a:extLst>
        </cdr:cNvPr>
        <cdr:cNvSpPr txBox="1"/>
      </cdr:nvSpPr>
      <cdr:spPr>
        <a:xfrm xmlns:a="http://schemas.openxmlformats.org/drawingml/2006/main">
          <a:off x="-5340927" y="935853"/>
          <a:ext cx="1487104" cy="77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כמעט או בכלל לא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0.33575</cdr:x>
      <cdr:y>0.34097</cdr:y>
    </cdr:from>
    <cdr:to>
      <cdr:x>0.61171</cdr:x>
      <cdr:y>0.73577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233" y="647816"/>
          <a:ext cx="855801" cy="75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</a:t>
          </a:r>
          <a:br>
            <a:rPr lang="en-US" sz="1200" dirty="0"/>
          </a:br>
          <a:r>
            <a:rPr lang="he-IL" sz="1200" dirty="0" err="1"/>
            <a:t>למ"ס</a:t>
          </a:r>
          <a:r>
            <a:rPr lang="he-IL" sz="1200" dirty="0"/>
            <a:t> 2023^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0.65197</cdr:x>
      <cdr:y>0.07723</cdr:y>
    </cdr:from>
    <cdr:to>
      <cdr:x>0.83758</cdr:x>
      <cdr:y>0.28824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407885" y="359960"/>
          <a:ext cx="1254889" cy="983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תדירות עלתה</a:t>
          </a:r>
        </a:p>
      </cdr:txBody>
    </cdr:sp>
  </cdr:relSizeAnchor>
  <cdr:relSizeAnchor xmlns:cdr="http://schemas.openxmlformats.org/drawingml/2006/chartDrawing">
    <cdr:from>
      <cdr:x>0.14417</cdr:x>
      <cdr:y>0.14087</cdr:y>
    </cdr:from>
    <cdr:to>
      <cdr:x>0.32977</cdr:x>
      <cdr:y>0.3344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974728" y="656575"/>
          <a:ext cx="1254822" cy="90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תדירות ירדה</a:t>
          </a:r>
        </a:p>
      </cdr:txBody>
    </cdr:sp>
  </cdr:relSizeAnchor>
  <cdr:relSizeAnchor xmlns:cdr="http://schemas.openxmlformats.org/drawingml/2006/chartDrawing">
    <cdr:from>
      <cdr:x>0.03596</cdr:x>
      <cdr:y>0.7911</cdr:y>
    </cdr:from>
    <cdr:to>
      <cdr:x>0.28525</cdr:x>
      <cdr:y>0.96196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243143" y="3687149"/>
          <a:ext cx="1685381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תדירות לא השתנתה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0.14417</cdr:x>
      <cdr:y>0.14087</cdr:y>
    </cdr:from>
    <cdr:to>
      <cdr:x>0.32977</cdr:x>
      <cdr:y>0.3344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974728" y="656575"/>
          <a:ext cx="1254822" cy="90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תדירות ירדה</a:t>
          </a:r>
        </a:p>
      </cdr:txBody>
    </cdr:sp>
  </cdr:relSizeAnchor>
  <cdr:relSizeAnchor xmlns:cdr="http://schemas.openxmlformats.org/drawingml/2006/chartDrawing">
    <cdr:from>
      <cdr:x>0.75071</cdr:x>
      <cdr:y>0.7951</cdr:y>
    </cdr:from>
    <cdr:to>
      <cdr:x>1</cdr:x>
      <cdr:y>0.96596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075472" y="3705771"/>
          <a:ext cx="1685423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תדירות לא השתנתה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0.43151</cdr:x>
      <cdr:y>0.0123</cdr:y>
    </cdr:from>
    <cdr:to>
      <cdr:x>0.61712</cdr:x>
      <cdr:y>0.22331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2917404" y="57321"/>
          <a:ext cx="1254889" cy="983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תדירות עלתה</a:t>
          </a:r>
        </a:p>
      </cdr:txBody>
    </cdr:sp>
  </cdr:relSizeAnchor>
  <cdr:relSizeAnchor xmlns:cdr="http://schemas.openxmlformats.org/drawingml/2006/chartDrawing">
    <cdr:from>
      <cdr:x>0.06794</cdr:x>
      <cdr:y>0.67567</cdr:y>
    </cdr:from>
    <cdr:to>
      <cdr:x>0.25354</cdr:x>
      <cdr:y>0.8692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459329" y="3149139"/>
          <a:ext cx="1254822" cy="902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תדירות ירדה</a:t>
          </a:r>
        </a:p>
      </cdr:txBody>
    </cdr:sp>
  </cdr:relSizeAnchor>
  <cdr:relSizeAnchor xmlns:cdr="http://schemas.openxmlformats.org/drawingml/2006/chartDrawing">
    <cdr:from>
      <cdr:x>0.75071</cdr:x>
      <cdr:y>0.46068</cdr:y>
    </cdr:from>
    <cdr:to>
      <cdr:x>1</cdr:x>
      <cdr:y>0.63154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075472" y="2147119"/>
          <a:ext cx="1685423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תדירות לא השתנתה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0.46696</cdr:x>
      <cdr:y>0</cdr:y>
    </cdr:from>
    <cdr:to>
      <cdr:x>0.79214</cdr:x>
      <cdr:y>0.20881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712143" y="-2000534"/>
          <a:ext cx="2585059" cy="918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היקף ההתנדבות עלה</a:t>
          </a:r>
        </a:p>
      </cdr:txBody>
    </cdr:sp>
  </cdr:relSizeAnchor>
  <cdr:relSizeAnchor xmlns:cdr="http://schemas.openxmlformats.org/drawingml/2006/chartDrawing">
    <cdr:from>
      <cdr:x>0.04871</cdr:x>
      <cdr:y>0.71917</cdr:y>
    </cdr:from>
    <cdr:to>
      <cdr:x>0.27705</cdr:x>
      <cdr:y>0.89003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387230" y="3163928"/>
          <a:ext cx="1815217" cy="751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מתנדבים</a:t>
          </a:r>
        </a:p>
      </cdr:txBody>
    </cdr:sp>
  </cdr:relSizeAnchor>
  <cdr:relSizeAnchor xmlns:cdr="http://schemas.openxmlformats.org/drawingml/2006/chartDrawing">
    <cdr:from>
      <cdr:x>0.64857</cdr:x>
      <cdr:y>0.1296</cdr:y>
    </cdr:from>
    <cdr:to>
      <cdr:x>0.97827</cdr:x>
      <cdr:y>0.22934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C02877-B2DC-DB19-BB83-BE075C0C9B19}"/>
            </a:ext>
          </a:extLst>
        </cdr:cNvPr>
        <cdr:cNvSpPr txBox="1"/>
      </cdr:nvSpPr>
      <cdr:spPr>
        <a:xfrm xmlns:a="http://schemas.openxmlformats.org/drawingml/2006/main">
          <a:off x="5155875" y="570159"/>
          <a:ext cx="2620992" cy="438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היקף ההתנדבות לא השתנה</a:t>
          </a:r>
        </a:p>
      </cdr:txBody>
    </cdr:sp>
  </cdr:relSizeAnchor>
  <cdr:relSizeAnchor xmlns:cdr="http://schemas.openxmlformats.org/drawingml/2006/chartDrawing">
    <cdr:from>
      <cdr:x>0.73745</cdr:x>
      <cdr:y>0.36716</cdr:y>
    </cdr:from>
    <cdr:to>
      <cdr:x>1</cdr:x>
      <cdr:y>0.57597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B381F92-99F1-7439-30E8-C08D77DB4730}"/>
            </a:ext>
          </a:extLst>
        </cdr:cNvPr>
        <cdr:cNvSpPr txBox="1"/>
      </cdr:nvSpPr>
      <cdr:spPr>
        <a:xfrm xmlns:a="http://schemas.openxmlformats.org/drawingml/2006/main">
          <a:off x="5862425" y="1615281"/>
          <a:ext cx="2087200" cy="918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היקף ההתנדבות ירד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0.34468</cdr:x>
      <cdr:y>0.34063</cdr:y>
    </cdr:from>
    <cdr:to>
      <cdr:x>0.65512</cdr:x>
      <cdr:y>0.7838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68359" y="647476"/>
          <a:ext cx="962259" cy="842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0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כוח אדם</a:t>
          </a:r>
          <a:br>
            <a:rPr lang="en-US" sz="1200" dirty="0"/>
          </a:b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  <cdr:relSizeAnchor xmlns:cdr="http://schemas.openxmlformats.org/drawingml/2006/chartDrawing">
    <cdr:from>
      <cdr:x>0.02971</cdr:x>
      <cdr:y>0.44775</cdr:y>
    </cdr:from>
    <cdr:to>
      <cdr:x>0.29113</cdr:x>
      <cdr:y>0.59833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C797CBEA-6B09-FF55-8BAB-EADB9EA52E39}"/>
            </a:ext>
          </a:extLst>
        </cdr:cNvPr>
        <cdr:cNvSpPr txBox="1"/>
      </cdr:nvSpPr>
      <cdr:spPr>
        <a:xfrm xmlns:a="http://schemas.openxmlformats.org/drawingml/2006/main">
          <a:off x="92075" y="851083"/>
          <a:ext cx="810297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עובדים</a:t>
          </a:r>
        </a:p>
      </cdr:txBody>
    </cdr:sp>
  </cdr:relSizeAnchor>
  <cdr:relSizeAnchor xmlns:cdr="http://schemas.openxmlformats.org/drawingml/2006/chartDrawing">
    <cdr:from>
      <cdr:x>0.64356</cdr:x>
      <cdr:y>0.38255</cdr:y>
    </cdr:from>
    <cdr:to>
      <cdr:x>0.90499</cdr:x>
      <cdr:y>0.63514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6FF71FA5-2CDB-9A8F-0C31-32E0B1F0F38D}"/>
            </a:ext>
          </a:extLst>
        </cdr:cNvPr>
        <cdr:cNvSpPr txBox="1"/>
      </cdr:nvSpPr>
      <cdr:spPr>
        <a:xfrm xmlns:a="http://schemas.openxmlformats.org/drawingml/2006/main">
          <a:off x="1994774" y="727148"/>
          <a:ext cx="810329" cy="4801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לא עובדים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0.65202</cdr:x>
      <cdr:y>0.3737</cdr:y>
    </cdr:from>
    <cdr:to>
      <cdr:x>0.91345</cdr:x>
      <cdr:y>0.62629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6FF71FA5-2CDB-9A8F-0C31-32E0B1F0F38D}"/>
            </a:ext>
          </a:extLst>
        </cdr:cNvPr>
        <cdr:cNvSpPr txBox="1"/>
      </cdr:nvSpPr>
      <cdr:spPr>
        <a:xfrm xmlns:a="http://schemas.openxmlformats.org/drawingml/2006/main">
          <a:off x="2021001" y="710329"/>
          <a:ext cx="810329" cy="480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ללא</a:t>
          </a: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 קושי בתפקוד</a:t>
          </a:r>
        </a:p>
      </cdr:txBody>
    </cdr:sp>
  </cdr:relSizeAnchor>
  <cdr:relSizeAnchor xmlns:cdr="http://schemas.openxmlformats.org/drawingml/2006/chartDrawing">
    <cdr:from>
      <cdr:x>0.36202</cdr:x>
      <cdr:y>0.33876</cdr:y>
    </cdr:from>
    <cdr:to>
      <cdr:x>0.63798</cdr:x>
      <cdr:y>0.5819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122117" y="643924"/>
          <a:ext cx="855366" cy="462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0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שייכות 2022^</a:t>
          </a:r>
        </a:p>
      </cdr:txBody>
    </cdr:sp>
  </cdr:relSizeAnchor>
  <cdr:relSizeAnchor xmlns:cdr="http://schemas.openxmlformats.org/drawingml/2006/chartDrawing">
    <cdr:from>
      <cdr:x>0.00937</cdr:x>
      <cdr:y>0.3737</cdr:y>
    </cdr:from>
    <cdr:to>
      <cdr:x>0.27078</cdr:x>
      <cdr:y>0.62629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C797CBEA-6B09-FF55-8BAB-EADB9EA52E39}"/>
            </a:ext>
          </a:extLst>
        </cdr:cNvPr>
        <cdr:cNvSpPr txBox="1"/>
      </cdr:nvSpPr>
      <cdr:spPr>
        <a:xfrm xmlns:a="http://schemas.openxmlformats.org/drawingml/2006/main">
          <a:off x="29043" y="710329"/>
          <a:ext cx="810267" cy="480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עם קושי בתפקוד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0.08742</cdr:x>
      <cdr:y>0.20553</cdr:y>
    </cdr:from>
    <cdr:to>
      <cdr:x>0.34498</cdr:x>
      <cdr:y>0.41654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836251" y="1030180"/>
          <a:ext cx="2463657" cy="1057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מתקשה או לא מבצע אף פעולה</a:t>
          </a:r>
        </a:p>
      </cdr:txBody>
    </cdr:sp>
  </cdr:relSizeAnchor>
  <cdr:relSizeAnchor xmlns:cdr="http://schemas.openxmlformats.org/drawingml/2006/chartDrawing">
    <cdr:from>
      <cdr:x>0.03838</cdr:x>
      <cdr:y>0.60494</cdr:y>
    </cdr:from>
    <cdr:to>
      <cdr:x>0.29472</cdr:x>
      <cdr:y>0.77821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89591" y="2957012"/>
          <a:ext cx="2602360" cy="8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עצמאי בפעולה אחת ונעזר בפעולה אחרת</a:t>
          </a:r>
        </a:p>
      </cdr:txBody>
    </cdr:sp>
  </cdr:relSizeAnchor>
  <cdr:relSizeAnchor xmlns:cdr="http://schemas.openxmlformats.org/drawingml/2006/chartDrawing">
    <cdr:from>
      <cdr:x>0.68679</cdr:x>
      <cdr:y>0.66569</cdr:y>
    </cdr:from>
    <cdr:to>
      <cdr:x>0.93608</cdr:x>
      <cdr:y>0.83655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6972278" y="3253968"/>
          <a:ext cx="2530792" cy="835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עצמאי בשתי הפעולות</a:t>
          </a:r>
        </a:p>
      </cdr:txBody>
    </cdr:sp>
  </cdr:relSizeAnchor>
  <cdr:relSizeAnchor xmlns:cdr="http://schemas.openxmlformats.org/drawingml/2006/chartDrawing">
    <cdr:from>
      <cdr:x>0.32968</cdr:x>
      <cdr:y>0.04865</cdr:y>
    </cdr:from>
    <cdr:to>
      <cdr:x>0.5383</cdr:x>
      <cdr:y>0.1652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6DC0897-5929-0A17-5429-79F6B3AB5DE0}"/>
            </a:ext>
          </a:extLst>
        </cdr:cNvPr>
        <cdr:cNvSpPr txBox="1"/>
      </cdr:nvSpPr>
      <cdr:spPr>
        <a:xfrm xmlns:a="http://schemas.openxmlformats.org/drawingml/2006/main">
          <a:off x="3346889" y="237817"/>
          <a:ext cx="2117911" cy="569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אחר</a:t>
          </a:r>
        </a:p>
      </cdr:txBody>
    </cdr:sp>
  </cdr:relSizeAnchor>
  <cdr:relSizeAnchor xmlns:cdr="http://schemas.openxmlformats.org/drawingml/2006/chartDrawing">
    <cdr:from>
      <cdr:x>0.00463</cdr:x>
      <cdr:y>0.38196</cdr:y>
    </cdr:from>
    <cdr:to>
      <cdr:x>0.29824</cdr:x>
      <cdr:y>0.55523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948C369-EA90-D923-39AA-860181A26526}"/>
            </a:ext>
          </a:extLst>
        </cdr:cNvPr>
        <cdr:cNvSpPr txBox="1"/>
      </cdr:nvSpPr>
      <cdr:spPr>
        <a:xfrm xmlns:a="http://schemas.openxmlformats.org/drawingml/2006/main">
          <a:off x="46957" y="1867047"/>
          <a:ext cx="2980800" cy="846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נעזר בפעולה אחת ומתקשה/לא מבצע בפעולה אחרת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1.02676E-7</cdr:x>
      <cdr:y>0.46119</cdr:y>
    </cdr:from>
    <cdr:to>
      <cdr:x>0.32702</cdr:x>
      <cdr:y>0.6722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1" y="2492100"/>
          <a:ext cx="3184958" cy="114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מתקשה או לא מבצע אף פעולה</a:t>
          </a:r>
        </a:p>
      </cdr:txBody>
    </cdr:sp>
  </cdr:relSizeAnchor>
  <cdr:relSizeAnchor xmlns:cdr="http://schemas.openxmlformats.org/drawingml/2006/chartDrawing">
    <cdr:from>
      <cdr:x>0.34539</cdr:x>
      <cdr:y>0.88422</cdr:y>
    </cdr:from>
    <cdr:to>
      <cdr:x>0.77652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363853" y="4777958"/>
          <a:ext cx="4199022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עצמאי בפעולה אחת ונעזר בפעולה אחרת</a:t>
          </a:r>
        </a:p>
      </cdr:txBody>
    </cdr:sp>
  </cdr:relSizeAnchor>
  <cdr:relSizeAnchor xmlns:cdr="http://schemas.openxmlformats.org/drawingml/2006/chartDrawing">
    <cdr:from>
      <cdr:x>0.72657</cdr:x>
      <cdr:y>0.4434</cdr:y>
    </cdr:from>
    <cdr:to>
      <cdr:x>0.97586</cdr:x>
      <cdr:y>0.61426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7376173" y="2167392"/>
          <a:ext cx="2530792" cy="835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עצמאי בשתי הפעולות</a:t>
          </a:r>
        </a:p>
      </cdr:txBody>
    </cdr:sp>
  </cdr:relSizeAnchor>
  <cdr:relSizeAnchor xmlns:cdr="http://schemas.openxmlformats.org/drawingml/2006/chartDrawing">
    <cdr:from>
      <cdr:x>0.2605</cdr:x>
      <cdr:y>0.09673</cdr:y>
    </cdr:from>
    <cdr:to>
      <cdr:x>0.46912</cdr:x>
      <cdr:y>0.21328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6DC0897-5929-0A17-5429-79F6B3AB5DE0}"/>
            </a:ext>
          </a:extLst>
        </cdr:cNvPr>
        <cdr:cNvSpPr txBox="1"/>
      </cdr:nvSpPr>
      <cdr:spPr>
        <a:xfrm xmlns:a="http://schemas.openxmlformats.org/drawingml/2006/main">
          <a:off x="2537124" y="522671"/>
          <a:ext cx="2031838" cy="629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אחר</a:t>
          </a:r>
        </a:p>
      </cdr:txBody>
    </cdr:sp>
  </cdr:relSizeAnchor>
  <cdr:relSizeAnchor xmlns:cdr="http://schemas.openxmlformats.org/drawingml/2006/chartDrawing">
    <cdr:from>
      <cdr:x>0.08575</cdr:x>
      <cdr:y>0.75342</cdr:y>
    </cdr:from>
    <cdr:to>
      <cdr:x>0.37936</cdr:x>
      <cdr:y>0.92669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948C369-EA90-D923-39AA-860181A26526}"/>
            </a:ext>
          </a:extLst>
        </cdr:cNvPr>
        <cdr:cNvSpPr txBox="1"/>
      </cdr:nvSpPr>
      <cdr:spPr>
        <a:xfrm xmlns:a="http://schemas.openxmlformats.org/drawingml/2006/main">
          <a:off x="835165" y="4071154"/>
          <a:ext cx="2859591" cy="936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נעזר בפעולה אחת ומתקשה/לא מבצע בפעולה אחרת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0.62823</cdr:x>
      <cdr:y>0.09617</cdr:y>
    </cdr:from>
    <cdr:to>
      <cdr:x>0.81384</cdr:x>
      <cdr:y>0.30897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247423" y="448226"/>
          <a:ext cx="1254890" cy="99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רמת חוסן גבוהה</a:t>
          </a:r>
        </a:p>
      </cdr:txBody>
    </cdr:sp>
  </cdr:relSizeAnchor>
  <cdr:relSizeAnchor xmlns:cdr="http://schemas.openxmlformats.org/drawingml/2006/chartDrawing">
    <cdr:from>
      <cdr:x>0.08557</cdr:x>
      <cdr:y>0.12161</cdr:y>
    </cdr:from>
    <cdr:to>
      <cdr:x>0.40718</cdr:x>
      <cdr:y>0.23577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578547" y="566800"/>
          <a:ext cx="2174379" cy="5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רמת חוסן נמוכה</a:t>
          </a:r>
        </a:p>
      </cdr:txBody>
    </cdr:sp>
  </cdr:relSizeAnchor>
  <cdr:relSizeAnchor xmlns:cdr="http://schemas.openxmlformats.org/drawingml/2006/chartDrawing">
    <cdr:from>
      <cdr:x>0.07514</cdr:x>
      <cdr:y>0.78554</cdr:y>
    </cdr:from>
    <cdr:to>
      <cdr:x>0.26075</cdr:x>
      <cdr:y>0.9564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08000" y="3661230"/>
          <a:ext cx="125489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רמת חוסן בינונית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0.73866</cdr:x>
      <cdr:y>0.30994</cdr:y>
    </cdr:from>
    <cdr:to>
      <cdr:x>0.97439</cdr:x>
      <cdr:y>0.58191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274385" y="1444562"/>
          <a:ext cx="1683203" cy="1267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רמת הסתמכות גבוהה</a:t>
          </a:r>
        </a:p>
      </cdr:txBody>
    </cdr:sp>
  </cdr:relSizeAnchor>
  <cdr:relSizeAnchor xmlns:cdr="http://schemas.openxmlformats.org/drawingml/2006/chartDrawing">
    <cdr:from>
      <cdr:x>0.01598</cdr:x>
      <cdr:y>0.11897</cdr:y>
    </cdr:from>
    <cdr:to>
      <cdr:x>0.4342</cdr:x>
      <cdr:y>0.39094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14088" y="554498"/>
          <a:ext cx="2986301" cy="1267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רמת הסתמכות נמוכה</a:t>
          </a:r>
        </a:p>
      </cdr:txBody>
    </cdr:sp>
  </cdr:relSizeAnchor>
  <cdr:relSizeAnchor xmlns:cdr="http://schemas.openxmlformats.org/drawingml/2006/chartDrawing">
    <cdr:from>
      <cdr:x>0.05488</cdr:x>
      <cdr:y>0.67927</cdr:y>
    </cdr:from>
    <cdr:to>
      <cdr:x>0.28083</cdr:x>
      <cdr:y>0.95124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391886" y="3165905"/>
          <a:ext cx="1613386" cy="1267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רמת הסתמכות בינונית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0.6623</cdr:x>
      <cdr:y>0.11899</cdr:y>
    </cdr:from>
    <cdr:to>
      <cdr:x>0.89044</cdr:x>
      <cdr:y>0.28985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729125" y="554606"/>
          <a:ext cx="1629023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הסתמכות גבוהה</a:t>
          </a:r>
        </a:p>
      </cdr:txBody>
    </cdr:sp>
  </cdr:relSizeAnchor>
  <cdr:relSizeAnchor xmlns:cdr="http://schemas.openxmlformats.org/drawingml/2006/chartDrawing">
    <cdr:from>
      <cdr:x>0.05094</cdr:x>
      <cdr:y>0.20072</cdr:y>
    </cdr:from>
    <cdr:to>
      <cdr:x>0.31996</cdr:x>
      <cdr:y>0.37158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63761" y="935494"/>
          <a:ext cx="1920925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הסתמכות נמוכה</a:t>
          </a:r>
        </a:p>
      </cdr:txBody>
    </cdr:sp>
  </cdr:relSizeAnchor>
  <cdr:relSizeAnchor xmlns:cdr="http://schemas.openxmlformats.org/drawingml/2006/chartDrawing">
    <cdr:from>
      <cdr:x>0.69152</cdr:x>
      <cdr:y>0.82914</cdr:y>
    </cdr:from>
    <cdr:to>
      <cdr:x>0.91747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937760" y="3864439"/>
          <a:ext cx="1613386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הסתמכות בינונית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0.33575</cdr:x>
      <cdr:y>0.34097</cdr:y>
    </cdr:from>
    <cdr:to>
      <cdr:x>0.61171</cdr:x>
      <cdr:y>0.73577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233" y="647816"/>
          <a:ext cx="855801" cy="75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</a:t>
          </a:r>
          <a:br>
            <a:rPr lang="en-US" sz="1200" dirty="0"/>
          </a:b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0.36949</cdr:x>
      <cdr:y>0.4049</cdr:y>
    </cdr:from>
    <cdr:to>
      <cdr:x>0.63051</cdr:x>
      <cdr:y>0.5951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234127" y="1069566"/>
          <a:ext cx="871852" cy="502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פעילות שגרתית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0.42529</cdr:x>
      <cdr:y>0.40042</cdr:y>
    </cdr:from>
    <cdr:to>
      <cdr:x>0.68031</cdr:x>
      <cdr:y>0.70862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482783" y="1302920"/>
          <a:ext cx="889132" cy="1002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מחלה/ בדיקה רפואית</a:t>
          </a: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0.38084</cdr:x>
      <cdr:y>0.41845</cdr:y>
    </cdr:from>
    <cdr:to>
      <cdr:x>0.72465</cdr:x>
      <cdr:y>0.61463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368085" y="1370582"/>
          <a:ext cx="1235060" cy="64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מידע או עצה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0.37316</cdr:x>
      <cdr:y>0.43114</cdr:y>
    </cdr:from>
    <cdr:to>
      <cdr:x>0.63418</cdr:x>
      <cdr:y>0.62134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716842" y="1656097"/>
          <a:ext cx="1200900" cy="730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תמיכה רגשית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0.74137</cdr:x>
      <cdr:y>0.16396</cdr:y>
    </cdr:from>
    <cdr:to>
      <cdr:x>0.92698</cdr:x>
      <cdr:y>0.33482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008545" y="724740"/>
          <a:ext cx="1253949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ללא קושי בתפקוד</a:t>
          </a:r>
        </a:p>
      </cdr:txBody>
    </cdr:sp>
  </cdr:relSizeAnchor>
  <cdr:relSizeAnchor xmlns:cdr="http://schemas.openxmlformats.org/drawingml/2006/chartDrawing">
    <cdr:from>
      <cdr:x>0.03922</cdr:x>
      <cdr:y>0.49906</cdr:y>
    </cdr:from>
    <cdr:to>
      <cdr:x>0.22482</cdr:x>
      <cdr:y>0.66992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64975" y="2205912"/>
          <a:ext cx="1253882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עם קושי בתפקוד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0.36941</cdr:x>
      <cdr:y>0.42629</cdr:y>
    </cdr:from>
    <cdr:to>
      <cdr:x>0.63043</cdr:x>
      <cdr:y>0.61649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699585" y="1637474"/>
          <a:ext cx="1200900" cy="730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בעיות כלכליות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0.44546</cdr:x>
      <cdr:y>0</cdr:y>
    </cdr:from>
    <cdr:to>
      <cdr:x>0.67677</cdr:x>
      <cdr:y>0.11368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3493989" y="-1979827"/>
          <a:ext cx="1814295" cy="516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עצמאי </a:t>
          </a:r>
        </a:p>
      </cdr:txBody>
    </cdr:sp>
  </cdr:relSizeAnchor>
  <cdr:relSizeAnchor xmlns:cdr="http://schemas.openxmlformats.org/drawingml/2006/chartDrawing">
    <cdr:from>
      <cdr:x>0.15317</cdr:x>
      <cdr:y>0.77412</cdr:y>
    </cdr:from>
    <cdr:to>
      <cdr:x>0.39183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201411" y="3518007"/>
          <a:ext cx="1871945" cy="102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עצמאי </a:t>
          </a:r>
          <a:br>
            <a:rPr lang="en-US" sz="2400" b="0" dirty="0"/>
          </a:br>
          <a:r>
            <a:rPr lang="he-IL" sz="2400" b="0" dirty="0"/>
            <a:t>2-1 פעולות</a:t>
          </a:r>
        </a:p>
      </cdr:txBody>
    </cdr:sp>
  </cdr:relSizeAnchor>
  <cdr:relSizeAnchor xmlns:cdr="http://schemas.openxmlformats.org/drawingml/2006/chartDrawing">
    <cdr:from>
      <cdr:x>0.69074</cdr:x>
      <cdr:y>0.21818</cdr:y>
    </cdr:from>
    <cdr:to>
      <cdr:x>0.9611</cdr:x>
      <cdr:y>0.38904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417826" y="991534"/>
          <a:ext cx="2120585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עצמאי</a:t>
          </a:r>
          <a:br>
            <a:rPr lang="en-US" sz="2400" b="0" dirty="0"/>
          </a:br>
          <a:r>
            <a:rPr lang="he-IL" sz="2400" b="0" dirty="0"/>
            <a:t>4-3 פעולות</a:t>
          </a:r>
        </a:p>
      </cdr:txBody>
    </cdr:sp>
  </cdr:relSizeAnchor>
  <cdr:relSizeAnchor xmlns:cdr="http://schemas.openxmlformats.org/drawingml/2006/chartDrawing">
    <cdr:from>
      <cdr:x>0.07495</cdr:x>
      <cdr:y>0.09177</cdr:y>
    </cdr:from>
    <cdr:to>
      <cdr:x>0.3136</cdr:x>
      <cdr:y>0.26263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587872" y="417060"/>
          <a:ext cx="1871867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עצמאי </a:t>
          </a:r>
          <a:br>
            <a:rPr lang="en-US" sz="2400" b="0" dirty="0"/>
          </a:br>
          <a:r>
            <a:rPr lang="he-IL" sz="2400" b="0" u="sng" dirty="0"/>
            <a:t>באף פעולה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0.75502</cdr:x>
      <cdr:y>0.33482</cdr:y>
    </cdr:from>
    <cdr:to>
      <cdr:x>0.97824</cdr:x>
      <cdr:y>0.50568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00786" y="1479939"/>
          <a:ext cx="1508009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>
              <a:latin typeface="Assistant" pitchFamily="2" charset="-79"/>
              <a:cs typeface="Assistant" pitchFamily="2" charset="-79"/>
            </a:rPr>
            <a:t>רמת דיכאון נמוכה</a:t>
          </a:r>
        </a:p>
      </cdr:txBody>
    </cdr:sp>
  </cdr:relSizeAnchor>
  <cdr:relSizeAnchor xmlns:cdr="http://schemas.openxmlformats.org/drawingml/2006/chartDrawing">
    <cdr:from>
      <cdr:x>0.06838</cdr:x>
      <cdr:y>0.13913</cdr:y>
    </cdr:from>
    <cdr:to>
      <cdr:x>0.28194</cdr:x>
      <cdr:y>0.38498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461995" y="614969"/>
          <a:ext cx="1442743" cy="1086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>
              <a:latin typeface="Assistant" pitchFamily="2" charset="-79"/>
              <a:cs typeface="Assistant" pitchFamily="2" charset="-79"/>
            </a:rPr>
            <a:t>רמת דיכאון גבוהה</a:t>
          </a:r>
        </a:p>
      </cdr:txBody>
    </cdr:sp>
  </cdr:relSizeAnchor>
  <cdr:relSizeAnchor xmlns:cdr="http://schemas.openxmlformats.org/drawingml/2006/chartDrawing">
    <cdr:from>
      <cdr:x>0.09473</cdr:x>
      <cdr:y>0.82914</cdr:y>
    </cdr:from>
    <cdr:to>
      <cdr:x>0.35161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639956" y="3664883"/>
          <a:ext cx="1735461" cy="755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>
              <a:latin typeface="Assistant" pitchFamily="2" charset="-79"/>
              <a:cs typeface="Assistant" pitchFamily="2" charset="-79"/>
            </a:rPr>
            <a:t>רמת דיכאון בינונית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0.69444</cdr:x>
      <cdr:y>0.65912</cdr:y>
    </cdr:from>
    <cdr:to>
      <cdr:x>0.9182</cdr:x>
      <cdr:y>0.80775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446904" y="2995407"/>
          <a:ext cx="1755038" cy="67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עצמאי</a:t>
          </a:r>
        </a:p>
      </cdr:txBody>
    </cdr:sp>
  </cdr:relSizeAnchor>
  <cdr:relSizeAnchor xmlns:cdr="http://schemas.openxmlformats.org/drawingml/2006/chartDrawing">
    <cdr:from>
      <cdr:x>0</cdr:x>
      <cdr:y>0.33613</cdr:y>
    </cdr:from>
    <cdr:to>
      <cdr:x>0.23866</cdr:x>
      <cdr:y>0.56201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0" y="1527566"/>
          <a:ext cx="1871944" cy="1026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dirty="0"/>
            <a:t>עצמאי </a:t>
          </a:r>
          <a:br>
            <a:rPr lang="en-US" sz="2400" dirty="0"/>
          </a:br>
          <a:r>
            <a:rPr lang="he-IL" sz="2400" dirty="0"/>
            <a:t>בפעולה אחת</a:t>
          </a:r>
        </a:p>
      </cdr:txBody>
    </cdr:sp>
  </cdr:relSizeAnchor>
  <cdr:relSizeAnchor xmlns:cdr="http://schemas.openxmlformats.org/drawingml/2006/chartDrawing">
    <cdr:from>
      <cdr:x>0.05909</cdr:x>
      <cdr:y>0.72232</cdr:y>
    </cdr:from>
    <cdr:to>
      <cdr:x>0.32945</cdr:x>
      <cdr:y>0.89318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63437" y="3282620"/>
          <a:ext cx="2120664" cy="77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עצמאי</a:t>
          </a:r>
          <a:br>
            <a:rPr lang="en-US" sz="2400" b="0" dirty="0"/>
          </a:br>
          <a:r>
            <a:rPr lang="he-IL" sz="2400" b="0" dirty="0"/>
            <a:t>ב-</a:t>
          </a:r>
          <a:r>
            <a:rPr lang="he-IL" sz="2400" dirty="0"/>
            <a:t> 2</a:t>
          </a:r>
          <a:r>
            <a:rPr lang="he-IL" sz="2400" b="0" dirty="0"/>
            <a:t> פעולות</a:t>
          </a:r>
        </a:p>
      </cdr:txBody>
    </cdr:sp>
  </cdr:relSizeAnchor>
  <cdr:relSizeAnchor xmlns:cdr="http://schemas.openxmlformats.org/drawingml/2006/chartDrawing">
    <cdr:from>
      <cdr:x>0.15452</cdr:x>
      <cdr:y>0.03109</cdr:y>
    </cdr:from>
    <cdr:to>
      <cdr:x>0.39317</cdr:x>
      <cdr:y>0.20195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1212007" y="141311"/>
          <a:ext cx="1871866" cy="77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עצמאי באף פעולה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0.69457</cdr:y>
    </cdr:from>
    <cdr:to>
      <cdr:x>0.45699</cdr:x>
      <cdr:y>0.99145</cdr:y>
    </cdr:to>
    <cdr:sp macro="" textlink="">
      <cdr:nvSpPr>
        <cdr:cNvPr id="2" name="Content Placeholder 1">
          <a:extLst xmlns:a="http://schemas.openxmlformats.org/drawingml/2006/main">
            <a:ext uri="{FF2B5EF4-FFF2-40B4-BE49-F238E27FC236}">
              <a16:creationId xmlns:a16="http://schemas.microsoft.com/office/drawing/2014/main" id="{CBC67F67-835A-3AD0-1258-39ABF457A76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358680" y="1178673"/>
          <a:ext cx="982064" cy="503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228600" indent="-228600" algn="r" defTabSz="914400" rtl="1" eaLnBrk="1" latinLnBrk="0" hangingPunct="1">
            <a:lnSpc>
              <a:spcPct val="90000"/>
            </a:lnSpc>
            <a:spcBef>
              <a:spcPts val="10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1pPr>
          <a:lvl2pPr marL="6858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2pPr>
          <a:lvl3pPr marL="11430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3pPr>
          <a:lvl4pPr marL="16002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4pPr>
          <a:lvl5pPr marL="20574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5pPr>
          <a:lvl6pPr marL="25146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Bef>
              <a:spcPts val="0"/>
            </a:spcBef>
          </a:pPr>
          <a:r>
            <a:rPr lang="he-IL" sz="1600" dirty="0">
              <a:latin typeface="+mn-lt"/>
              <a:cs typeface="+mn-cs"/>
            </a:rPr>
            <a:t>החמרה בעצמאות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0.54301</cdr:x>
      <cdr:y>0.70311</cdr:y>
    </cdr:from>
    <cdr:to>
      <cdr:x>1</cdr:x>
      <cdr:y>1</cdr:y>
    </cdr:to>
    <cdr:sp macro="" textlink="">
      <cdr:nvSpPr>
        <cdr:cNvPr id="2" name="Content Placeholder 1">
          <a:extLst xmlns:a="http://schemas.openxmlformats.org/drawingml/2006/main">
            <a:ext uri="{FF2B5EF4-FFF2-40B4-BE49-F238E27FC236}">
              <a16:creationId xmlns:a16="http://schemas.microsoft.com/office/drawing/2014/main" id="{CBC67F67-835A-3AD0-1258-39ABF457A76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692725" y="5376610"/>
          <a:ext cx="982064" cy="503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228600" indent="-228600" algn="r" defTabSz="914400" rtl="1" eaLnBrk="1" latinLnBrk="0" hangingPunct="1">
            <a:lnSpc>
              <a:spcPct val="90000"/>
            </a:lnSpc>
            <a:spcBef>
              <a:spcPts val="10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1pPr>
          <a:lvl2pPr marL="6858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2pPr>
          <a:lvl3pPr marL="11430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3pPr>
          <a:lvl4pPr marL="16002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4pPr>
          <a:lvl5pPr marL="20574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5pPr>
          <a:lvl6pPr marL="25146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Bef>
              <a:spcPts val="0"/>
            </a:spcBef>
          </a:pPr>
          <a:r>
            <a:rPr lang="he-IL" sz="1600" dirty="0">
              <a:latin typeface="+mn-lt"/>
              <a:cs typeface="+mn-cs"/>
            </a:rPr>
            <a:t>החמרה בעצמאות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0.62521</cdr:y>
    </cdr:from>
    <cdr:to>
      <cdr:x>0.45699</cdr:x>
      <cdr:y>0.9221</cdr:y>
    </cdr:to>
    <cdr:sp macro="" textlink="">
      <cdr:nvSpPr>
        <cdr:cNvPr id="2" name="Content Placeholder 1">
          <a:extLst xmlns:a="http://schemas.openxmlformats.org/drawingml/2006/main">
            <a:ext uri="{FF2B5EF4-FFF2-40B4-BE49-F238E27FC236}">
              <a16:creationId xmlns:a16="http://schemas.microsoft.com/office/drawing/2014/main" id="{CBC67F67-835A-3AD0-1258-39ABF457A76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1324764" y="1060984"/>
          <a:ext cx="982064" cy="503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228600" indent="-228600" algn="r" defTabSz="914400" rtl="1" eaLnBrk="1" latinLnBrk="0" hangingPunct="1">
            <a:lnSpc>
              <a:spcPct val="90000"/>
            </a:lnSpc>
            <a:spcBef>
              <a:spcPts val="10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1pPr>
          <a:lvl2pPr marL="6858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2pPr>
          <a:lvl3pPr marL="11430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3pPr>
          <a:lvl4pPr marL="16002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4pPr>
          <a:lvl5pPr marL="20574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Clr>
              <a:schemeClr val="accent3"/>
            </a:buClr>
            <a:buSzPct val="110000"/>
            <a:buFontTx/>
            <a:buNone/>
            <a:defRPr sz="280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lvl5pPr>
          <a:lvl6pPr marL="25146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r" defTabSz="914400" rtl="1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Bef>
              <a:spcPts val="0"/>
            </a:spcBef>
          </a:pPr>
          <a:r>
            <a:rPr lang="he-IL" sz="1600" dirty="0">
              <a:latin typeface="+mn-lt"/>
              <a:cs typeface="+mn-cs"/>
            </a:rPr>
            <a:t>החמרה בעצמאות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E670A44B-E44C-4538-8DD1-275E33DBBF1A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4D4B62DB-DBBE-4CAE-A49E-332DEE57EA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4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08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1800">
                <a:solidFill>
                  <a:schemeClr val="accent3"/>
                </a:solidFill>
              </a:rPr>
              <a:t>* (</a:t>
            </a:r>
            <a:r>
              <a:rPr lang="en-US" sz="1800">
                <a:solidFill>
                  <a:schemeClr val="accent3"/>
                </a:solidFill>
              </a:rPr>
              <a:t>P&lt;0. 05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endParaRPr lang="he-IL" sz="1800"/>
          </a:p>
          <a:p>
            <a:r>
              <a:rPr lang="he-IL" sz="1800"/>
              <a:t>סולם 1 (בכלל לא) – 4 (כמעט כל יום)</a:t>
            </a: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עניין מועט או הנאה מעטה בעשיית דברים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תחושת עצב, דיכאון או חוסר תקווה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 sz="1800" b="1"/>
          </a:p>
          <a:p>
            <a:pPr algn="r" rtl="1"/>
            <a:endParaRPr lang="he-IL" sz="1800" b="1"/>
          </a:p>
          <a:p>
            <a:pPr algn="r" rtl="1"/>
            <a:r>
              <a:rPr lang="he-IL" sz="1800" b="1"/>
              <a:t>על המדד</a:t>
            </a:r>
            <a:r>
              <a:rPr lang="he-IL" sz="1800"/>
              <a:t>: סולם מקוצר ומתוקף. הניקוד האפשרי נע בין 2 (רמת הדיכאון הנמוכה ביותר) ל- 8 (רמת הדיכאון הגבוהה ביותר). </a:t>
            </a:r>
          </a:p>
          <a:p>
            <a:pPr algn="r" rtl="1"/>
            <a:r>
              <a:rPr lang="he-IL" sz="1800"/>
              <a:t>במחקר זה בוצע חלוקה לשלוש קבוצות: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/>
              <a:t>רמת דיכאון נמוכה (2-3 במדד </a:t>
            </a:r>
            <a:r>
              <a:rPr lang="en-US" sz="1800"/>
              <a:t>PHQ2</a:t>
            </a:r>
            <a:r>
              <a:rPr lang="he-IL" sz="180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/>
              <a:t>רמת דיכאון בינונית (4-6 במדד </a:t>
            </a:r>
            <a:r>
              <a:rPr lang="en-US" sz="1800"/>
              <a:t>PHQ2</a:t>
            </a:r>
            <a:r>
              <a:rPr lang="he-IL" sz="180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/>
              <a:t>רמת דיכאון גבוהה (7-8 במדד </a:t>
            </a:r>
            <a:r>
              <a:rPr lang="en-US" sz="1800"/>
              <a:t>PHQ2</a:t>
            </a:r>
            <a:r>
              <a:rPr lang="he-IL" sz="180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49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>
                <a:solidFill>
                  <a:schemeClr val="accent3"/>
                </a:solidFill>
              </a:rPr>
              <a:t>* </a:t>
            </a:r>
            <a:r>
              <a:rPr lang="he-IL" sz="1000">
                <a:solidFill>
                  <a:schemeClr val="accent3"/>
                </a:solidFill>
              </a:rPr>
              <a:t>(</a:t>
            </a:r>
            <a:r>
              <a:rPr lang="en-US" sz="1000">
                <a:solidFill>
                  <a:schemeClr val="accent3"/>
                </a:solidFill>
              </a:rPr>
              <a:t>P&lt;0. 05</a:t>
            </a:r>
            <a:r>
              <a:rPr lang="he-IL" sz="1000">
                <a:solidFill>
                  <a:schemeClr val="accent3"/>
                </a:solidFill>
              </a:rPr>
              <a:t>) </a:t>
            </a:r>
            <a:endParaRPr lang="he-IL">
              <a:solidFill>
                <a:schemeClr val="accent3"/>
              </a:solidFill>
            </a:endParaRPr>
          </a:p>
          <a:p>
            <a:endParaRPr lang="he-IL"/>
          </a:p>
          <a:p>
            <a:r>
              <a:rPr lang="he-IL"/>
              <a:t>סולם 1 (בכלל לא) – 4 (כמעט כל יום)</a:t>
            </a: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עניין מועט או הנאה מעטה בעשיית דברים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תחושת עצב, דיכאון או חוסר תקווה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30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/>
              <a:t>משוקלל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800">
                <a:solidFill>
                  <a:schemeClr val="accent3"/>
                </a:solidFill>
              </a:rPr>
              <a:t>(</a:t>
            </a:r>
            <a:r>
              <a:rPr lang="en-US" sz="1800">
                <a:solidFill>
                  <a:schemeClr val="accent3"/>
                </a:solidFill>
              </a:rPr>
              <a:t>P&lt;0. 01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he-IL" sz="1800">
              <a:solidFill>
                <a:schemeClr val="accent3"/>
              </a:solidFill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he-IL" sz="180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5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61800-42E4-C18F-FA78-9E408D4E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A5486-3985-BF3B-442D-BF4045EB8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E24C4-DA6A-1437-1A8C-6445CF8A0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>
                <a:solidFill>
                  <a:schemeClr val="accent3"/>
                </a:solidFill>
              </a:rPr>
              <a:t>* </a:t>
            </a: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05</a:t>
            </a:r>
            <a:r>
              <a:rPr lang="he-IL" sz="1200">
                <a:solidFill>
                  <a:schemeClr val="accent3"/>
                </a:solidFill>
              </a:rPr>
              <a:t>) </a:t>
            </a:r>
            <a:endParaRPr lang="he-IL">
              <a:solidFill>
                <a:schemeClr val="accent3"/>
              </a:solidFill>
            </a:endParaRPr>
          </a:p>
          <a:p>
            <a:endParaRPr lang="he-IL"/>
          </a:p>
          <a:p>
            <a:r>
              <a:rPr lang="he-IL"/>
              <a:t>מקבל עזרה מאדם אחר:</a:t>
            </a: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קניית מצרכים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בישול ארוחות או הזמנת/קניית אוכל מוכן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ביצוע סידורים שגרתיים/תקופתיים כגון הגעה לדואר, קביעת תור </a:t>
            </a:r>
            <a:r>
              <a:rPr lang="he-IL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לקפ"ח</a:t>
            </a: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בנק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ביצוע פעולות כמו מיצוי זכויות או קבלת הטבות, מילוי טפסים או ביצוע פעולות מול גופים שונים (קרנות פנסיה, משרדי ממשלה, ביטוח לאומי, רשויות ועוד)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EAB52-827F-DB0D-BBA9-BB4AA48C1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95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chemeClr val="accent3"/>
                </a:solidFill>
              </a:rPr>
              <a:t>(</a:t>
            </a:r>
            <a:r>
              <a:rPr lang="en-US" sz="1800" dirty="0">
                <a:solidFill>
                  <a:schemeClr val="accent3"/>
                </a:solidFill>
              </a:rPr>
              <a:t>P&lt;0. 05</a:t>
            </a:r>
            <a:r>
              <a:rPr lang="he-IL" sz="1800" dirty="0">
                <a:solidFill>
                  <a:schemeClr val="accent3"/>
                </a:solidFill>
              </a:rPr>
              <a:t>) מדגם קטן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chemeClr val="accent3"/>
                </a:solidFill>
              </a:rPr>
              <a:t>משוקלל</a:t>
            </a:r>
          </a:p>
          <a:p>
            <a:endParaRPr lang="he-IL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27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האם יש מצבים בהם אתה/ מרגיש/ה בדידות?</a:t>
            </a:r>
          </a:p>
          <a:p>
            <a:r>
              <a:rPr lang="he-IL" sz="1800">
                <a:effectLst/>
                <a:cs typeface="David" panose="020E0502060401010101" pitchFamily="34" charset="-79"/>
              </a:rPr>
              <a:t>1 (לעיתים קרובות) – 4 (אף פעם לא)</a:t>
            </a:r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98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*</a:t>
            </a: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1</a:t>
            </a:r>
            <a:r>
              <a:rPr lang="he-IL" sz="1200">
                <a:solidFill>
                  <a:schemeClr val="accent3"/>
                </a:solidFill>
              </a:rPr>
              <a:t>) מדגם קטן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משוקלל</a:t>
            </a: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1120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/>
              <a:t>משוקלל</a:t>
            </a:r>
          </a:p>
          <a:p>
            <a:r>
              <a:rPr lang="he-IL" sz="1800"/>
              <a:t>*</a:t>
            </a:r>
            <a:r>
              <a:rPr lang="en-US" sz="1800">
                <a:solidFill>
                  <a:schemeClr val="accent3"/>
                </a:solidFill>
              </a:rPr>
              <a:t>P&lt;0.05</a:t>
            </a:r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031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/>
              <a:t>משוקלל</a:t>
            </a:r>
          </a:p>
          <a:p>
            <a:r>
              <a:rPr lang="he-IL" sz="1800"/>
              <a:t>*</a:t>
            </a:r>
            <a:r>
              <a:rPr lang="en-US" sz="1800">
                <a:solidFill>
                  <a:schemeClr val="accent3"/>
                </a:solidFill>
              </a:rPr>
              <a:t>P&lt;0.05</a:t>
            </a:r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41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6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/>
              <a:t>מדד פריפריאלי - 7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4697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78E4-1C36-C4A0-D895-1909660F7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9100A-23F4-B126-6B5B-0104CE33E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B9283-E94B-AEA5-1F78-525492A5C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05</a:t>
            </a:r>
            <a:r>
              <a:rPr lang="he-IL" sz="12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>
              <a:solidFill>
                <a:schemeClr val="accent3"/>
              </a:solidFill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64B8A-61F9-DA1B-026F-7647AE8B2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13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840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/>
              <a:t>משוקלל</a:t>
            </a:r>
          </a:p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135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 dirty="0">
                <a:solidFill>
                  <a:schemeClr val="accent3"/>
                </a:solidFill>
              </a:rPr>
              <a:t>*בני 60-74 מבצעים פעילות גופנית בתדירות גבוהה יותר (</a:t>
            </a:r>
            <a:r>
              <a:rPr lang="en-US" sz="2800" dirty="0">
                <a:solidFill>
                  <a:schemeClr val="accent3"/>
                </a:solidFill>
              </a:rPr>
              <a:t>P&lt;0.01</a:t>
            </a:r>
            <a:r>
              <a:rPr lang="he-IL" sz="2800" dirty="0">
                <a:solidFill>
                  <a:schemeClr val="accent3"/>
                </a:solidFill>
              </a:rPr>
              <a:t>)</a:t>
            </a:r>
          </a:p>
          <a:p>
            <a:pPr algn="r" rtl="1"/>
            <a:r>
              <a:rPr lang="he-IL" sz="2800" dirty="0">
                <a:solidFill>
                  <a:schemeClr val="accent3"/>
                </a:solidFill>
              </a:rPr>
              <a:t>*תדירות ביצוע פעילות גופנית של בני 75+ ירדה פחות מבני 60-74 (</a:t>
            </a:r>
            <a:r>
              <a:rPr lang="en-US" sz="2800" dirty="0">
                <a:solidFill>
                  <a:schemeClr val="accent3"/>
                </a:solidFill>
              </a:rPr>
              <a:t>P&lt;0.01</a:t>
            </a:r>
            <a:r>
              <a:rPr lang="he-IL" sz="2800" dirty="0">
                <a:solidFill>
                  <a:schemeClr val="accent3"/>
                </a:solidFill>
              </a:rPr>
              <a:t>)</a:t>
            </a:r>
          </a:p>
          <a:p>
            <a:pPr algn="r" rtl="1"/>
            <a:r>
              <a:rPr lang="he-IL" sz="2800" dirty="0">
                <a:solidFill>
                  <a:schemeClr val="accent3"/>
                </a:solidFill>
              </a:rPr>
              <a:t>לא נמצאו פערים מובהקים בין גברים לנשים </a:t>
            </a:r>
          </a:p>
          <a:p>
            <a:endParaRPr lang="he-IL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140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(</a:t>
            </a:r>
            <a:r>
              <a:rPr lang="en-US" sz="2800">
                <a:solidFill>
                  <a:schemeClr val="accent3"/>
                </a:solidFill>
              </a:rPr>
              <a:t>P&lt;0. 05</a:t>
            </a:r>
            <a:r>
              <a:rPr lang="he-IL" sz="2800">
                <a:solidFill>
                  <a:schemeClr val="accent3"/>
                </a:solidFill>
              </a:rPr>
              <a:t>) </a:t>
            </a:r>
          </a:p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3205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(</a:t>
            </a:r>
            <a:r>
              <a:rPr lang="en-US" sz="2800">
                <a:solidFill>
                  <a:schemeClr val="accent3"/>
                </a:solidFill>
              </a:rPr>
              <a:t>P&lt;0. 05</a:t>
            </a:r>
            <a:r>
              <a:rPr lang="he-IL" sz="2800">
                <a:solidFill>
                  <a:schemeClr val="accent3"/>
                </a:solidFill>
              </a:rPr>
              <a:t>) </a:t>
            </a:r>
          </a:p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1810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*בני 60-74 מבצעים פעילות גופנית בתדירות גבוהה יותר (</a:t>
            </a:r>
            <a:r>
              <a:rPr lang="en-US" sz="2800">
                <a:solidFill>
                  <a:schemeClr val="accent3"/>
                </a:solidFill>
              </a:rPr>
              <a:t>P&lt;0.01</a:t>
            </a:r>
            <a:r>
              <a:rPr lang="he-IL" sz="2800">
                <a:solidFill>
                  <a:schemeClr val="accent3"/>
                </a:solidFill>
              </a:rPr>
              <a:t>)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*תדירות ביצוע פעילות גופנית של בני 75+ ירדה פחות מבני 60-74 (</a:t>
            </a:r>
            <a:r>
              <a:rPr lang="en-US" sz="2800">
                <a:solidFill>
                  <a:schemeClr val="accent3"/>
                </a:solidFill>
              </a:rPr>
              <a:t>P&lt;0.01</a:t>
            </a:r>
            <a:r>
              <a:rPr lang="he-IL" sz="2800">
                <a:solidFill>
                  <a:schemeClr val="accent3"/>
                </a:solidFill>
              </a:rPr>
              <a:t>)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לא נמצאו פערים מובהקים בין גברים לנשים 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4456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6810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171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2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0251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507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057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800">
                <a:solidFill>
                  <a:schemeClr val="accent3"/>
                </a:solidFill>
              </a:rPr>
              <a:t>(</a:t>
            </a:r>
            <a:r>
              <a:rPr lang="en-US" sz="1800">
                <a:solidFill>
                  <a:schemeClr val="accent3"/>
                </a:solidFill>
              </a:rPr>
              <a:t>P&lt;0. 05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8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1503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800">
                <a:solidFill>
                  <a:schemeClr val="accent3"/>
                </a:solidFill>
              </a:rPr>
              <a:t>(</a:t>
            </a:r>
            <a:r>
              <a:rPr lang="en-US" sz="1800">
                <a:solidFill>
                  <a:schemeClr val="accent3"/>
                </a:solidFill>
              </a:rPr>
              <a:t>P&lt;0. 05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8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0892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800">
                <a:solidFill>
                  <a:schemeClr val="accent3"/>
                </a:solidFill>
              </a:rPr>
              <a:t>(</a:t>
            </a:r>
            <a:r>
              <a:rPr lang="en-US" sz="1800">
                <a:solidFill>
                  <a:schemeClr val="accent3"/>
                </a:solidFill>
              </a:rPr>
              <a:t>P&lt;0. 05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8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589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217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יותר בני 65-74 מרגישים יעילים ותורמים (</a:t>
            </a:r>
            <a:r>
              <a:rPr lang="en-US" sz="2800">
                <a:solidFill>
                  <a:schemeClr val="accent3"/>
                </a:solidFill>
              </a:rPr>
              <a:t>P&lt;0.05</a:t>
            </a:r>
            <a:r>
              <a:rPr lang="he-IL" sz="2800">
                <a:solidFill>
                  <a:schemeClr val="accent3"/>
                </a:solidFill>
              </a:rPr>
              <a:t>)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יותר בני 75+ לא נהנים מפעילויות יומיומיות (</a:t>
            </a:r>
            <a:r>
              <a:rPr lang="en-US" sz="2800">
                <a:solidFill>
                  <a:schemeClr val="accent3"/>
                </a:solidFill>
              </a:rPr>
              <a:t>P&lt;0.1</a:t>
            </a:r>
            <a:r>
              <a:rPr lang="he-IL" sz="2800">
                <a:solidFill>
                  <a:schemeClr val="accent3"/>
                </a:solidFill>
              </a:rPr>
              <a:t>)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593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800" dirty="0"/>
              <a:t>משוקלל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8371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/>
              <a:t>משוקלל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432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39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48DE-36DE-A364-AC06-EAABA917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EEA35-E253-5773-DFB3-CA176562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4DF9B-B3B3-19DB-4B3E-D3883349B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נפגעת בעצמך/באופן אישי  במהלך המלחמה בגוף, נפש או ברכוש?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קשה, פרט ____________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בינונית-קלה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r" rtl="1">
              <a:lnSpc>
                <a:spcPct val="107000"/>
              </a:lnSpc>
            </a:pPr>
            <a:r>
              <a:rPr lang="en-US" sz="1800" kern="10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2. האם, במהלך המלחמה, אדם קרוב אליך נפגע, נחטף או נרצח?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B4DC-2226-5009-C02E-72EBC31BA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743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244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279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2212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*</a:t>
            </a:r>
            <a:r>
              <a:rPr lang="en-US" dirty="0">
                <a:solidFill>
                  <a:schemeClr val="accent3"/>
                </a:solidFill>
              </a:rPr>
              <a:t>P&lt;0.05</a:t>
            </a:r>
          </a:p>
          <a:p>
            <a:r>
              <a:rPr lang="he-IL" dirty="0">
                <a:solidFill>
                  <a:schemeClr val="accent3"/>
                </a:solidFill>
              </a:rPr>
              <a:t>סקר חברתי: האם אתה מרוצה מיחסיך עם שכנים, אם הארנק שלך היה נגנב האם שכנים היו מחזירים, האם בשכונה שלך משתפים פעולה כדי לשפר את השכונה</a:t>
            </a:r>
          </a:p>
          <a:p>
            <a:r>
              <a:rPr lang="he-IL" dirty="0">
                <a:solidFill>
                  <a:schemeClr val="accent3"/>
                </a:solidFill>
              </a:rPr>
              <a:t>נוסח בסקר חברתי: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אילו היית במשבר או במצוקה, האם ישנם אנשים שעל עזרתם אתה יכול לסמוך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949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חיבור של 4 מדדים: 4-16 (מהימנות פנימית 0.56). חוסן נמוך/גבוה = 4 דרגון קיצוניות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558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חיבור של 4 מדדים: 4-16 (מהימנות פנימית 0.85). חוסן נמוך/גבוה = 4 דרגון קיצוניות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5685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חיבור של 2 מדדים: 2-8 (מהימנות פנימית 0.87). חוסן נמוך/גבוה = 2 דרגון קיצוניות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96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1929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909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69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48DE-36DE-A364-AC06-EAABA917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EEA35-E253-5773-DFB3-CA176562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4DF9B-B3B3-19DB-4B3E-D3883349B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נפגעת בעצמך/באופן אישי  במהלך המלחמה בגוף, נפש או ברכוש?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קשה, פרט ____________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בינונית-קלה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r" rtl="1">
              <a:lnSpc>
                <a:spcPct val="107000"/>
              </a:lnSpc>
            </a:pPr>
            <a:r>
              <a:rPr lang="en-US" sz="1800" kern="10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2. האם, במהלך המלחמה, אדם קרוב אליך נפגע, נחטף או נרצח?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B4DC-2226-5009-C02E-72EBC31BA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6874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41697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7677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13831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5626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בדידות, נפגע במלחמה, קרוב נפגע במלחמה, מרגיש בטוח</a:t>
            </a:r>
          </a:p>
          <a:p>
            <a:pPr algn="r" rtl="1"/>
            <a:endParaRPr lang="he-IL" sz="2800">
              <a:solidFill>
                <a:schemeClr val="accent3"/>
              </a:solidFill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אי יכולת לכסות הוצאות חודשיות פגיעות - </a:t>
            </a:r>
            <a:r>
              <a:rPr lang="he-IL" sz="1800" b="1" i="0" u="none" strike="noStrike" kern="1200">
                <a:solidFill>
                  <a:srgbClr val="FF0000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(פי 4), קב' סיכון -</a:t>
            </a:r>
            <a:r>
              <a:rPr lang="he-IL" sz="1800" b="1" i="0" u="none" strike="noStrike" kern="1200">
                <a:solidFill>
                  <a:srgbClr val="FF0000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(פי 6)</a:t>
            </a: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indent="0" algn="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 kern="1200">
              <a:solidFill>
                <a:srgbClr val="424F5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בני 75+ פגיעות 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(פי 3), קב' סיכון 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(פי 3.5)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 kern="1200">
              <a:solidFill>
                <a:srgbClr val="424F5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נפגע קשה </a:t>
            </a:r>
            <a:r>
              <a:rPr lang="en-US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לא נפגע פגיעות 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(פי 2.5)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בדידות פגיעות 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(פי 2.5)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עולים – פגיעות 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(פי 2)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העסקה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השכלה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מרגיש בטוח באזור מגורים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algn="r" rtl="1"/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986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חוסן אישי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מצב פגיע 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6%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מצב יציב 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מצב טוב 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74%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48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48DE-36DE-A364-AC06-EAABA917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EEA35-E253-5773-DFB3-CA176562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4DF9B-B3B3-19DB-4B3E-D3883349B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נפגעת בעצמך/באופן אישי  במהלך המלחמה בגוף, נפש או ברכוש?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קשה, פרט ____________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בינונית-קלה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r" rtl="1">
              <a:lnSpc>
                <a:spcPct val="107000"/>
              </a:lnSpc>
            </a:pPr>
            <a:r>
              <a:rPr lang="en-US" sz="1800" kern="10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2. האם, במהלך המלחמה, אדם קרוב אליך נפגע, נחטף או נרצח?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B4DC-2226-5009-C02E-72EBC31BA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04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בדידות, נפגע במלחמה, קרוב נפגע במלחמה, מרגיש בטוח</a:t>
            </a:r>
          </a:p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381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0521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בדידות, נפגע במלחמה, קרוב נפגע במלחמה, מרגיש בטוח</a:t>
            </a:r>
          </a:p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27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מה מצבך הבריאותי כיום?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 מאוד </a:t>
            </a: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 כל כך 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בכלל לא טוב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he-I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נתון ארצי – סקר חברתי 2022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65539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בדידות, נפגע במלחמה, קרוב נפגע במלחמה, מרגיש בטוח</a:t>
            </a:r>
          </a:p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8552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D719-702A-83BD-6238-6BF1E1ADD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83D63-41E1-12A6-CD32-AE1E288F9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A4D7B-4916-C132-6D21-C9BEC4132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מה כואב? 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עומק </a:t>
            </a:r>
            <a:r>
              <a:rPr lang="he-IL" err="1">
                <a:latin typeface="Calibri Light" panose="020F0302020204030204" pitchFamily="34" charset="0"/>
                <a:cs typeface="Calibri Light" panose="020F0302020204030204" pitchFamily="34" charset="0"/>
              </a:rPr>
              <a:t>הצורכ</a:t>
            </a: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/ים - פרמטר הכרחי, אך לא מספיק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המצב החמיר?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שינוי לרעה (במצב קיים או חדש)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מסתדר לבד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היכולת לפתור עצמאית או באמצעות רשת התמיכה הקיימת 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CA58A-3558-39E2-C2F2-04D7B6135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E656-BBEE-495E-A0E9-07C17D24AEF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05</a:t>
            </a:r>
            <a:r>
              <a:rPr lang="he-IL" sz="12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>
              <a:solidFill>
                <a:schemeClr val="accent3"/>
              </a:solidFill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13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מה מצבך הבריאותי כיום?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 מאוד </a:t>
            </a: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 כל כך 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בכלל לא טוב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he-I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endParaRPr lang="he-I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נתון ארצי – סקר חברתי 2022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180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05</a:t>
            </a:r>
            <a:r>
              <a:rPr lang="he-IL" sz="12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>
              <a:solidFill>
                <a:schemeClr val="accent3"/>
              </a:solidFill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15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dale.jdc.org.il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dale.jdc.org.il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1310138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12423" y="3134625"/>
            <a:ext cx="8367153" cy="1007754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24495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071011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מלבן 17">
            <a:extLst>
              <a:ext uri="{FF2B5EF4-FFF2-40B4-BE49-F238E27FC236}">
                <a16:creationId xmlns:a16="http://schemas.microsoft.com/office/drawing/2014/main" id="{D1821F43-F5C8-45D9-82AC-3C87F16955C5}"/>
              </a:ext>
            </a:extLst>
          </p:cNvPr>
          <p:cNvSpPr/>
          <p:nvPr userDrawn="1"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22">
            <a:extLst>
              <a:ext uri="{FF2B5EF4-FFF2-40B4-BE49-F238E27FC236}">
                <a16:creationId xmlns:a16="http://schemas.microsoft.com/office/drawing/2014/main" id="{FFC42D22-7CA4-4820-A954-FFA3B37DC869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23">
            <a:extLst>
              <a:ext uri="{FF2B5EF4-FFF2-40B4-BE49-F238E27FC236}">
                <a16:creationId xmlns:a16="http://schemas.microsoft.com/office/drawing/2014/main" id="{C7311CD7-2F14-49A9-B6E1-A771B9353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54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7">
            <a:extLst>
              <a:ext uri="{FF2B5EF4-FFF2-40B4-BE49-F238E27FC236}">
                <a16:creationId xmlns:a16="http://schemas.microsoft.com/office/drawing/2014/main" id="{AFE05CEA-783F-4364-A7B8-36D54E3B8549}"/>
              </a:ext>
            </a:extLst>
          </p:cNvPr>
          <p:cNvSpPr/>
          <p:nvPr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7686" y="-26901"/>
            <a:ext cx="12209686" cy="514514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מלבן 8">
            <a:extLst>
              <a:ext uri="{FF2B5EF4-FFF2-40B4-BE49-F238E27FC236}">
                <a16:creationId xmlns:a16="http://schemas.microsoft.com/office/drawing/2014/main" id="{CA7EEE55-D1DC-44EF-AA92-BF9C7F3A319A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301140E-BEDE-4DD4-9D4A-CB601FDCCEEF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7611B44-B797-4531-94BB-693ADE11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8" name="מלבן 11">
            <a:extLst>
              <a:ext uri="{FF2B5EF4-FFF2-40B4-BE49-F238E27FC236}">
                <a16:creationId xmlns:a16="http://schemas.microsoft.com/office/drawing/2014/main" id="{D11E7429-79D8-46BF-9D30-16CB05B7477E}"/>
              </a:ext>
            </a:extLst>
          </p:cNvPr>
          <p:cNvSpPr/>
          <p:nvPr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BCFB976-1F9C-46A1-ABE0-30726A603247}"/>
              </a:ext>
            </a:extLst>
          </p:cNvPr>
          <p:cNvSpPr/>
          <p:nvPr userDrawn="1"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499F71D-BF43-437E-B585-0966776B5335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B2E6220-C74E-4298-8DF8-43F5D10BB4E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6421C-DF55-409E-9B4C-81B0D4C53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3" name="מלבן 11">
            <a:extLst>
              <a:ext uri="{FF2B5EF4-FFF2-40B4-BE49-F238E27FC236}">
                <a16:creationId xmlns:a16="http://schemas.microsoft.com/office/drawing/2014/main" id="{390FF7A6-B227-467F-86A2-6D32ED6067DA}"/>
              </a:ext>
            </a:extLst>
          </p:cNvPr>
          <p:cNvSpPr/>
          <p:nvPr userDrawn="1"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1310138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12423" y="3134625"/>
            <a:ext cx="8367153" cy="1007754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24495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071011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מלבן 17">
            <a:extLst>
              <a:ext uri="{FF2B5EF4-FFF2-40B4-BE49-F238E27FC236}">
                <a16:creationId xmlns:a16="http://schemas.microsoft.com/office/drawing/2014/main" id="{D1821F43-F5C8-45D9-82AC-3C87F16955C5}"/>
              </a:ext>
            </a:extLst>
          </p:cNvPr>
          <p:cNvSpPr/>
          <p:nvPr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22">
            <a:extLst>
              <a:ext uri="{FF2B5EF4-FFF2-40B4-BE49-F238E27FC236}">
                <a16:creationId xmlns:a16="http://schemas.microsoft.com/office/drawing/2014/main" id="{FFC42D22-7CA4-4820-A954-FFA3B37DC869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23">
            <a:extLst>
              <a:ext uri="{FF2B5EF4-FFF2-40B4-BE49-F238E27FC236}">
                <a16:creationId xmlns:a16="http://schemas.microsoft.com/office/drawing/2014/main" id="{C7311CD7-2F14-49A9-B6E1-A771B9353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2" name="מלבן 17">
            <a:extLst>
              <a:ext uri="{FF2B5EF4-FFF2-40B4-BE49-F238E27FC236}">
                <a16:creationId xmlns:a16="http://schemas.microsoft.com/office/drawing/2014/main" id="{BEC259A9-1557-4D38-9429-A27556529DCC}"/>
              </a:ext>
            </a:extLst>
          </p:cNvPr>
          <p:cNvSpPr/>
          <p:nvPr userDrawn="1"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22">
            <a:extLst>
              <a:ext uri="{FF2B5EF4-FFF2-40B4-BE49-F238E27FC236}">
                <a16:creationId xmlns:a16="http://schemas.microsoft.com/office/drawing/2014/main" id="{8A81CC8C-6C95-42CA-97D2-C0A98A4E2EEC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23">
            <a:extLst>
              <a:ext uri="{FF2B5EF4-FFF2-40B4-BE49-F238E27FC236}">
                <a16:creationId xmlns:a16="http://schemas.microsoft.com/office/drawing/2014/main" id="{6A5763CD-E7B1-4630-ACEB-5295BCBB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686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041320" y="1310138"/>
            <a:ext cx="7560129" cy="1718038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41321" y="3134625"/>
            <a:ext cx="7560128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80463" y="5212453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1784FE4-FA25-4454-979F-0598519F1B2F}"/>
              </a:ext>
            </a:extLst>
          </p:cNvPr>
          <p:cNvSpPr/>
          <p:nvPr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8">
            <a:extLst>
              <a:ext uri="{FF2B5EF4-FFF2-40B4-BE49-F238E27FC236}">
                <a16:creationId xmlns:a16="http://schemas.microsoft.com/office/drawing/2014/main" id="{3C0D5686-6983-4EFA-8B85-D1E6A61B64A6}"/>
              </a:ext>
            </a:extLst>
          </p:cNvPr>
          <p:cNvSpPr/>
          <p:nvPr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9">
            <a:extLst>
              <a:ext uri="{FF2B5EF4-FFF2-40B4-BE49-F238E27FC236}">
                <a16:creationId xmlns:a16="http://schemas.microsoft.com/office/drawing/2014/main" id="{FB1CD190-6593-476C-B0B6-D823ED9D9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D59B68FB-5FC2-4813-89EC-0640EB1B9F99}"/>
              </a:ext>
            </a:extLst>
          </p:cNvPr>
          <p:cNvSpPr/>
          <p:nvPr userDrawn="1"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8">
            <a:extLst>
              <a:ext uri="{FF2B5EF4-FFF2-40B4-BE49-F238E27FC236}">
                <a16:creationId xmlns:a16="http://schemas.microsoft.com/office/drawing/2014/main" id="{34F7D37F-05B4-4F6C-8C6B-238F12DFECB3}"/>
              </a:ext>
            </a:extLst>
          </p:cNvPr>
          <p:cNvSpPr/>
          <p:nvPr userDrawn="1"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9">
            <a:extLst>
              <a:ext uri="{FF2B5EF4-FFF2-40B4-BE49-F238E27FC236}">
                <a16:creationId xmlns:a16="http://schemas.microsoft.com/office/drawing/2014/main" id="{F6997AF1-F6FF-43C4-92A9-5F2F2DFBE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546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93996" y="557664"/>
            <a:ext cx="5453244" cy="224192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30263" y="3166415"/>
            <a:ext cx="5216977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90119" y="4327465"/>
            <a:ext cx="4957121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מלבן 1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6CEDC6-39B5-407C-B3D4-E8B0517D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3962" y="479159"/>
            <a:ext cx="5453244" cy="58996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DB45969E-A56B-45F5-A22A-1DE10523FC67}"/>
              </a:ext>
            </a:extLst>
          </p:cNvPr>
          <p:cNvSpPr/>
          <p:nvPr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2">
            <a:extLst>
              <a:ext uri="{FF2B5EF4-FFF2-40B4-BE49-F238E27FC236}">
                <a16:creationId xmlns:a16="http://schemas.microsoft.com/office/drawing/2014/main" id="{EED6C5C8-4AAF-4EEC-BF88-6EA92633E684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52BCF3-4DE1-4879-AC54-759AA8E3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  <p:sp>
        <p:nvSpPr>
          <p:cNvPr id="14" name="מלבן 11">
            <a:extLst>
              <a:ext uri="{FF2B5EF4-FFF2-40B4-BE49-F238E27FC236}">
                <a16:creationId xmlns:a16="http://schemas.microsoft.com/office/drawing/2014/main" id="{028F2505-C471-4128-BEC7-C55756F71E4C}"/>
              </a:ext>
            </a:extLst>
          </p:cNvPr>
          <p:cNvSpPr/>
          <p:nvPr userDrawn="1"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2">
            <a:extLst>
              <a:ext uri="{FF2B5EF4-FFF2-40B4-BE49-F238E27FC236}">
                <a16:creationId xmlns:a16="http://schemas.microsoft.com/office/drawing/2014/main" id="{6C6505BA-0816-4FBD-A5FF-8D390CE4691B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4E2D833-789A-43A5-8EF7-AFBC3E76A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670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2763381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6" name="מלבן 9">
            <a:extLst>
              <a:ext uri="{FF2B5EF4-FFF2-40B4-BE49-F238E27FC236}">
                <a16:creationId xmlns:a16="http://schemas.microsoft.com/office/drawing/2014/main" id="{1EAEA001-E2B0-4E53-91D2-5C5A9F66B604}"/>
              </a:ext>
            </a:extLst>
          </p:cNvPr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11">
            <a:extLst>
              <a:ext uri="{FF2B5EF4-FFF2-40B4-BE49-F238E27FC236}">
                <a16:creationId xmlns:a16="http://schemas.microsoft.com/office/drawing/2014/main" id="{12C2C3A2-2DC1-41AA-85A5-554843E9FF76}"/>
              </a:ext>
            </a:extLst>
          </p:cNvPr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9CDFEF2-4488-4360-8C03-E5A3C0BC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9" name="מלבן 9">
            <a:extLst>
              <a:ext uri="{FF2B5EF4-FFF2-40B4-BE49-F238E27FC236}">
                <a16:creationId xmlns:a16="http://schemas.microsoft.com/office/drawing/2014/main" id="{3DF83C02-DFE1-4098-8E57-BE9E9FE7AE47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1">
            <a:extLst>
              <a:ext uri="{FF2B5EF4-FFF2-40B4-BE49-F238E27FC236}">
                <a16:creationId xmlns:a16="http://schemas.microsoft.com/office/drawing/2014/main" id="{0D48724B-1916-4B06-8C81-5D4F930D9E52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0F11BC21-A06E-4808-8B4F-F4E4FF477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440" y="1211447"/>
            <a:ext cx="6112326" cy="56465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39592" y="2122712"/>
            <a:ext cx="4957733" cy="2424019"/>
          </a:xfrm>
          <a:noFill/>
        </p:spPr>
        <p:txBody>
          <a:bodyPr anchor="t">
            <a:noAutofit/>
          </a:bodyPr>
          <a:lstStyle>
            <a:lvl1pPr marL="0" indent="0" algn="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8" name="מלבן 9">
            <a:extLst>
              <a:ext uri="{FF2B5EF4-FFF2-40B4-BE49-F238E27FC236}">
                <a16:creationId xmlns:a16="http://schemas.microsoft.com/office/drawing/2014/main" id="{8AE7EC51-9F31-431E-94C0-8F477C6BAF8A}"/>
              </a:ext>
            </a:extLst>
          </p:cNvPr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7E127EBF-B22C-416B-96BD-8B13C07883F2}"/>
              </a:ext>
            </a:extLst>
          </p:cNvPr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251EB9D-19AC-45A2-9FC5-D5471EC7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3" name="מלבן 9">
            <a:extLst>
              <a:ext uri="{FF2B5EF4-FFF2-40B4-BE49-F238E27FC236}">
                <a16:creationId xmlns:a16="http://schemas.microsoft.com/office/drawing/2014/main" id="{BF33F012-0B48-44E4-9BCA-DF9DA2B584C2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1">
            <a:extLst>
              <a:ext uri="{FF2B5EF4-FFF2-40B4-BE49-F238E27FC236}">
                <a16:creationId xmlns:a16="http://schemas.microsoft.com/office/drawing/2014/main" id="{2A8CD443-66D9-4AEF-A6E8-0B1C97CA5E1C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6BC636B2-668B-49D4-82F2-E6187C13E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9385267" cy="435133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C173E-0F63-4469-837F-5F34A6BD1AC7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5BE7D73-436E-45C1-97BA-BC7AEC0FFA8C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1CA9B66-42F2-4FD4-BBB3-D3758DE1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283395-E810-4E4C-8BF3-5DE2E8DD7A72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5">
            <a:extLst>
              <a:ext uri="{FF2B5EF4-FFF2-40B4-BE49-F238E27FC236}">
                <a16:creationId xmlns:a16="http://schemas.microsoft.com/office/drawing/2014/main" id="{91EEA1A6-D48A-4870-9730-23870829D16B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9F425F9-415C-4F40-825D-3C051B377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80F81E-ED1F-4F58-8295-592BD3D9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168" y="1822042"/>
            <a:ext cx="9385267" cy="4351719"/>
          </a:xfrm>
        </p:spPr>
        <p:txBody>
          <a:bodyPr tIns="46800"/>
          <a:lstStyle>
            <a:lvl1pPr indent="-288000">
              <a:lnSpc>
                <a:spcPts val="3360"/>
              </a:lnSpc>
              <a:defRPr sz="2800"/>
            </a:lvl1pPr>
            <a:lvl2pPr indent="-288000">
              <a:lnSpc>
                <a:spcPts val="3360"/>
              </a:lnSpc>
              <a:defRPr sz="2800"/>
            </a:lvl2pPr>
            <a:lvl3pPr indent="-288000">
              <a:lnSpc>
                <a:spcPts val="3360"/>
              </a:lnSpc>
              <a:defRPr sz="2800"/>
            </a:lvl3pPr>
            <a:lvl4pPr indent="-288000">
              <a:lnSpc>
                <a:spcPts val="3360"/>
              </a:lnSpc>
              <a:defRPr sz="2800"/>
            </a:lvl4pPr>
            <a:lvl5pPr indent="-288000">
              <a:lnSpc>
                <a:spcPts val="336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723FDA-9090-43BA-A02E-EEE812C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ECCBBA4-F101-45CC-90B4-2DEC09A077F4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5">
            <a:extLst>
              <a:ext uri="{FF2B5EF4-FFF2-40B4-BE49-F238E27FC236}">
                <a16:creationId xmlns:a16="http://schemas.microsoft.com/office/drawing/2014/main" id="{44723ADD-CBC9-4266-9683-A0ADEEA876B1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A4F01CE3-C69C-41F1-A76F-DBD34534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D21CA533-A1E8-4188-AC5B-7F84F3D824BA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5">
            <a:extLst>
              <a:ext uri="{FF2B5EF4-FFF2-40B4-BE49-F238E27FC236}">
                <a16:creationId xmlns:a16="http://schemas.microsoft.com/office/drawing/2014/main" id="{F07C8E73-6940-4BC8-9188-29674601B8F2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A9FE4719-0F47-4CF0-9405-3957B4D87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רשימ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4476753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5843035" y="1825625"/>
            <a:ext cx="4478400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33FB8F9-80EF-41CB-BDF7-6956A5F661F0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4">
            <a:extLst>
              <a:ext uri="{FF2B5EF4-FFF2-40B4-BE49-F238E27FC236}">
                <a16:creationId xmlns:a16="http://schemas.microsoft.com/office/drawing/2014/main" id="{026E2F9C-A0C1-47DF-89B6-AF78E475AEB1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9F423-51F3-46BE-9C99-3236FD525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3" name="Oval 10">
            <a:extLst>
              <a:ext uri="{FF2B5EF4-FFF2-40B4-BE49-F238E27FC236}">
                <a16:creationId xmlns:a16="http://schemas.microsoft.com/office/drawing/2014/main" id="{01DAFF46-603D-414D-9EBB-8E74F48AD3D2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39F1B92-2FAC-45FC-86E2-2083B6CE7DF2}"/>
              </a:ext>
            </a:extLst>
          </p:cNvPr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3FAECF9A-4A57-438B-AC44-1AFE7B30D250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14">
            <a:extLst>
              <a:ext uri="{FF2B5EF4-FFF2-40B4-BE49-F238E27FC236}">
                <a16:creationId xmlns:a16="http://schemas.microsoft.com/office/drawing/2014/main" id="{30C9825B-8947-4707-BF3D-2EFE9A18AB8F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1FD577-C140-474C-A387-CE4715F5A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24" name="Oval 10">
            <a:extLst>
              <a:ext uri="{FF2B5EF4-FFF2-40B4-BE49-F238E27FC236}">
                <a16:creationId xmlns:a16="http://schemas.microsoft.com/office/drawing/2014/main" id="{CD549C3D-B338-447F-80F2-873B3810028C}"/>
              </a:ext>
            </a:extLst>
          </p:cNvPr>
          <p:cNvSpPr/>
          <p:nvPr userDrawn="1"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D7179F8-7789-494D-95F3-D5352819D275}"/>
              </a:ext>
            </a:extLst>
          </p:cNvPr>
          <p:cNvSpPr txBox="1">
            <a:spLocks/>
          </p:cNvSpPr>
          <p:nvPr userDrawn="1"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82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10356A00-9B16-4839-B8B0-057E44862AEA}"/>
              </a:ext>
            </a:extLst>
          </p:cNvPr>
          <p:cNvSpPr txBox="1">
            <a:spLocks/>
          </p:cNvSpPr>
          <p:nvPr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6B0A68-61F2-4AAA-8F1D-A8BC9577A6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4000" y="2646005"/>
            <a:ext cx="6624000" cy="575473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E7756C85-36BB-40DF-B74E-8FBC6C1F7B9A}"/>
              </a:ext>
            </a:extLst>
          </p:cNvPr>
          <p:cNvSpPr/>
          <p:nvPr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8">
            <a:extLst>
              <a:ext uri="{FF2B5EF4-FFF2-40B4-BE49-F238E27FC236}">
                <a16:creationId xmlns:a16="http://schemas.microsoft.com/office/drawing/2014/main" id="{CDC05934-5315-458D-AB18-479E04EB0B7E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0">
            <a:extLst>
              <a:ext uri="{FF2B5EF4-FFF2-40B4-BE49-F238E27FC236}">
                <a16:creationId xmlns:a16="http://schemas.microsoft.com/office/drawing/2014/main" id="{A900D701-BB26-416F-9B94-AAFC72BCB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9B92886E-F97D-49EE-A9E2-6ABD6EFC538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D8716EB-1DFE-43A3-9ADE-591792E6A324}"/>
              </a:ext>
            </a:extLst>
          </p:cNvPr>
          <p:cNvSpPr txBox="1">
            <a:spLocks/>
          </p:cNvSpPr>
          <p:nvPr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7">
            <a:extLst>
              <a:ext uri="{FF2B5EF4-FFF2-40B4-BE49-F238E27FC236}">
                <a16:creationId xmlns:a16="http://schemas.microsoft.com/office/drawing/2014/main" id="{BC649F6B-057A-4D80-952A-E90E2EE34C38}"/>
              </a:ext>
            </a:extLst>
          </p:cNvPr>
          <p:cNvSpPr/>
          <p:nvPr userDrawn="1"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8">
            <a:extLst>
              <a:ext uri="{FF2B5EF4-FFF2-40B4-BE49-F238E27FC236}">
                <a16:creationId xmlns:a16="http://schemas.microsoft.com/office/drawing/2014/main" id="{7998BCA0-1124-4447-8A36-03892AB762E3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0">
            <a:extLst>
              <a:ext uri="{FF2B5EF4-FFF2-40B4-BE49-F238E27FC236}">
                <a16:creationId xmlns:a16="http://schemas.microsoft.com/office/drawing/2014/main" id="{AD4B1353-36BB-48D0-B571-F11EE752F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E4E84AE0-F8E4-4463-83A8-DC6451E6DB4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51AAAB5-9EFD-4806-8EA5-9D16ED5E9562}"/>
              </a:ext>
            </a:extLst>
          </p:cNvPr>
          <p:cNvSpPr txBox="1">
            <a:spLocks/>
          </p:cNvSpPr>
          <p:nvPr userDrawn="1"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041320" y="1310138"/>
            <a:ext cx="7560129" cy="1718038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41321" y="3134625"/>
            <a:ext cx="7560128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80463" y="5212453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1784FE4-FA25-4454-979F-0598519F1B2F}"/>
              </a:ext>
            </a:extLst>
          </p:cNvPr>
          <p:cNvSpPr/>
          <p:nvPr userDrawn="1"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8">
            <a:extLst>
              <a:ext uri="{FF2B5EF4-FFF2-40B4-BE49-F238E27FC236}">
                <a16:creationId xmlns:a16="http://schemas.microsoft.com/office/drawing/2014/main" id="{3C0D5686-6983-4EFA-8B85-D1E6A61B64A6}"/>
              </a:ext>
            </a:extLst>
          </p:cNvPr>
          <p:cNvSpPr/>
          <p:nvPr userDrawn="1"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9">
            <a:extLst>
              <a:ext uri="{FF2B5EF4-FFF2-40B4-BE49-F238E27FC236}">
                <a16:creationId xmlns:a16="http://schemas.microsoft.com/office/drawing/2014/main" id="{FB1CD190-6593-476C-B0B6-D823ED9D9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5382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7">
            <a:extLst>
              <a:ext uri="{FF2B5EF4-FFF2-40B4-BE49-F238E27FC236}">
                <a16:creationId xmlns:a16="http://schemas.microsoft.com/office/drawing/2014/main" id="{AFE05CEA-783F-4364-A7B8-36D54E3B8549}"/>
              </a:ext>
            </a:extLst>
          </p:cNvPr>
          <p:cNvSpPr/>
          <p:nvPr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7686" y="-26901"/>
            <a:ext cx="12209686" cy="514514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מלבן 8">
            <a:extLst>
              <a:ext uri="{FF2B5EF4-FFF2-40B4-BE49-F238E27FC236}">
                <a16:creationId xmlns:a16="http://schemas.microsoft.com/office/drawing/2014/main" id="{CA7EEE55-D1DC-44EF-AA92-BF9C7F3A319A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301140E-BEDE-4DD4-9D4A-CB601FDCCEEF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7611B44-B797-4531-94BB-693ADE11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8" name="מלבן 11">
            <a:extLst>
              <a:ext uri="{FF2B5EF4-FFF2-40B4-BE49-F238E27FC236}">
                <a16:creationId xmlns:a16="http://schemas.microsoft.com/office/drawing/2014/main" id="{D11E7429-79D8-46BF-9D30-16CB05B7477E}"/>
              </a:ext>
            </a:extLst>
          </p:cNvPr>
          <p:cNvSpPr/>
          <p:nvPr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BCFB976-1F9C-46A1-ABE0-30726A603247}"/>
              </a:ext>
            </a:extLst>
          </p:cNvPr>
          <p:cNvSpPr/>
          <p:nvPr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499F71D-BF43-437E-B585-0966776B5335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B2E6220-C74E-4298-8DF8-43F5D10BB4E4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6421C-DF55-409E-9B4C-81B0D4C5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3" name="מלבן 11">
            <a:extLst>
              <a:ext uri="{FF2B5EF4-FFF2-40B4-BE49-F238E27FC236}">
                <a16:creationId xmlns:a16="http://schemas.microsoft.com/office/drawing/2014/main" id="{390FF7A6-B227-467F-86A2-6D32ED6067DA}"/>
              </a:ext>
            </a:extLst>
          </p:cNvPr>
          <p:cNvSpPr/>
          <p:nvPr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7">
            <a:extLst>
              <a:ext uri="{FF2B5EF4-FFF2-40B4-BE49-F238E27FC236}">
                <a16:creationId xmlns:a16="http://schemas.microsoft.com/office/drawing/2014/main" id="{FAC8B7FA-88AD-4F68-A3B5-69379FBD6A1C}"/>
              </a:ext>
            </a:extLst>
          </p:cNvPr>
          <p:cNvSpPr/>
          <p:nvPr userDrawn="1"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8">
            <a:extLst>
              <a:ext uri="{FF2B5EF4-FFF2-40B4-BE49-F238E27FC236}">
                <a16:creationId xmlns:a16="http://schemas.microsoft.com/office/drawing/2014/main" id="{8C2F7976-1514-462C-8D6E-2B87BAD3E274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5B0AC34-01D6-4A05-9921-0ED5E546DA6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BC498-A381-4C57-8153-ADBBADC3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22" name="מלבן 11">
            <a:extLst>
              <a:ext uri="{FF2B5EF4-FFF2-40B4-BE49-F238E27FC236}">
                <a16:creationId xmlns:a16="http://schemas.microsoft.com/office/drawing/2014/main" id="{8BB2842F-E825-48F6-B35E-198F490B6E84}"/>
              </a:ext>
            </a:extLst>
          </p:cNvPr>
          <p:cNvSpPr/>
          <p:nvPr userDrawn="1"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6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F5FFE4-BEFA-4643-9BDA-3AFADCE40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48EE826-58EC-48F4-9259-0D5AD675F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920082-26D5-4810-94B7-6870E83A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16B-178F-4EA5-857E-2AF05E100848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941F8C-1A75-41B5-AB72-EBC3593B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3167B4-582A-4932-8BB7-65E38223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79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F5BBC-31E6-4F8F-B8B0-6BB00717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6C8EE3-1CEF-420C-B9AA-60EF4D73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83B0C2-3A93-456D-A1C7-0E7C075A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264E-5F79-48BE-BD01-1E91A02D7D7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1FF5E9-3E9A-4363-81E3-6A697566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24A9EC-7D70-4038-B509-88EAECB7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2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E91723-4082-4FE4-AEC6-575BC74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7ADD37-9A77-4815-B91D-2C76F98E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50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A3B06F-A462-4660-8BEE-574CB0AC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2D3-18F0-4CF2-A0F6-B82C570D516F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E003E8-58A2-444F-9BB1-9FB5997E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9CA385-3C72-494E-B4F4-4AD4DAC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26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709EB0-6344-4C63-8139-0DC345BC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76EFF7-5C60-4A2E-A0DF-DB30C501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086" y="1825625"/>
            <a:ext cx="5170714" cy="412886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8DC8E67-4068-4499-A93A-BD1AA57F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086" y="1825625"/>
            <a:ext cx="5170714" cy="412886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A24C177-D927-435D-AAA5-94C93EE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5F83-CCC2-4467-9184-C58DE9F06DE6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B5C4D9-10F7-4706-9BE2-18BA3DC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A387D1-00C4-41F4-A38C-EDB64ED5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833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DCFE5A-518C-4E0C-9F84-81983CD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7AD87ED-6127-4595-8CA9-9DFCE51C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FB815F-A312-42B0-8778-40E0C78D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206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44CDA2-B127-46C0-8F8B-F4E4E5B7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ED2F5C2-CCE1-4674-AB6C-6475E2DB7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206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0255848-0175-44D1-A460-004A59CE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A15-D1FD-4B72-9A02-356F3567BC4C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335784F-80B2-4F99-B555-9D8021F9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D8F4C34-571A-4E8B-9E11-D2326B41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457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8A759D-C938-4B7B-93AA-230542D7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6949882-391B-4AEB-A23C-3FFB4119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909-198D-4222-AFF1-06E4F4F969D2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F6DDC2B-2983-4A85-9232-4EC9128E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3CDBB1-8BB1-4934-9E0D-8ED8675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60F164E-06E0-44F6-A029-2E0C4E56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5C5A-9145-45F3-B383-36E3903A7E5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DFEFDDA-7419-4F0E-8421-94439A12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3828DD3-F4A4-42C0-AADC-7741F874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077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E89120-A0BF-4268-A01C-9AB76A9C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36FF2C-54E8-4980-9A2B-4B81B85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33340AB-A000-4DAD-A481-ADCCBFB4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45C55F-CC6C-4753-AC85-71FA7CAB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383B-1D1B-4C7F-B637-5F9A26FE89DB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2E2C9A-B1EE-45E3-8512-4CB88963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4F7726-FA36-4370-A953-40F276A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574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E849D-8DE3-4FF0-9C32-4B5C7181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1034BF-1099-4EA6-865C-A95B53D3E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6DBEB10-B62F-4062-B851-9E680AD9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6126FC-0C2E-479C-ACD3-BA03B18D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818E-EAF5-4D60-864B-86C269839E6E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101AD3-F1D9-4057-8E66-A0DA828C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BD2273-BF14-44F5-A4D2-8764D366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85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93996" y="557664"/>
            <a:ext cx="5453244" cy="224192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30263" y="3166415"/>
            <a:ext cx="5216977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90119" y="4327465"/>
            <a:ext cx="4957121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מלבן 1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6CEDC6-39B5-407C-B3D4-E8B0517D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3962" y="479159"/>
            <a:ext cx="5453244" cy="58996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DB45969E-A56B-45F5-A22A-1DE10523FC67}"/>
              </a:ext>
            </a:extLst>
          </p:cNvPr>
          <p:cNvSpPr/>
          <p:nvPr userDrawn="1"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2">
            <a:extLst>
              <a:ext uri="{FF2B5EF4-FFF2-40B4-BE49-F238E27FC236}">
                <a16:creationId xmlns:a16="http://schemas.microsoft.com/office/drawing/2014/main" id="{EED6C5C8-4AAF-4EEC-BF88-6EA92633E684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52BCF3-4DE1-4879-AC54-759AA8E39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1269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E81AC1-67FA-469B-80D5-4D51B0EE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1BE41A4-5877-4380-97D0-A63A4BB1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C9E86D-5445-48EB-9CB8-B094FA5C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E16A-B5AF-4FEF-8807-B2BD93D38E8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430682-B036-4A07-9C82-F482454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2B8DB0-09BD-40FC-8CCF-C82B1A9F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300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DCCDA1C-AD63-482F-8014-D8879892E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6943"/>
            <a:ext cx="2628900" cy="538842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651177D-5A3E-4490-8AD3-D4554889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6943"/>
            <a:ext cx="7734300" cy="538842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51C042-2C21-4AA8-A8FD-A48AC345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3544-8C2F-4AD0-93FA-3F8CD840FBF1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CB9DF3-68AB-4863-84E2-5299DB27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48A4ED-A941-48D7-82FC-85D459A5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190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06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F5BBC-31E6-4F8F-B8B0-6BB00717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6C8EE3-1CEF-420C-B9AA-60EF4D73B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15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83B0C2-3A93-456D-A1C7-0E7C075A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4E05264E-5F79-48BE-BD01-1E91A02D7D7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1FF5E9-3E9A-4363-81E3-6A697566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24A9EC-7D70-4038-B509-88EAECB7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005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E91723-4082-4FE4-AEC6-575BC74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7ADD37-9A77-4815-B91D-2C76F98E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5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A3B06F-A462-4660-8BEE-574CB0AC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C47A22D3-18F0-4CF2-A0F6-B82C570D516F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E003E8-58A2-444F-9BB1-9FB5997E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9CA385-3C72-494E-B4F4-4AD4DAC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559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709EB0-6344-4C63-8139-0DC345BC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76EFF7-5C60-4A2E-A0DF-DB30C501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086" y="1825625"/>
            <a:ext cx="5170714" cy="4128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8DC8E67-4068-4499-A93A-BD1AA57F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086" y="1825625"/>
            <a:ext cx="5170714" cy="4128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A24C177-D927-435D-AAA5-94C93EE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1EC5F83-CCC2-4467-9184-C58DE9F06DE6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B5C4D9-10F7-4706-9BE2-18BA3DC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A387D1-00C4-41F4-A38C-EDB64ED5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846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DCFE5A-518C-4E0C-9F84-81983CD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7AD87ED-6127-4595-8CA9-9DFCE51C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FB815F-A312-42B0-8778-40E0C78D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2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44CDA2-B127-46C0-8F8B-F4E4E5B7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ED2F5C2-CCE1-4674-AB6C-6475E2DB7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2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0255848-0175-44D1-A460-004A59CE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5D4E6A15-D1FD-4B72-9A02-356F3567BC4C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335784F-80B2-4F99-B555-9D8021F9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D8F4C34-571A-4E8B-9E11-D2326B41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567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8A759D-C938-4B7B-93AA-230542D7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6949882-391B-4AEB-A23C-3FFB4119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7D1CD909-198D-4222-AFF1-06E4F4F969D2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F6DDC2B-2983-4A85-9232-4EC9128E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3CDBB1-8BB1-4934-9E0D-8ED8675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306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60F164E-06E0-44F6-A029-2E0C4E56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12BD5C5A-9145-45F3-B383-36E3903A7E5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DFEFDDA-7419-4F0E-8421-94439A12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3828DD3-F4A4-42C0-AADC-7741F874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99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E89120-A0BF-4268-A01C-9AB76A9C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36FF2C-54E8-4980-9A2B-4B81B85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33340AB-A000-4DAD-A481-ADCCBFB4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45C55F-CC6C-4753-AC85-71FA7CAB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999B383B-1D1B-4C7F-B637-5F9A26FE89DB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2E2C9A-B1EE-45E3-8512-4CB88963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4F7726-FA36-4370-A953-40F276A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80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2763381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6" name="מלבן 9">
            <a:extLst>
              <a:ext uri="{FF2B5EF4-FFF2-40B4-BE49-F238E27FC236}">
                <a16:creationId xmlns:a16="http://schemas.microsoft.com/office/drawing/2014/main" id="{1EAEA001-E2B0-4E53-91D2-5C5A9F66B604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11">
            <a:extLst>
              <a:ext uri="{FF2B5EF4-FFF2-40B4-BE49-F238E27FC236}">
                <a16:creationId xmlns:a16="http://schemas.microsoft.com/office/drawing/2014/main" id="{12C2C3A2-2DC1-41AA-85A5-554843E9FF76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9CDFEF2-4488-4360-8C03-E5A3C0BC8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E849D-8DE3-4FF0-9C32-4B5C7181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1034BF-1099-4EA6-865C-A95B53D3E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6DBEB10-B62F-4062-B851-9E680AD9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6126FC-0C2E-479C-ACD3-BA03B18D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DEBB818E-EAF5-4D60-864B-86C269839E6E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101AD3-F1D9-4057-8E66-A0DA828C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BD2273-BF14-44F5-A4D2-8764D366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885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E81AC1-67FA-469B-80D5-4D51B0EE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1BE41A4-5877-4380-97D0-A63A4BB1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615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C9E86D-5445-48EB-9CB8-B094FA5C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CD1E16A-B5AF-4FEF-8807-B2BD93D38E8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430682-B036-4A07-9C82-F482454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2B8DB0-09BD-40FC-8CCF-C82B1A9F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849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DCCDA1C-AD63-482F-8014-D8879892E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6943"/>
            <a:ext cx="2628900" cy="538842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651177D-5A3E-4490-8AD3-D4554889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6943"/>
            <a:ext cx="7734300" cy="53884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51C042-2C21-4AA8-A8FD-A48AC345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F2CB3544-8C2F-4AD0-93FA-3F8CD840FBF1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CB9DF3-68AB-4863-84E2-5299DB27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48A4ED-A941-48D7-82FC-85D459A5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972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440" y="1211447"/>
            <a:ext cx="6112326" cy="56465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39592" y="2122712"/>
            <a:ext cx="4957733" cy="2424019"/>
          </a:xfrm>
          <a:noFill/>
        </p:spPr>
        <p:txBody>
          <a:bodyPr anchor="t">
            <a:noAutofit/>
          </a:bodyPr>
          <a:lstStyle>
            <a:lvl1pPr marL="0" indent="0" algn="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8" name="מלבן 9">
            <a:extLst>
              <a:ext uri="{FF2B5EF4-FFF2-40B4-BE49-F238E27FC236}">
                <a16:creationId xmlns:a16="http://schemas.microsoft.com/office/drawing/2014/main" id="{8AE7EC51-9F31-431E-94C0-8F477C6BAF8A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7E127EBF-B22C-416B-96BD-8B13C07883F2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251EB9D-19AC-45A2-9FC5-D5471EC7C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9385267" cy="435133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C173E-0F63-4469-837F-5F34A6BD1AC7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5BE7D73-436E-45C1-97BA-BC7AEC0FFA8C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1CA9B66-42F2-4FD4-BBB3-D3758DE17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80F81E-ED1F-4F58-8295-592BD3D9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168" y="1822042"/>
            <a:ext cx="9385267" cy="4351719"/>
          </a:xfrm>
        </p:spPr>
        <p:txBody>
          <a:bodyPr tIns="46800"/>
          <a:lstStyle>
            <a:lvl1pPr indent="-288000">
              <a:lnSpc>
                <a:spcPts val="3360"/>
              </a:lnSpc>
              <a:defRPr sz="2800"/>
            </a:lvl1pPr>
            <a:lvl2pPr indent="-288000">
              <a:lnSpc>
                <a:spcPts val="3360"/>
              </a:lnSpc>
              <a:defRPr sz="2800"/>
            </a:lvl2pPr>
            <a:lvl3pPr indent="-288000">
              <a:lnSpc>
                <a:spcPts val="3360"/>
              </a:lnSpc>
              <a:defRPr sz="2800"/>
            </a:lvl3pPr>
            <a:lvl4pPr indent="-288000">
              <a:lnSpc>
                <a:spcPts val="3360"/>
              </a:lnSpc>
              <a:defRPr sz="2800"/>
            </a:lvl4pPr>
            <a:lvl5pPr indent="-288000">
              <a:lnSpc>
                <a:spcPts val="336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723FDA-9090-43BA-A02E-EEE812C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ECCBBA4-F101-45CC-90B4-2DEC09A077F4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5">
            <a:extLst>
              <a:ext uri="{FF2B5EF4-FFF2-40B4-BE49-F238E27FC236}">
                <a16:creationId xmlns:a16="http://schemas.microsoft.com/office/drawing/2014/main" id="{44723ADD-CBC9-4266-9683-A0ADEEA876B1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A4F01CE3-C69C-41F1-A76F-DBD345340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רשימ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4476753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5843035" y="1825625"/>
            <a:ext cx="4478400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33FB8F9-80EF-41CB-BDF7-6956A5F661F0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4">
            <a:extLst>
              <a:ext uri="{FF2B5EF4-FFF2-40B4-BE49-F238E27FC236}">
                <a16:creationId xmlns:a16="http://schemas.microsoft.com/office/drawing/2014/main" id="{026E2F9C-A0C1-47DF-89B6-AF78E475AEB1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9F423-51F3-46BE-9C99-3236FD525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3" name="Oval 10">
            <a:extLst>
              <a:ext uri="{FF2B5EF4-FFF2-40B4-BE49-F238E27FC236}">
                <a16:creationId xmlns:a16="http://schemas.microsoft.com/office/drawing/2014/main" id="{01DAFF46-603D-414D-9EBB-8E74F48AD3D2}"/>
              </a:ext>
            </a:extLst>
          </p:cNvPr>
          <p:cNvSpPr/>
          <p:nvPr userDrawn="1"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39F1B92-2FAC-45FC-86E2-2083B6CE7DF2}"/>
              </a:ext>
            </a:extLst>
          </p:cNvPr>
          <p:cNvSpPr txBox="1">
            <a:spLocks/>
          </p:cNvSpPr>
          <p:nvPr userDrawn="1"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10356A00-9B16-4839-B8B0-057E44862AEA}"/>
              </a:ext>
            </a:extLst>
          </p:cNvPr>
          <p:cNvSpPr txBox="1">
            <a:spLocks/>
          </p:cNvSpPr>
          <p:nvPr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6B0A68-61F2-4AAA-8F1D-A8BC9577A6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4000" y="2646005"/>
            <a:ext cx="6624000" cy="575473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E7756C85-36BB-40DF-B74E-8FBC6C1F7B9A}"/>
              </a:ext>
            </a:extLst>
          </p:cNvPr>
          <p:cNvSpPr/>
          <p:nvPr userDrawn="1"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8">
            <a:extLst>
              <a:ext uri="{FF2B5EF4-FFF2-40B4-BE49-F238E27FC236}">
                <a16:creationId xmlns:a16="http://schemas.microsoft.com/office/drawing/2014/main" id="{CDC05934-5315-458D-AB18-479E04EB0B7E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0">
            <a:extLst>
              <a:ext uri="{FF2B5EF4-FFF2-40B4-BE49-F238E27FC236}">
                <a16:creationId xmlns:a16="http://schemas.microsoft.com/office/drawing/2014/main" id="{A900D701-BB26-416F-9B94-AAFC72BCB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9B92886E-F97D-49EE-A9E2-6ABD6EFC538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D8716EB-1DFE-43A3-9ADE-591792E6A324}"/>
              </a:ext>
            </a:extLst>
          </p:cNvPr>
          <p:cNvSpPr txBox="1">
            <a:spLocks/>
          </p:cNvSpPr>
          <p:nvPr userDrawn="1"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1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5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64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7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A017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5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64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6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A017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D91D72D-5E61-442D-B996-963037EE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8AC38F-D938-41EE-BB8A-F4B33534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5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7B113D-72E4-4A11-BD9E-055CC5BF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716F-DA47-45A3-B11F-4106562B5A96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211CF5-8B66-46FF-A8C3-A4EA2E894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9E7C95D-2C6F-4568-B9CE-99CF4B27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CAD6434-DE60-4E20-A43A-0E1698C403CF}"/>
              </a:ext>
            </a:extLst>
          </p:cNvPr>
          <p:cNvSpPr txBox="1"/>
          <p:nvPr userDrawn="1"/>
        </p:nvSpPr>
        <p:spPr>
          <a:xfrm>
            <a:off x="159445" y="6451303"/>
            <a:ext cx="5283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ג'וינט - אשל |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הזדקנות מיטבית בעידן של 100 שנות חיים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|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A082C555-13B7-45CA-BB55-DD14CF09BE60}"/>
              </a:ext>
            </a:extLst>
          </p:cNvPr>
          <p:cNvGrpSpPr/>
          <p:nvPr userDrawn="1"/>
        </p:nvGrpSpPr>
        <p:grpSpPr>
          <a:xfrm>
            <a:off x="274519" y="189602"/>
            <a:ext cx="1677865" cy="343457"/>
            <a:chOff x="1540713" y="766209"/>
            <a:chExt cx="9750423" cy="1995896"/>
          </a:xfrm>
          <a:solidFill>
            <a:srgbClr val="1AC0DD"/>
          </a:solidFill>
        </p:grpSpPr>
        <p:pic>
          <p:nvPicPr>
            <p:cNvPr id="21" name="תמונה 20" descr="תמונה שמכילה שעון, צג, מסך&#10;&#10;התיאור נוצר באופן אוטומטי">
              <a:extLst>
                <a:ext uri="{FF2B5EF4-FFF2-40B4-BE49-F238E27FC236}">
                  <a16:creationId xmlns:a16="http://schemas.microsoft.com/office/drawing/2014/main" id="{39BB8928-0BE3-4A9E-BBCB-CFA11FC94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8" t="15479"/>
            <a:stretch/>
          </p:blipFill>
          <p:spPr>
            <a:xfrm>
              <a:off x="9421287" y="794658"/>
              <a:ext cx="1869849" cy="1967447"/>
            </a:xfrm>
            <a:prstGeom prst="rect">
              <a:avLst/>
            </a:prstGeom>
            <a:grpFill/>
          </p:spPr>
        </p:pic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BF7C99E6-793C-4C7B-8ED7-CA12F40AF0F8}"/>
                </a:ext>
              </a:extLst>
            </p:cNvPr>
            <p:cNvGrpSpPr/>
            <p:nvPr/>
          </p:nvGrpSpPr>
          <p:grpSpPr>
            <a:xfrm>
              <a:off x="1540713" y="766209"/>
              <a:ext cx="7499487" cy="1909341"/>
              <a:chOff x="1640385" y="777609"/>
              <a:chExt cx="7499487" cy="1909341"/>
            </a:xfrm>
            <a:grpFill/>
          </p:grpSpPr>
          <p:grpSp>
            <p:nvGrpSpPr>
              <p:cNvPr id="23" name="קבוצה 22">
                <a:extLst>
                  <a:ext uri="{FF2B5EF4-FFF2-40B4-BE49-F238E27FC236}">
                    <a16:creationId xmlns:a16="http://schemas.microsoft.com/office/drawing/2014/main" id="{D212328A-D9CE-4C3A-A3F8-7AE1228B506E}"/>
                  </a:ext>
                </a:extLst>
              </p:cNvPr>
              <p:cNvGrpSpPr/>
              <p:nvPr/>
            </p:nvGrpSpPr>
            <p:grpSpPr>
              <a:xfrm>
                <a:off x="1640385" y="777609"/>
                <a:ext cx="7499487" cy="1909341"/>
                <a:chOff x="1640385" y="777609"/>
                <a:chExt cx="7499487" cy="1909341"/>
              </a:xfrm>
              <a:grpFill/>
            </p:grpSpPr>
            <p:sp>
              <p:nvSpPr>
                <p:cNvPr id="25" name="צורה חופשית: צורה 24">
                  <a:extLst>
                    <a:ext uri="{FF2B5EF4-FFF2-40B4-BE49-F238E27FC236}">
                      <a16:creationId xmlns:a16="http://schemas.microsoft.com/office/drawing/2014/main" id="{81474B50-0EC7-4339-873D-BEF0BEABFECD}"/>
                    </a:ext>
                  </a:extLst>
                </p:cNvPr>
                <p:cNvSpPr/>
                <p:nvPr/>
              </p:nvSpPr>
              <p:spPr>
                <a:xfrm>
                  <a:off x="5874560" y="777609"/>
                  <a:ext cx="497101" cy="84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01" h="843555">
                      <a:moveTo>
                        <a:pt x="100603" y="0"/>
                      </a:moveTo>
                      <a:lnTo>
                        <a:pt x="497101" y="0"/>
                      </a:lnTo>
                      <a:lnTo>
                        <a:pt x="497101" y="307826"/>
                      </a:lnTo>
                      <a:lnTo>
                        <a:pt x="310687" y="843555"/>
                      </a:lnTo>
                      <a:lnTo>
                        <a:pt x="0" y="843555"/>
                      </a:lnTo>
                      <a:lnTo>
                        <a:pt x="100603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צורה חופשית: צורה 25">
                  <a:extLst>
                    <a:ext uri="{FF2B5EF4-FFF2-40B4-BE49-F238E27FC236}">
                      <a16:creationId xmlns:a16="http://schemas.microsoft.com/office/drawing/2014/main" id="{4EDC17BE-A4FA-4145-B5E4-70D66B966944}"/>
                    </a:ext>
                  </a:extLst>
                </p:cNvPr>
                <p:cNvSpPr/>
                <p:nvPr/>
              </p:nvSpPr>
              <p:spPr>
                <a:xfrm>
                  <a:off x="1640385" y="910437"/>
                  <a:ext cx="1663790" cy="1776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90" h="1776387">
                      <a:moveTo>
                        <a:pt x="0" y="0"/>
                      </a:moveTo>
                      <a:lnTo>
                        <a:pt x="482666" y="0"/>
                      </a:lnTo>
                      <a:lnTo>
                        <a:pt x="639606" y="1403580"/>
                      </a:lnTo>
                      <a:lnTo>
                        <a:pt x="719557" y="1403580"/>
                      </a:lnTo>
                      <a:cubicBezTo>
                        <a:pt x="886491" y="1407283"/>
                        <a:pt x="1005677" y="1368034"/>
                        <a:pt x="1077115" y="1285832"/>
                      </a:cubicBezTo>
                      <a:cubicBezTo>
                        <a:pt x="1148552" y="1203630"/>
                        <a:pt x="1183346" y="1056260"/>
                        <a:pt x="1181495" y="843720"/>
                      </a:cubicBezTo>
                      <a:lnTo>
                        <a:pt x="1181495" y="372734"/>
                      </a:lnTo>
                      <a:lnTo>
                        <a:pt x="796547" y="372734"/>
                      </a:lnTo>
                      <a:lnTo>
                        <a:pt x="796547" y="0"/>
                      </a:lnTo>
                      <a:lnTo>
                        <a:pt x="1663790" y="0"/>
                      </a:lnTo>
                      <a:lnTo>
                        <a:pt x="1663790" y="843720"/>
                      </a:lnTo>
                      <a:cubicBezTo>
                        <a:pt x="1663318" y="1079913"/>
                        <a:pt x="1626456" y="1266239"/>
                        <a:pt x="1553203" y="1402698"/>
                      </a:cubicBezTo>
                      <a:cubicBezTo>
                        <a:pt x="1479951" y="1539157"/>
                        <a:pt x="1373146" y="1635967"/>
                        <a:pt x="1232787" y="1693128"/>
                      </a:cubicBezTo>
                      <a:cubicBezTo>
                        <a:pt x="1092428" y="1750288"/>
                        <a:pt x="921351" y="1778017"/>
                        <a:pt x="719557" y="1776314"/>
                      </a:cubicBezTo>
                      <a:lnTo>
                        <a:pt x="204319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צורה חופשית: צורה 26">
                  <a:extLst>
                    <a:ext uri="{FF2B5EF4-FFF2-40B4-BE49-F238E27FC236}">
                      <a16:creationId xmlns:a16="http://schemas.microsoft.com/office/drawing/2014/main" id="{C3A497A9-0C73-4FCE-B77B-9BBD66764B5C}"/>
                    </a:ext>
                  </a:extLst>
                </p:cNvPr>
                <p:cNvSpPr/>
                <p:nvPr/>
              </p:nvSpPr>
              <p:spPr>
                <a:xfrm>
                  <a:off x="3360640" y="910437"/>
                  <a:ext cx="858565" cy="177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565" h="1776513">
                      <a:moveTo>
                        <a:pt x="124368" y="0"/>
                      </a:moveTo>
                      <a:lnTo>
                        <a:pt x="858361" y="0"/>
                      </a:lnTo>
                      <a:lnTo>
                        <a:pt x="858361" y="1234734"/>
                      </a:lnTo>
                      <a:cubicBezTo>
                        <a:pt x="861567" y="1438590"/>
                        <a:pt x="827047" y="1580650"/>
                        <a:pt x="754800" y="1660915"/>
                      </a:cubicBezTo>
                      <a:cubicBezTo>
                        <a:pt x="682554" y="1741181"/>
                        <a:pt x="553348" y="1779647"/>
                        <a:pt x="367182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180630" y="1403580"/>
                      </a:lnTo>
                      <a:cubicBezTo>
                        <a:pt x="256139" y="1404445"/>
                        <a:pt x="307959" y="1387165"/>
                        <a:pt x="336090" y="1351742"/>
                      </a:cubicBezTo>
                      <a:cubicBezTo>
                        <a:pt x="364221" y="1316318"/>
                        <a:pt x="377546" y="1257568"/>
                        <a:pt x="376065" y="1175489"/>
                      </a:cubicBezTo>
                      <a:lnTo>
                        <a:pt x="376065" y="372734"/>
                      </a:lnTo>
                      <a:lnTo>
                        <a:pt x="124368" y="372734"/>
                      </a:lnTo>
                      <a:lnTo>
                        <a:pt x="124368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צורה חופשית: צורה 27">
                  <a:extLst>
                    <a:ext uri="{FF2B5EF4-FFF2-40B4-BE49-F238E27FC236}">
                      <a16:creationId xmlns:a16="http://schemas.microsoft.com/office/drawing/2014/main" id="{A5D7C3AA-A004-4FE2-A451-2BA39677AE42}"/>
                    </a:ext>
                  </a:extLst>
                </p:cNvPr>
                <p:cNvSpPr/>
                <p:nvPr/>
              </p:nvSpPr>
              <p:spPr>
                <a:xfrm>
                  <a:off x="4490848" y="910436"/>
                  <a:ext cx="485257" cy="105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54166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54166"/>
                      </a:lnTo>
                      <a:lnTo>
                        <a:pt x="0" y="1054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צורה חופשית: צורה 28">
                  <a:extLst>
                    <a:ext uri="{FF2B5EF4-FFF2-40B4-BE49-F238E27FC236}">
                      <a16:creationId xmlns:a16="http://schemas.microsoft.com/office/drawing/2014/main" id="{EE2E1775-AB68-4BE0-A6E5-7C82EECE5F8C}"/>
                    </a:ext>
                  </a:extLst>
                </p:cNvPr>
                <p:cNvSpPr/>
                <p:nvPr/>
              </p:nvSpPr>
              <p:spPr>
                <a:xfrm>
                  <a:off x="5184456" y="910436"/>
                  <a:ext cx="485257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776314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776314"/>
                      </a:lnTo>
                      <a:lnTo>
                        <a:pt x="0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צורה חופשית: צורה 29">
                  <a:extLst>
                    <a:ext uri="{FF2B5EF4-FFF2-40B4-BE49-F238E27FC236}">
                      <a16:creationId xmlns:a16="http://schemas.microsoft.com/office/drawing/2014/main" id="{4B5673C4-0F39-44AD-B543-5AA1348FCEF1}"/>
                    </a:ext>
                  </a:extLst>
                </p:cNvPr>
                <p:cNvSpPr/>
                <p:nvPr/>
              </p:nvSpPr>
              <p:spPr>
                <a:xfrm>
                  <a:off x="6330171" y="910436"/>
                  <a:ext cx="115699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991" h="1776314">
                      <a:moveTo>
                        <a:pt x="130289" y="0"/>
                      </a:moveTo>
                      <a:lnTo>
                        <a:pt x="860877" y="0"/>
                      </a:lnTo>
                      <a:lnTo>
                        <a:pt x="1156991" y="1776314"/>
                      </a:lnTo>
                      <a:lnTo>
                        <a:pt x="695053" y="1776314"/>
                      </a:lnTo>
                      <a:lnTo>
                        <a:pt x="632869" y="1382845"/>
                      </a:lnTo>
                      <a:lnTo>
                        <a:pt x="618063" y="1382845"/>
                      </a:lnTo>
                      <a:cubicBezTo>
                        <a:pt x="589092" y="1504083"/>
                        <a:pt x="533915" y="1599616"/>
                        <a:pt x="452531" y="1669445"/>
                      </a:cubicBezTo>
                      <a:cubicBezTo>
                        <a:pt x="371148" y="1739274"/>
                        <a:pt x="252877" y="1774897"/>
                        <a:pt x="97717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97717" y="1403580"/>
                      </a:lnTo>
                      <a:cubicBezTo>
                        <a:pt x="286093" y="1402099"/>
                        <a:pt x="412628" y="1352482"/>
                        <a:pt x="477323" y="1254729"/>
                      </a:cubicBezTo>
                      <a:cubicBezTo>
                        <a:pt x="542018" y="1156975"/>
                        <a:pt x="560579" y="1019973"/>
                        <a:pt x="533004" y="843720"/>
                      </a:cubicBezTo>
                      <a:lnTo>
                        <a:pt x="467859" y="372734"/>
                      </a:lnTo>
                      <a:lnTo>
                        <a:pt x="130289" y="372734"/>
                      </a:lnTo>
                      <a:lnTo>
                        <a:pt x="130289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צורה חופשית: צורה 30">
                  <a:extLst>
                    <a:ext uri="{FF2B5EF4-FFF2-40B4-BE49-F238E27FC236}">
                      <a16:creationId xmlns:a16="http://schemas.microsoft.com/office/drawing/2014/main" id="{FA5AB727-FCFD-4DDB-99A7-16B5AB7DCBDB}"/>
                    </a:ext>
                  </a:extLst>
                </p:cNvPr>
                <p:cNvSpPr/>
                <p:nvPr/>
              </p:nvSpPr>
              <p:spPr>
                <a:xfrm>
                  <a:off x="7603411" y="910436"/>
                  <a:ext cx="153646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461" h="1776314">
                      <a:moveTo>
                        <a:pt x="0" y="0"/>
                      </a:moveTo>
                      <a:lnTo>
                        <a:pt x="1536461" y="0"/>
                      </a:lnTo>
                      <a:lnTo>
                        <a:pt x="1536461" y="1776314"/>
                      </a:lnTo>
                      <a:lnTo>
                        <a:pt x="1054166" y="1776314"/>
                      </a:lnTo>
                      <a:lnTo>
                        <a:pt x="1054166" y="372734"/>
                      </a:lnTo>
                      <a:lnTo>
                        <a:pt x="0" y="3727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צורה חופשית: צורה 23">
                <a:extLst>
                  <a:ext uri="{FF2B5EF4-FFF2-40B4-BE49-F238E27FC236}">
                    <a16:creationId xmlns:a16="http://schemas.microsoft.com/office/drawing/2014/main" id="{1CEC6534-0A73-48E0-96B0-A5CEEAC97B5A}"/>
                  </a:ext>
                </a:extLst>
              </p:cNvPr>
              <p:cNvSpPr/>
              <p:nvPr/>
            </p:nvSpPr>
            <p:spPr>
              <a:xfrm>
                <a:off x="7609333" y="1671450"/>
                <a:ext cx="485257" cy="1015301"/>
              </a:xfrm>
              <a:custGeom>
                <a:avLst/>
                <a:gdLst/>
                <a:ahLst/>
                <a:cxnLst/>
                <a:rect l="l" t="t" r="r" b="b"/>
                <a:pathLst>
                  <a:path w="485257" h="1015301">
                    <a:moveTo>
                      <a:pt x="0" y="0"/>
                    </a:moveTo>
                    <a:lnTo>
                      <a:pt x="485257" y="0"/>
                    </a:lnTo>
                    <a:lnTo>
                      <a:pt x="485257" y="1015301"/>
                    </a:lnTo>
                    <a:lnTo>
                      <a:pt x="0" y="10153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E8A8DD-CF5D-CCE1-9B00-43725CFBD411}"/>
              </a:ext>
            </a:extLst>
          </p:cNvPr>
          <p:cNvCxnSpPr>
            <a:cxnSpLocks/>
          </p:cNvCxnSpPr>
          <p:nvPr userDrawn="1"/>
        </p:nvCxnSpPr>
        <p:spPr>
          <a:xfrm>
            <a:off x="0" y="596348"/>
            <a:ext cx="12192000" cy="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8B1E71F5-54D0-36F5-8845-875327FB8237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89" y="69737"/>
            <a:ext cx="710298" cy="658153"/>
          </a:xfrm>
          <a:prstGeom prst="rect">
            <a:avLst/>
          </a:prstGeom>
        </p:spPr>
      </p:pic>
      <p:pic>
        <p:nvPicPr>
          <p:cNvPr id="8" name="תמונה 2" descr="תמונה שמכילה טקסט, דגל, כחול חשמלי, לוגו&#10;&#10;התיאור נוצר באופן אוטומטי">
            <a:extLst>
              <a:ext uri="{FF2B5EF4-FFF2-40B4-BE49-F238E27FC236}">
                <a16:creationId xmlns:a16="http://schemas.microsoft.com/office/drawing/2014/main" id="{F69AD79E-7CB0-1557-4981-D7147A36DB6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706104"/>
            <a:ext cx="2258344" cy="1950825"/>
          </a:xfrm>
          <a:prstGeom prst="rect">
            <a:avLst/>
          </a:prstGeom>
        </p:spPr>
      </p:pic>
      <p:grpSp>
        <p:nvGrpSpPr>
          <p:cNvPr id="9" name="קבוצה 4">
            <a:extLst>
              <a:ext uri="{FF2B5EF4-FFF2-40B4-BE49-F238E27FC236}">
                <a16:creationId xmlns:a16="http://schemas.microsoft.com/office/drawing/2014/main" id="{31D9E4B1-702E-58E4-062E-2D3060193CA6}"/>
              </a:ext>
            </a:extLst>
          </p:cNvPr>
          <p:cNvGrpSpPr/>
          <p:nvPr userDrawn="1"/>
        </p:nvGrpSpPr>
        <p:grpSpPr>
          <a:xfrm>
            <a:off x="10289376" y="169119"/>
            <a:ext cx="1677865" cy="343457"/>
            <a:chOff x="1540713" y="766209"/>
            <a:chExt cx="9750423" cy="1995896"/>
          </a:xfrm>
          <a:solidFill>
            <a:srgbClr val="1AC0DD"/>
          </a:solidFill>
        </p:grpSpPr>
        <p:pic>
          <p:nvPicPr>
            <p:cNvPr id="10" name="תמונה 5" descr="תמונה שמכילה שעון, צג, מסך&#10;&#10;התיאור נוצר באופן אוטומטי">
              <a:extLst>
                <a:ext uri="{FF2B5EF4-FFF2-40B4-BE49-F238E27FC236}">
                  <a16:creationId xmlns:a16="http://schemas.microsoft.com/office/drawing/2014/main" id="{160CF7C6-7F71-4103-99B8-885FDBD8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8" t="15479"/>
            <a:stretch/>
          </p:blipFill>
          <p:spPr>
            <a:xfrm>
              <a:off x="9421287" y="794658"/>
              <a:ext cx="1869849" cy="1967447"/>
            </a:xfrm>
            <a:prstGeom prst="rect">
              <a:avLst/>
            </a:prstGeom>
            <a:grpFill/>
          </p:spPr>
        </p:pic>
        <p:grpSp>
          <p:nvGrpSpPr>
            <p:cNvPr id="11" name="קבוצה 7">
              <a:extLst>
                <a:ext uri="{FF2B5EF4-FFF2-40B4-BE49-F238E27FC236}">
                  <a16:creationId xmlns:a16="http://schemas.microsoft.com/office/drawing/2014/main" id="{CF4D6F14-B7C4-7B01-7BE9-21FE35DA77F0}"/>
                </a:ext>
              </a:extLst>
            </p:cNvPr>
            <p:cNvGrpSpPr/>
            <p:nvPr/>
          </p:nvGrpSpPr>
          <p:grpSpPr>
            <a:xfrm>
              <a:off x="1540713" y="766209"/>
              <a:ext cx="7499487" cy="1909341"/>
              <a:chOff x="1640385" y="777609"/>
              <a:chExt cx="7499487" cy="1909341"/>
            </a:xfrm>
            <a:grpFill/>
          </p:grpSpPr>
          <p:grpSp>
            <p:nvGrpSpPr>
              <p:cNvPr id="12" name="קבוצה 8">
                <a:extLst>
                  <a:ext uri="{FF2B5EF4-FFF2-40B4-BE49-F238E27FC236}">
                    <a16:creationId xmlns:a16="http://schemas.microsoft.com/office/drawing/2014/main" id="{A2341243-D63B-6F39-B2CA-33D9032822FD}"/>
                  </a:ext>
                </a:extLst>
              </p:cNvPr>
              <p:cNvGrpSpPr/>
              <p:nvPr/>
            </p:nvGrpSpPr>
            <p:grpSpPr>
              <a:xfrm>
                <a:off x="1640385" y="777609"/>
                <a:ext cx="7499487" cy="1909341"/>
                <a:chOff x="1640385" y="777609"/>
                <a:chExt cx="7499487" cy="1909341"/>
              </a:xfrm>
              <a:grpFill/>
            </p:grpSpPr>
            <p:sp>
              <p:nvSpPr>
                <p:cNvPr id="14" name="צורה חופשית: צורה 11">
                  <a:extLst>
                    <a:ext uri="{FF2B5EF4-FFF2-40B4-BE49-F238E27FC236}">
                      <a16:creationId xmlns:a16="http://schemas.microsoft.com/office/drawing/2014/main" id="{D0781C92-B283-3C0A-ACAC-B5E482E4C59B}"/>
                    </a:ext>
                  </a:extLst>
                </p:cNvPr>
                <p:cNvSpPr/>
                <p:nvPr/>
              </p:nvSpPr>
              <p:spPr>
                <a:xfrm>
                  <a:off x="5874560" y="777609"/>
                  <a:ext cx="497101" cy="84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01" h="843555">
                      <a:moveTo>
                        <a:pt x="100603" y="0"/>
                      </a:moveTo>
                      <a:lnTo>
                        <a:pt x="497101" y="0"/>
                      </a:lnTo>
                      <a:lnTo>
                        <a:pt x="497101" y="307826"/>
                      </a:lnTo>
                      <a:lnTo>
                        <a:pt x="310687" y="843555"/>
                      </a:lnTo>
                      <a:lnTo>
                        <a:pt x="0" y="843555"/>
                      </a:lnTo>
                      <a:lnTo>
                        <a:pt x="100603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צורה חופשית: צורה 12">
                  <a:extLst>
                    <a:ext uri="{FF2B5EF4-FFF2-40B4-BE49-F238E27FC236}">
                      <a16:creationId xmlns:a16="http://schemas.microsoft.com/office/drawing/2014/main" id="{796CB259-DCF6-A6F9-D79B-A0FC9B00E5CD}"/>
                    </a:ext>
                  </a:extLst>
                </p:cNvPr>
                <p:cNvSpPr/>
                <p:nvPr/>
              </p:nvSpPr>
              <p:spPr>
                <a:xfrm>
                  <a:off x="1640385" y="910437"/>
                  <a:ext cx="1663790" cy="1776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90" h="1776387">
                      <a:moveTo>
                        <a:pt x="0" y="0"/>
                      </a:moveTo>
                      <a:lnTo>
                        <a:pt x="482666" y="0"/>
                      </a:lnTo>
                      <a:lnTo>
                        <a:pt x="639606" y="1403580"/>
                      </a:lnTo>
                      <a:lnTo>
                        <a:pt x="719557" y="1403580"/>
                      </a:lnTo>
                      <a:cubicBezTo>
                        <a:pt x="886491" y="1407283"/>
                        <a:pt x="1005677" y="1368034"/>
                        <a:pt x="1077115" y="1285832"/>
                      </a:cubicBezTo>
                      <a:cubicBezTo>
                        <a:pt x="1148552" y="1203630"/>
                        <a:pt x="1183346" y="1056260"/>
                        <a:pt x="1181495" y="843720"/>
                      </a:cubicBezTo>
                      <a:lnTo>
                        <a:pt x="1181495" y="372734"/>
                      </a:lnTo>
                      <a:lnTo>
                        <a:pt x="796547" y="372734"/>
                      </a:lnTo>
                      <a:lnTo>
                        <a:pt x="796547" y="0"/>
                      </a:lnTo>
                      <a:lnTo>
                        <a:pt x="1663790" y="0"/>
                      </a:lnTo>
                      <a:lnTo>
                        <a:pt x="1663790" y="843720"/>
                      </a:lnTo>
                      <a:cubicBezTo>
                        <a:pt x="1663318" y="1079913"/>
                        <a:pt x="1626456" y="1266239"/>
                        <a:pt x="1553203" y="1402698"/>
                      </a:cubicBezTo>
                      <a:cubicBezTo>
                        <a:pt x="1479951" y="1539157"/>
                        <a:pt x="1373146" y="1635967"/>
                        <a:pt x="1232787" y="1693128"/>
                      </a:cubicBezTo>
                      <a:cubicBezTo>
                        <a:pt x="1092428" y="1750288"/>
                        <a:pt x="921351" y="1778017"/>
                        <a:pt x="719557" y="1776314"/>
                      </a:cubicBezTo>
                      <a:lnTo>
                        <a:pt x="204319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צורה חופשית: צורה 13">
                  <a:extLst>
                    <a:ext uri="{FF2B5EF4-FFF2-40B4-BE49-F238E27FC236}">
                      <a16:creationId xmlns:a16="http://schemas.microsoft.com/office/drawing/2014/main" id="{6608FDB2-630A-62D0-62C9-202F19FC9F9D}"/>
                    </a:ext>
                  </a:extLst>
                </p:cNvPr>
                <p:cNvSpPr/>
                <p:nvPr/>
              </p:nvSpPr>
              <p:spPr>
                <a:xfrm>
                  <a:off x="3360640" y="910437"/>
                  <a:ext cx="858565" cy="177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565" h="1776513">
                      <a:moveTo>
                        <a:pt x="124368" y="0"/>
                      </a:moveTo>
                      <a:lnTo>
                        <a:pt x="858361" y="0"/>
                      </a:lnTo>
                      <a:lnTo>
                        <a:pt x="858361" y="1234734"/>
                      </a:lnTo>
                      <a:cubicBezTo>
                        <a:pt x="861567" y="1438590"/>
                        <a:pt x="827047" y="1580650"/>
                        <a:pt x="754800" y="1660915"/>
                      </a:cubicBezTo>
                      <a:cubicBezTo>
                        <a:pt x="682554" y="1741181"/>
                        <a:pt x="553348" y="1779647"/>
                        <a:pt x="367182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180630" y="1403580"/>
                      </a:lnTo>
                      <a:cubicBezTo>
                        <a:pt x="256139" y="1404445"/>
                        <a:pt x="307959" y="1387165"/>
                        <a:pt x="336090" y="1351742"/>
                      </a:cubicBezTo>
                      <a:cubicBezTo>
                        <a:pt x="364221" y="1316318"/>
                        <a:pt x="377546" y="1257568"/>
                        <a:pt x="376065" y="1175489"/>
                      </a:cubicBezTo>
                      <a:lnTo>
                        <a:pt x="376065" y="372734"/>
                      </a:lnTo>
                      <a:lnTo>
                        <a:pt x="124368" y="372734"/>
                      </a:lnTo>
                      <a:lnTo>
                        <a:pt x="124368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צורה חופשית: צורה 14">
                  <a:extLst>
                    <a:ext uri="{FF2B5EF4-FFF2-40B4-BE49-F238E27FC236}">
                      <a16:creationId xmlns:a16="http://schemas.microsoft.com/office/drawing/2014/main" id="{F905D4D3-C533-6C93-8EC1-F3AAF8CD002E}"/>
                    </a:ext>
                  </a:extLst>
                </p:cNvPr>
                <p:cNvSpPr/>
                <p:nvPr/>
              </p:nvSpPr>
              <p:spPr>
                <a:xfrm>
                  <a:off x="4490848" y="910436"/>
                  <a:ext cx="485257" cy="105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54166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54166"/>
                      </a:lnTo>
                      <a:lnTo>
                        <a:pt x="0" y="1054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צורה חופשית: צורה 15">
                  <a:extLst>
                    <a:ext uri="{FF2B5EF4-FFF2-40B4-BE49-F238E27FC236}">
                      <a16:creationId xmlns:a16="http://schemas.microsoft.com/office/drawing/2014/main" id="{AD061E0B-5345-6514-A5CD-7DCE40BC17DB}"/>
                    </a:ext>
                  </a:extLst>
                </p:cNvPr>
                <p:cNvSpPr/>
                <p:nvPr/>
              </p:nvSpPr>
              <p:spPr>
                <a:xfrm>
                  <a:off x="5184456" y="910436"/>
                  <a:ext cx="485257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776314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776314"/>
                      </a:lnTo>
                      <a:lnTo>
                        <a:pt x="0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צורה חופשית: צורה 16">
                  <a:extLst>
                    <a:ext uri="{FF2B5EF4-FFF2-40B4-BE49-F238E27FC236}">
                      <a16:creationId xmlns:a16="http://schemas.microsoft.com/office/drawing/2014/main" id="{F60606A8-341F-9DFA-335C-5A1A690FBFB4}"/>
                    </a:ext>
                  </a:extLst>
                </p:cNvPr>
                <p:cNvSpPr/>
                <p:nvPr/>
              </p:nvSpPr>
              <p:spPr>
                <a:xfrm>
                  <a:off x="6330171" y="910436"/>
                  <a:ext cx="115699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991" h="1776314">
                      <a:moveTo>
                        <a:pt x="130289" y="0"/>
                      </a:moveTo>
                      <a:lnTo>
                        <a:pt x="860877" y="0"/>
                      </a:lnTo>
                      <a:lnTo>
                        <a:pt x="1156991" y="1776314"/>
                      </a:lnTo>
                      <a:lnTo>
                        <a:pt x="695053" y="1776314"/>
                      </a:lnTo>
                      <a:lnTo>
                        <a:pt x="632869" y="1382845"/>
                      </a:lnTo>
                      <a:lnTo>
                        <a:pt x="618063" y="1382845"/>
                      </a:lnTo>
                      <a:cubicBezTo>
                        <a:pt x="589092" y="1504083"/>
                        <a:pt x="533915" y="1599616"/>
                        <a:pt x="452531" y="1669445"/>
                      </a:cubicBezTo>
                      <a:cubicBezTo>
                        <a:pt x="371148" y="1739274"/>
                        <a:pt x="252877" y="1774897"/>
                        <a:pt x="97717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97717" y="1403580"/>
                      </a:lnTo>
                      <a:cubicBezTo>
                        <a:pt x="286093" y="1402099"/>
                        <a:pt x="412628" y="1352482"/>
                        <a:pt x="477323" y="1254729"/>
                      </a:cubicBezTo>
                      <a:cubicBezTo>
                        <a:pt x="542018" y="1156975"/>
                        <a:pt x="560579" y="1019973"/>
                        <a:pt x="533004" y="843720"/>
                      </a:cubicBezTo>
                      <a:lnTo>
                        <a:pt x="467859" y="372734"/>
                      </a:lnTo>
                      <a:lnTo>
                        <a:pt x="130289" y="372734"/>
                      </a:lnTo>
                      <a:lnTo>
                        <a:pt x="130289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צורה חופשית: צורה 17">
                  <a:extLst>
                    <a:ext uri="{FF2B5EF4-FFF2-40B4-BE49-F238E27FC236}">
                      <a16:creationId xmlns:a16="http://schemas.microsoft.com/office/drawing/2014/main" id="{11B4F265-72C7-5802-BD4F-A92EBF0577E8}"/>
                    </a:ext>
                  </a:extLst>
                </p:cNvPr>
                <p:cNvSpPr/>
                <p:nvPr/>
              </p:nvSpPr>
              <p:spPr>
                <a:xfrm>
                  <a:off x="7603411" y="910436"/>
                  <a:ext cx="153646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461" h="1776314">
                      <a:moveTo>
                        <a:pt x="0" y="0"/>
                      </a:moveTo>
                      <a:lnTo>
                        <a:pt x="1536461" y="0"/>
                      </a:lnTo>
                      <a:lnTo>
                        <a:pt x="1536461" y="1776314"/>
                      </a:lnTo>
                      <a:lnTo>
                        <a:pt x="1054166" y="1776314"/>
                      </a:lnTo>
                      <a:lnTo>
                        <a:pt x="1054166" y="372734"/>
                      </a:lnTo>
                      <a:lnTo>
                        <a:pt x="0" y="3727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צורה חופשית: צורה 10">
                <a:extLst>
                  <a:ext uri="{FF2B5EF4-FFF2-40B4-BE49-F238E27FC236}">
                    <a16:creationId xmlns:a16="http://schemas.microsoft.com/office/drawing/2014/main" id="{F02D60F0-B50D-05F6-360B-611109F67122}"/>
                  </a:ext>
                </a:extLst>
              </p:cNvPr>
              <p:cNvSpPr/>
              <p:nvPr/>
            </p:nvSpPr>
            <p:spPr>
              <a:xfrm>
                <a:off x="7609333" y="1671450"/>
                <a:ext cx="485257" cy="1015301"/>
              </a:xfrm>
              <a:custGeom>
                <a:avLst/>
                <a:gdLst/>
                <a:ahLst/>
                <a:cxnLst/>
                <a:rect l="l" t="t" r="r" b="b"/>
                <a:pathLst>
                  <a:path w="485257" h="1015301">
                    <a:moveTo>
                      <a:pt x="0" y="0"/>
                    </a:moveTo>
                    <a:lnTo>
                      <a:pt x="485257" y="0"/>
                    </a:lnTo>
                    <a:lnTo>
                      <a:pt x="485257" y="1015301"/>
                    </a:lnTo>
                    <a:lnTo>
                      <a:pt x="0" y="10153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" name="תיבת טקסט 18">
            <a:extLst>
              <a:ext uri="{FF2B5EF4-FFF2-40B4-BE49-F238E27FC236}">
                <a16:creationId xmlns:a16="http://schemas.microsoft.com/office/drawing/2014/main" id="{CD73AE6F-A9AF-E33E-7EE6-F8478CB426FB}"/>
              </a:ext>
            </a:extLst>
          </p:cNvPr>
          <p:cNvSpPr txBox="1"/>
          <p:nvPr userDrawn="1"/>
        </p:nvSpPr>
        <p:spPr>
          <a:xfrm>
            <a:off x="224759" y="177123"/>
            <a:ext cx="5283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ג'וינט - אשל |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הזדקנות מיטבית בעידן של 100 שנות חיים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40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7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chart" Target="../charts/chart8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11" Type="http://schemas.openxmlformats.org/officeDocument/2006/relationships/image" Target="../media/image13.png"/><Relationship Id="rId5" Type="http://schemas.openxmlformats.org/officeDocument/2006/relationships/chart" Target="../charts/chart10.xml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chart" Target="../charts/chart9.xml"/><Relationship Id="rId9" Type="http://schemas.openxmlformats.org/officeDocument/2006/relationships/image" Target="../media/image9.png"/><Relationship Id="rId1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12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13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14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chart" Target="../charts/chart15.xml"/><Relationship Id="rId7" Type="http://schemas.openxmlformats.org/officeDocument/2006/relationships/chart" Target="../charts/chart18.xml"/><Relationship Id="rId12" Type="http://schemas.openxmlformats.org/officeDocument/2006/relationships/image" Target="../media/image9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7.xml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19" Type="http://schemas.openxmlformats.org/officeDocument/2006/relationships/image" Target="../media/image15.svg"/><Relationship Id="rId4" Type="http://schemas.openxmlformats.org/officeDocument/2006/relationships/chart" Target="../charts/chart16.xml"/><Relationship Id="rId9" Type="http://schemas.openxmlformats.org/officeDocument/2006/relationships/chart" Target="../charts/chart20.xml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12" Type="http://schemas.openxmlformats.org/officeDocument/2006/relationships/image" Target="../media/image1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4.xml"/><Relationship Id="rId11" Type="http://schemas.openxmlformats.org/officeDocument/2006/relationships/image" Target="../media/image12.png"/><Relationship Id="rId5" Type="http://schemas.openxmlformats.org/officeDocument/2006/relationships/chart" Target="../charts/chart23.xml"/><Relationship Id="rId1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chart" Target="../charts/chart22.xml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26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27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29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chart" Target="../charts/chart30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31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32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chart" Target="../charts/chart33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6.xml"/><Relationship Id="rId11" Type="http://schemas.openxmlformats.org/officeDocument/2006/relationships/image" Target="../media/image13.png"/><Relationship Id="rId5" Type="http://schemas.openxmlformats.org/officeDocument/2006/relationships/chart" Target="../charts/chart35.xml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chart" Target="../charts/chart34.xml"/><Relationship Id="rId9" Type="http://schemas.openxmlformats.org/officeDocument/2006/relationships/image" Target="../media/image9.png"/><Relationship Id="rId1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37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chart" Target="../charts/chart38.xml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chart" Target="../charts/chart39.xml"/><Relationship Id="rId9" Type="http://schemas.openxmlformats.org/officeDocument/2006/relationships/image" Target="../media/image11.png"/><Relationship Id="rId1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svg"/><Relationship Id="rId3" Type="http://schemas.openxmlformats.org/officeDocument/2006/relationships/chart" Target="../charts/chart40.xml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41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chart" Target="../charts/chart42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43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44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45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chart" Target="../charts/chart46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5.sv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svg"/><Relationship Id="rId3" Type="http://schemas.openxmlformats.org/officeDocument/2006/relationships/chart" Target="../charts/chart47.xml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chart" Target="../charts/chart49.xml"/><Relationship Id="rId15" Type="http://schemas.openxmlformats.org/officeDocument/2006/relationships/image" Target="../media/image15.svg"/><Relationship Id="rId10" Type="http://schemas.openxmlformats.org/officeDocument/2006/relationships/image" Target="../media/image13.png"/><Relationship Id="rId4" Type="http://schemas.openxmlformats.org/officeDocument/2006/relationships/chart" Target="../charts/chart48.xml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50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51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52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53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chart" Target="../charts/chart54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55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56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57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58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svg"/><Relationship Id="rId3" Type="http://schemas.openxmlformats.org/officeDocument/2006/relationships/chart" Target="../charts/chart59.xml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chart" Target="../charts/chart61.xml"/><Relationship Id="rId15" Type="http://schemas.openxmlformats.org/officeDocument/2006/relationships/image" Target="../media/image15.svg"/><Relationship Id="rId10" Type="http://schemas.openxmlformats.org/officeDocument/2006/relationships/image" Target="../media/image13.png"/><Relationship Id="rId4" Type="http://schemas.openxmlformats.org/officeDocument/2006/relationships/chart" Target="../charts/chart60.xml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62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chart" Target="../charts/chart63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64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65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chart" Target="../charts/chart66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67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chart" Target="../charts/chart68.xml"/><Relationship Id="rId7" Type="http://schemas.openxmlformats.org/officeDocument/2006/relationships/image" Target="../media/image9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chart" Target="../charts/chart69.xml"/><Relationship Id="rId9" Type="http://schemas.openxmlformats.org/officeDocument/2006/relationships/image" Target="../media/image13.png"/><Relationship Id="rId14" Type="http://schemas.openxmlformats.org/officeDocument/2006/relationships/image" Target="../media/image15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70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chart" Target="../charts/chart7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0.xml"/><Relationship Id="rId3" Type="http://schemas.openxmlformats.org/officeDocument/2006/relationships/chart" Target="../charts/chart75.xml"/><Relationship Id="rId7" Type="http://schemas.openxmlformats.org/officeDocument/2006/relationships/chart" Target="../charts/chart7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8.xml"/><Relationship Id="rId11" Type="http://schemas.openxmlformats.org/officeDocument/2006/relationships/image" Target="../media/image17.svg"/><Relationship Id="rId5" Type="http://schemas.openxmlformats.org/officeDocument/2006/relationships/chart" Target="../charts/chart77.xml"/><Relationship Id="rId10" Type="http://schemas.openxmlformats.org/officeDocument/2006/relationships/image" Target="../media/image16.png"/><Relationship Id="rId4" Type="http://schemas.openxmlformats.org/officeDocument/2006/relationships/chart" Target="../charts/chart76.xml"/><Relationship Id="rId9" Type="http://schemas.openxmlformats.org/officeDocument/2006/relationships/chart" Target="../charts/chart8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Relationship Id="rId9" Type="http://schemas.openxmlformats.org/officeDocument/2006/relationships/image" Target="../media/image17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9.png"/><Relationship Id="rId21" Type="http://schemas.openxmlformats.org/officeDocument/2006/relationships/image" Target="../media/image38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7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5" Type="http://schemas.openxmlformats.org/officeDocument/2006/relationships/image" Target="../media/image11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90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91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chart" Target="../charts/chart9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93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Data" Target="../diagrams/data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23.sv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diagramLayout" Target="../diagrams/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chart" Target="../charts/chart3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11" Type="http://schemas.openxmlformats.org/officeDocument/2006/relationships/image" Target="../media/image13.png"/><Relationship Id="rId5" Type="http://schemas.openxmlformats.org/officeDocument/2006/relationships/chart" Target="../charts/chart5.xml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chart" Target="../charts/chart4.xml"/><Relationship Id="rId9" Type="http://schemas.openxmlformats.org/officeDocument/2006/relationships/image" Target="../media/image9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3CBE8-E3C4-45FC-9E18-62D56763D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dirty="0"/>
              <a:t>זקנים בצל המלחמה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200CB2-27B7-40F6-BD88-5F07676136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/>
              <a:t>אשדוד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EEA3A3-4460-45EC-BCC1-B513A76FC8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dirty="0"/>
              <a:t>אוקטובר 2025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69B311-0D0B-4764-93D8-DC5286B9D3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e-IL" sz="1800" dirty="0"/>
              <a:t>ד"ר אלה </a:t>
            </a:r>
            <a:r>
              <a:rPr lang="he-IL" sz="1800" dirty="0" err="1"/>
              <a:t>אוסטרובסקי</a:t>
            </a:r>
            <a:r>
              <a:rPr lang="he-IL" sz="1800" dirty="0"/>
              <a:t> ברמן, ד"ר שירלי </a:t>
            </a:r>
            <a:r>
              <a:rPr lang="he-IL" sz="1800" dirty="0" err="1"/>
              <a:t>רזניצקי</a:t>
            </a:r>
            <a:r>
              <a:rPr lang="he-IL" sz="1800" dirty="0"/>
              <a:t>, נועם </a:t>
            </a:r>
            <a:r>
              <a:rPr lang="he-IL" sz="1800" dirty="0" err="1"/>
              <a:t>דוידוביץ</a:t>
            </a:r>
            <a:r>
              <a:rPr lang="he-IL" sz="1800" dirty="0"/>
              <a:t>', גלעד הדס</a:t>
            </a:r>
          </a:p>
        </p:txBody>
      </p:sp>
    </p:spTree>
    <p:extLst>
      <p:ext uri="{BB962C8B-B14F-4D97-AF65-F5344CB8AC3E}">
        <p14:creationId xmlns:p14="http://schemas.microsoft.com/office/powerpoint/2010/main" val="51573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dirty="0">
                <a:latin typeface="Assistant" pitchFamily="2" charset="-79"/>
                <a:cs typeface="Assistant" pitchFamily="2" charset="-79"/>
              </a:rPr>
              <a:t>החמרה במצב הבריאות (באחוזים)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נשים חוו החמרה במצב הבריאות </a:t>
            </a:r>
            <a:r>
              <a:rPr lang="he-IL" sz="2800" dirty="0">
                <a:latin typeface="Assistant" pitchFamily="2" charset="-79"/>
                <a:cs typeface="Assistant" pitchFamily="2" charset="-79"/>
              </a:rPr>
              <a:t>מ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א</a:t>
            </a:r>
            <a:r>
              <a:rPr lang="he-IL" sz="2800" dirty="0">
                <a:latin typeface="Assistant" pitchFamily="2" charset="-79"/>
                <a:cs typeface="Assistant" pitchFamily="2" charset="-79"/>
              </a:rPr>
              <a:t>ז המלחמה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AE327B-C146-8E66-F3E7-BD7629853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696979"/>
              </p:ext>
            </p:extLst>
          </p:nvPr>
        </p:nvGraphicFramePr>
        <p:xfrm>
          <a:off x="2196730" y="2189264"/>
          <a:ext cx="7798540" cy="402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3D6886D-7A7E-56FB-47D5-0941B106840F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1FF0C9-CB54-8CD4-755B-1E4B9F864CA9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8B274C9-B230-9B06-82CF-729E7C6CAAD7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E6DBEDB-7650-1324-B076-CFDA6DAE0C9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7" name="Picture 36" descr="Icon&#10;&#10;Description automatically generated">
                  <a:extLst>
                    <a:ext uri="{FF2B5EF4-FFF2-40B4-BE49-F238E27FC236}">
                      <a16:creationId xmlns:a16="http://schemas.microsoft.com/office/drawing/2014/main" id="{5805DA34-2ECA-DAD6-4591-A8D7E6F1E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C5E8F1A-14F6-DC66-0F37-5CEDE77D43B8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F5B4E3-B131-6429-9815-0E97D6CE4726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7EAD420-6E7D-60DC-8046-3AC12C4B027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1A1F29E-D5D9-85F1-6F3B-A576D71B905C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570668EF-411A-1DBC-630A-6354266505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3B7094-CD11-6B83-E3AC-A94DAAA8C7B0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AD09BF3-BAFD-7993-DB6E-615B1B944C87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C7C5D63-02F8-EC1C-E423-5A6919D29FB5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AEF8596A-495C-3795-0EBE-6478F82BFC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E86614C-5284-67FD-5493-A42F74E0310B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496BE7E-858F-396D-7F81-37BA3AB051C0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096EF2-0555-1570-82BD-9E398BC80E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0B5B9F38-6C38-B992-958F-D9AE9C6868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0326C70-2627-E0D3-D1AB-12A12F07D1B9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6D2F7A8-F09C-765C-8959-10B45006FB9F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43FE20-6059-C870-70BB-62B1AC6FC9E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DF0685E8-6E04-CB56-633A-2EA03C7270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C75C4E6-1694-A691-FA0A-DE17D1EE5A46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7C9059B-6DF8-0029-D7F2-9546F8863127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FB7422B-667B-49D8-86E4-BCFC28810C7D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88A71F9-47B7-ABE4-7C02-25AF5F988C7E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32C550-CD22-BEC0-B316-18A34B623F9B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F012D64-5BCD-29BF-792A-1F22D773DEF3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1" name="Picture 20" descr="Icon&#10;&#10;Description automatically generated">
                  <a:extLst>
                    <a:ext uri="{FF2B5EF4-FFF2-40B4-BE49-F238E27FC236}">
                      <a16:creationId xmlns:a16="http://schemas.microsoft.com/office/drawing/2014/main" id="{EA252FC6-5080-D367-90F8-00F6F89E3A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3031BCC-7080-2B22-20F1-62EEAF9DED43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D6731BE-D24C-6490-5559-B0FD9C9BBF9E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4868F5-6799-511B-F334-1CB85E5D22D8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8" name="Graphic 17" descr="Wireless with solid fill">
                  <a:extLst>
                    <a:ext uri="{FF2B5EF4-FFF2-40B4-BE49-F238E27FC236}">
                      <a16:creationId xmlns:a16="http://schemas.microsoft.com/office/drawing/2014/main" id="{E5767ADB-67C1-3A7C-2219-9F1B9FA7A3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גרפיקה 18" descr="ארנק קו מיתאר">
              <a:extLst>
                <a:ext uri="{FF2B5EF4-FFF2-40B4-BE49-F238E27FC236}">
                  <a16:creationId xmlns:a16="http://schemas.microsoft.com/office/drawing/2014/main" id="{7D770190-5DA9-9264-8065-02C18391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41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sz="36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קושי בתפקוד היום-יומי (</a:t>
            </a:r>
            <a:r>
              <a:rPr lang="en-US" sz="36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GALI</a:t>
            </a:r>
            <a:r>
              <a:rPr lang="he-IL" sz="36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)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3358041" y="941857"/>
            <a:ext cx="6618590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800" dirty="0">
                <a:latin typeface="Assistant" pitchFamily="2" charset="-79"/>
                <a:cs typeface="Assistant" pitchFamily="2" charset="-79"/>
              </a:rPr>
              <a:t>40% דיווחו על קושי בתפקוד היום-יומי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1 מכל 4 דיווח על החמרה בעקבות המלחמה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11E8C72F-2692-D751-E0AE-D0AE57E67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660571"/>
              </p:ext>
            </p:extLst>
          </p:nvPr>
        </p:nvGraphicFramePr>
        <p:xfrm>
          <a:off x="403560" y="3102122"/>
          <a:ext cx="3099600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1985546B-5FEE-1C2E-8987-0E6E262DF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539822"/>
              </p:ext>
            </p:extLst>
          </p:nvPr>
        </p:nvGraphicFramePr>
        <p:xfrm>
          <a:off x="3948432" y="2407522"/>
          <a:ext cx="6755829" cy="442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FC66BEEA-9316-FBA2-28EE-DFE73E76EEA2}"/>
              </a:ext>
            </a:extLst>
          </p:cNvPr>
          <p:cNvGrpSpPr/>
          <p:nvPr/>
        </p:nvGrpSpPr>
        <p:grpSpPr>
          <a:xfrm>
            <a:off x="3601620" y="2190487"/>
            <a:ext cx="2148985" cy="2151086"/>
            <a:chOff x="3601620" y="2190487"/>
            <a:chExt cx="2148985" cy="2151086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AA6C7E84-42E4-3126-6D85-61CEE9439A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2490550"/>
                </p:ext>
              </p:extLst>
            </p:nvPr>
          </p:nvGraphicFramePr>
          <p:xfrm>
            <a:off x="3601620" y="2190487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FDDC4B27-2A52-1E9C-7EC9-16BD14890BF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883194" y="3681174"/>
              <a:ext cx="677333" cy="64346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6EA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690A4A-D8EC-1955-4537-A04344621298}"/>
              </a:ext>
            </a:extLst>
          </p:cNvPr>
          <p:cNvGrpSpPr/>
          <p:nvPr/>
        </p:nvGrpSpPr>
        <p:grpSpPr>
          <a:xfrm>
            <a:off x="8926156" y="4741770"/>
            <a:ext cx="2148985" cy="1696993"/>
            <a:chOff x="8926156" y="4741770"/>
            <a:chExt cx="2148985" cy="1696993"/>
          </a:xfrm>
        </p:grpSpPr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FCE2F789-ACBF-15DD-F157-206D401524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1469382"/>
                </p:ext>
              </p:extLst>
            </p:nvPr>
          </p:nvGraphicFramePr>
          <p:xfrm>
            <a:off x="8926156" y="4741770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DDC4C5A2-78CC-B1FA-2A16-E5FDCB4971A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14927" y="5264441"/>
              <a:ext cx="719665" cy="44026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92D050"/>
              </a:solidFill>
              <a:prstDash val="dash"/>
              <a:miter lim="800000"/>
            </a:ln>
            <a:effectLst/>
          </p:spPr>
        </p:cxn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D552A8E2-BC5C-6DE0-6C85-C3B7F5234E13}"/>
              </a:ext>
            </a:extLst>
          </p:cNvPr>
          <p:cNvSpPr txBox="1">
            <a:spLocks/>
          </p:cNvSpPr>
          <p:nvPr/>
        </p:nvSpPr>
        <p:spPr>
          <a:xfrm>
            <a:off x="6316514" y="4171573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24%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97DA64-E61E-4F94-FCB6-67576414C3B3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53FDA8-D53C-CDD9-C749-F1F2B40BB803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56507A3-2009-6CFE-2CED-B7BA86EABD5B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BB8343FA-D8AB-8E06-8351-41E22DC78B91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A0CE3F8F-264C-6BC5-5FF8-CB0581EFC5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1DB3498-66E1-0EFF-B23B-6C84C0A3C7EE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E442F2D-22F7-3CB9-F3FB-3DD77EFDB038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CE9F5FFD-2422-687C-6862-24701E71D6DA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ADF5899-0A28-5A56-A11D-03F65139E640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9B2697A9-8EA6-0DF5-686C-FC6061E0E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7239C99-CEC7-3FB6-A7F5-276B087E1508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E7534A0-9F02-A703-A5BC-2B762DC719E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BAC85F4-926F-AA52-BD44-9A075BE56A3F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3CBA5353-F067-7F42-AEA4-ECC50BD47F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537C454-F9C5-D57E-9674-B0DEE2A92C07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16565C8-BFE3-0E8D-7C6E-1165022555B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67699C-0140-95BD-8226-463C8753A5A1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0" name="Picture 69" descr="Icon&#10;&#10;Description automatically generated">
                  <a:extLst>
                    <a:ext uri="{FF2B5EF4-FFF2-40B4-BE49-F238E27FC236}">
                      <a16:creationId xmlns:a16="http://schemas.microsoft.com/office/drawing/2014/main" id="{A9BE3CE8-0132-B2F6-7F3A-F53C4C8119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9C35545-F3FC-3B5C-AA06-7FE3BE2786F0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275794E-E829-6279-361B-E53EA7C0191F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B711062-B9C5-B519-2389-89942D2912A6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7" name="Picture 66" descr="Icon&#10;&#10;Description automatically generated">
                  <a:extLst>
                    <a:ext uri="{FF2B5EF4-FFF2-40B4-BE49-F238E27FC236}">
                      <a16:creationId xmlns:a16="http://schemas.microsoft.com/office/drawing/2014/main" id="{FE6B24A7-14EB-0580-9655-746FD3F2E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6817F67-4392-084E-C040-C9BAA825FB8C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2519C66-5460-C084-EEAC-52BCC78D4321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4090491-813A-2E20-4679-70DD880714C0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66F58A0-C2AC-63B3-A2CD-F21A5FED62FA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D6F17B6-8669-5B71-1334-3B1077A55F7B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F2A251F-F22E-BC22-C6E8-924F9556302A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5" name="Picture 54" descr="Icon&#10;&#10;Description automatically generated">
                  <a:extLst>
                    <a:ext uri="{FF2B5EF4-FFF2-40B4-BE49-F238E27FC236}">
                      <a16:creationId xmlns:a16="http://schemas.microsoft.com/office/drawing/2014/main" id="{7333D670-2723-C126-BF41-C2D84CD35A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AD17ECA-AEAC-AFFB-2D1F-70189FDDCEBE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9D6B1CA-17D6-5B01-760C-F3E4A29DE35C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4BFA3F7-6ED2-25E5-B558-A30A5E258D7A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1" name="Graphic 50" descr="Wireless with solid fill">
                  <a:extLst>
                    <a:ext uri="{FF2B5EF4-FFF2-40B4-BE49-F238E27FC236}">
                      <a16:creationId xmlns:a16="http://schemas.microsoft.com/office/drawing/2014/main" id="{EE9126F6-2DC2-3374-AF47-80DEB1533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1577A035-4901-37A9-8635-B8BC9E625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8DF220-C2EE-2A2E-AB06-9A20D5E6C548}"/>
              </a:ext>
            </a:extLst>
          </p:cNvPr>
          <p:cNvSpPr txBox="1"/>
          <p:nvPr/>
        </p:nvSpPr>
        <p:spPr>
          <a:xfrm>
            <a:off x="574250" y="5014171"/>
            <a:ext cx="2793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^“סקר השייכות של זקני ישראל” שנערך על ידי מכון </a:t>
            </a:r>
            <a:r>
              <a:rPr lang="he-IL" sz="1600" dirty="0" err="1"/>
              <a:t>גיאוקרטוגרפיה</a:t>
            </a:r>
            <a:r>
              <a:rPr lang="he-IL" sz="1600" dirty="0"/>
              <a:t> ומכון </a:t>
            </a:r>
            <a:r>
              <a:rPr lang="en-US" sz="1600" dirty="0"/>
              <a:t>ERI </a:t>
            </a:r>
            <a:r>
              <a:rPr lang="he-IL" sz="1600" dirty="0"/>
              <a:t> בקרב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35300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>
                <a:latin typeface="Assistant" pitchFamily="2" charset="-79"/>
                <a:cs typeface="Assistant" pitchFamily="2" charset="-79"/>
              </a:rPr>
              <a:t>היעזרות במטפלת (באחוזים)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2799772" y="992794"/>
            <a:ext cx="7642210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800" dirty="0">
                <a:latin typeface="Assistant" pitchFamily="2" charset="-79"/>
                <a:cs typeface="Assistant" pitchFamily="2" charset="-79"/>
              </a:rPr>
              <a:t>32% 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מן הזקנים עם קושי בתפקוד נעזרים במטפל</a:t>
            </a:r>
            <a:br>
              <a:rPr lang="en-US" sz="2800" dirty="0">
                <a:latin typeface="Assistant" pitchFamily="2" charset="-79"/>
                <a:cs typeface="Assistant" pitchFamily="2" charset="-79"/>
              </a:rPr>
            </a:b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9CCF4E-3C6A-E22C-F347-214265933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883236"/>
              </p:ext>
            </p:extLst>
          </p:nvPr>
        </p:nvGraphicFramePr>
        <p:xfrm>
          <a:off x="2463367" y="2026673"/>
          <a:ext cx="4091075" cy="423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2E07BFD-ADCB-2590-87E3-2F22871D8BC4}"/>
              </a:ext>
            </a:extLst>
          </p:cNvPr>
          <p:cNvSpPr/>
          <p:nvPr/>
        </p:nvSpPr>
        <p:spPr>
          <a:xfrm>
            <a:off x="7164209" y="3812522"/>
            <a:ext cx="2358633" cy="803563"/>
          </a:xfrm>
          <a:prstGeom prst="wedgeRectCallout">
            <a:avLst>
              <a:gd name="adj1" fmla="val -118302"/>
              <a:gd name="adj2" fmla="val 1011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44% חוו החמרה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E7D2A7-1A4E-B825-DC97-D266CDB73AD0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41ACAB6-EF84-6F54-39A8-352DCCA604A9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56217DA-8091-78C8-B284-BCDCA419788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EE2EF3C-A970-1996-3C85-CE105AE14F53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06" name="Picture 105" descr="Icon&#10;&#10;Description automatically generated">
                  <a:extLst>
                    <a:ext uri="{FF2B5EF4-FFF2-40B4-BE49-F238E27FC236}">
                      <a16:creationId xmlns:a16="http://schemas.microsoft.com/office/drawing/2014/main" id="{36606C73-DC12-C968-F135-6A0148B07E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866846FD-EDD9-12C2-F015-356619CD6B29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D81D5DB-7CFC-1CBC-15B5-20B5729695C6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892E038-D92F-3813-4461-BD27E175B224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1A61B71-E04C-D637-2CBB-A923F33F6F42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FA958AA2-315D-058D-125A-A01039964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1BCD932-DEF3-C468-B5D4-EB6B24C9D38A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0D31DD3-0F43-B16C-EFDE-E29C9EC43ADF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4D780C7-B378-C31F-E59D-A82DCFEE0345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900F5509-EFB1-4F64-47A9-E665D1A30D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5F331C3-78EB-BBDE-91D3-8C8C40BEF2E7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4BF9A28-2C25-5F27-B35F-B99F08C18695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125295A-077D-8822-AB93-AD0AA7F2927B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473ED4A0-0F94-540D-66E6-C50532240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77E657E-3226-91E5-FAEC-06BB99E5DA8F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B2A8B8D-7F1E-79FA-981B-9F92666D1E2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64F1A92-C2EB-3D1D-476A-10BBCA8561D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52842402-E363-D8E4-0929-525ACAEF8B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1346B3E-C4F3-DCD3-5216-6833DD5DEEA2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42C657-75F1-9E6C-0E81-92FBDAD220A1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A18A4F-F7A3-FD08-7337-06FF23B815A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06D7130-62A5-0707-DB61-13BE85CAB40C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1AA4B64-1878-A087-5A52-A315D54FB3FE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67CD727-1EC3-0B87-9DD8-A6FBB74B0079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7" name="Picture 56" descr="Icon&#10;&#10;Description automatically generated">
                  <a:extLst>
                    <a:ext uri="{FF2B5EF4-FFF2-40B4-BE49-F238E27FC236}">
                      <a16:creationId xmlns:a16="http://schemas.microsoft.com/office/drawing/2014/main" id="{6786CFB2-62B3-D9AD-27E6-81CDAA5A2A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B88C877-DFDE-4EB8-00D7-9AB3A080B221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0A7FB69-9463-0CBA-1097-4E84FF36256F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E1600C4-C632-8463-2681-519F0D4A6F0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4" name="Graphic 53" descr="Wireless with solid fill">
                  <a:extLst>
                    <a:ext uri="{FF2B5EF4-FFF2-40B4-BE49-F238E27FC236}">
                      <a16:creationId xmlns:a16="http://schemas.microsoft.com/office/drawing/2014/main" id="{8076AABB-6C05-7F8F-A3B7-678979D99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3" name="גרפיקה 18" descr="ארנק קו מיתאר">
              <a:extLst>
                <a:ext uri="{FF2B5EF4-FFF2-40B4-BE49-F238E27FC236}">
                  <a16:creationId xmlns:a16="http://schemas.microsoft.com/office/drawing/2014/main" id="{848CEFE0-8B47-89D7-6AAB-E0FD80CF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69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 - PHQ2 </a:t>
            </a:r>
            <a:r>
              <a:rPr lang="he-IL" dirty="0"/>
              <a:t>דיכאון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3358041" y="941857"/>
            <a:ext cx="6618590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כרבע מן בני 60+ דיווחו על רמת דיכאון גבוהה</a:t>
            </a:r>
          </a:p>
          <a:p>
            <a:pPr marL="0" indent="0">
              <a:spcBef>
                <a:spcPts val="0"/>
              </a:spcBef>
            </a:pP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F9FD1C-9537-55CA-618E-BB01E0E1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418422"/>
              </p:ext>
            </p:extLst>
          </p:nvPr>
        </p:nvGraphicFramePr>
        <p:xfrm>
          <a:off x="2718085" y="1935609"/>
          <a:ext cx="6755829" cy="442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991D254-DA9C-C9C1-4111-B861312C969D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F45218-643B-8985-5152-9BD846EB0A6C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4BFE3A7-CEFD-74F9-EFF0-74537490E29A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2E5CB6E-3E0D-8803-0A26-3E51A5C06DA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0" name="Picture 69" descr="Icon&#10;&#10;Description automatically generated">
                  <a:extLst>
                    <a:ext uri="{FF2B5EF4-FFF2-40B4-BE49-F238E27FC236}">
                      <a16:creationId xmlns:a16="http://schemas.microsoft.com/office/drawing/2014/main" id="{855E5573-80A3-74E6-D6E3-E4C67A68E8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1313018-A54A-27B3-CF40-D44505DF5D55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889B936-497F-9D5E-2A19-171817322696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80BDA1A-FBC5-8EFF-46D4-A5E0146E435E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B16910F-899B-4139-EFAF-A49D13277053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2B71D826-85AC-F68D-3B44-6834C0097C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4B170F1-1FB2-2AE2-4EF3-A1BABF627EF3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F38F039-898E-E7A6-E018-FD7D88613479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55E78E2-D981-7819-BCF4-D4A9F6A6D6CD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3D25F3B1-C0D7-2039-5A8F-5530E348F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079E880-228F-0056-16DF-2B96CF715BFF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8188711-F199-A1FA-87F8-66E34207C930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49887B1-49E8-3371-7225-7D34FBFE2BC6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94A707BB-C5AE-A406-351B-9411437CE7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A3810DB-47C4-9716-0140-3E871BA704F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2E7876B-1D41-A6B4-CCFF-D87FA875C86F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2A53CFD-6373-8E3F-1EEB-622A552DFD94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59" name="Picture 58" descr="Icon&#10;&#10;Description automatically generated">
                  <a:extLst>
                    <a:ext uri="{FF2B5EF4-FFF2-40B4-BE49-F238E27FC236}">
                      <a16:creationId xmlns:a16="http://schemas.microsoft.com/office/drawing/2014/main" id="{3F051C4E-5EC6-C6C4-C37F-19EBF86E49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D50C7E0-BDC9-F916-91E1-4BA262418884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0ECD16A-5E06-1FC8-5046-5A428FBC4F1B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4630CB9-07E7-E86A-95EB-BFB56C73BCEE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013AF55-76FA-3EBC-5D19-35307460341C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F712C2E-22DE-D7B2-1BCA-BBF6815D7901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CBBBC85-C8D9-AE3C-77F7-FC1554E9D82C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4" name="Picture 53" descr="Icon&#10;&#10;Description automatically generated">
                  <a:extLst>
                    <a:ext uri="{FF2B5EF4-FFF2-40B4-BE49-F238E27FC236}">
                      <a16:creationId xmlns:a16="http://schemas.microsoft.com/office/drawing/2014/main" id="{DC1C423A-905F-05BB-5ABA-1FD5C3884F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9F3AE39-9713-0C48-F572-FF685E6C0B48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DDB9849-5792-5564-6B72-1D2EB46BA67F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551279B-2F89-2703-E9B5-DE6175BD5E7B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1" name="Graphic 50" descr="Wireless with solid fill">
                  <a:extLst>
                    <a:ext uri="{FF2B5EF4-FFF2-40B4-BE49-F238E27FC236}">
                      <a16:creationId xmlns:a16="http://schemas.microsoft.com/office/drawing/2014/main" id="{76C5E1E6-A431-A1C6-AC9D-8DE1C704D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8728DC0A-B386-8C49-3106-D1DACF762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39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 PHQ2</a:t>
            </a:r>
            <a:r>
              <a:rPr lang="he-IL" sz="4400" dirty="0"/>
              <a:t>- דיכאון (באחוזים)</a:t>
            </a:r>
            <a:endParaRPr lang="he-IL" sz="4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>
                <a:latin typeface="Assistant" pitchFamily="2" charset="-79"/>
                <a:cs typeface="Assistant" pitchFamily="2" charset="-79"/>
              </a:rPr>
              <a:t>בממוצע, נשים מדווחות על רמת דיכאון גבוהה יותר</a:t>
            </a:r>
          </a:p>
          <a:p>
            <a:pPr marL="0" indent="0">
              <a:spcBef>
                <a:spcPts val="0"/>
              </a:spcBef>
            </a:pPr>
            <a:endParaRPr lang="he-IL" b="1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586C4D-0F6C-212B-0E80-FA9AC0EF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006542"/>
              </p:ext>
            </p:extLst>
          </p:nvPr>
        </p:nvGraphicFramePr>
        <p:xfrm>
          <a:off x="1615114" y="1784140"/>
          <a:ext cx="8776575" cy="491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7364234-3E88-23C5-265A-148211C4921A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534E9A-9A7E-7A66-23AF-A94CE9570322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1E3055-9D92-80A8-EF6A-F3B5366D52BA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E49FD33-59E4-0459-B38A-97688A8D24F3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7" name="Picture 36" descr="Icon&#10;&#10;Description automatically generated">
                  <a:extLst>
                    <a:ext uri="{FF2B5EF4-FFF2-40B4-BE49-F238E27FC236}">
                      <a16:creationId xmlns:a16="http://schemas.microsoft.com/office/drawing/2014/main" id="{848695DA-2E68-3F34-614F-508F08709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A81C3D7-365C-8200-EA0D-2E94645780D2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259FF5-8F9E-510B-D63C-EB4C544E9CD1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3D4398-C160-2E8F-3E50-BEA8E87F1091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407731-7D2E-5686-2C3D-0D9118ECAACB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D9BED98E-24E8-1A22-2033-FE75D32F4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68954B-C85E-CA33-FF5D-70B45171FB5E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52F5647-1581-E1F2-6408-7ADB1A83E464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4223774-9595-4D52-1A50-290E48387B8F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5F4546F7-63C1-AD50-D264-CB0DF0258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0292A8-4EB6-6F64-4419-1F998C0681AB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AE39ECA-3E90-5F04-B30A-91B89490C23F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11F95D-F0E3-8277-FE7F-4E7F612CA2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3D33EC6A-6913-2B61-805F-0EC2DB515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9671C2F-21EE-0538-B859-5DB62D50F74A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91723D3-6054-4028-80ED-5B45B984DBCB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E959EBB-88F8-CE31-E9B5-917F0B485C7B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E3F61BE3-8CD1-78FA-41A6-897FE8F12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278CA9A-7E42-1D46-E235-83013AD884F1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CD261B-94CE-4721-3F05-47D4D8B5573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560907E-059B-D25C-02DF-EFD303EF2E92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400058F-7571-6B0D-15F3-5D242DD44B8E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B7964A3-0992-6ED0-0D98-6AE5CDBA300E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B8815F-649D-E941-154A-2D2199D902CA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1" name="Picture 20" descr="Icon&#10;&#10;Description automatically generated">
                  <a:extLst>
                    <a:ext uri="{FF2B5EF4-FFF2-40B4-BE49-F238E27FC236}">
                      <a16:creationId xmlns:a16="http://schemas.microsoft.com/office/drawing/2014/main" id="{D964058E-5FAD-BEFE-F546-AB3B578792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9332010-D128-9A47-B3C8-BF52602E1C12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37E900-1503-C46E-44DB-D51B8D30EC86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A72C597-C1B0-3B26-D61C-2DD9ACE11271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8" name="Graphic 17" descr="Wireless with solid fill">
                  <a:extLst>
                    <a:ext uri="{FF2B5EF4-FFF2-40B4-BE49-F238E27FC236}">
                      <a16:creationId xmlns:a16="http://schemas.microsoft.com/office/drawing/2014/main" id="{08789148-0329-F7D4-50CC-1F51BAF5B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גרפיקה 18" descr="ארנק קו מיתאר">
              <a:extLst>
                <a:ext uri="{FF2B5EF4-FFF2-40B4-BE49-F238E27FC236}">
                  <a16:creationId xmlns:a16="http://schemas.microsoft.com/office/drawing/2014/main" id="{C0288DD8-F954-C2F9-AF5F-8930C8D4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66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38E2D5E-1B7E-B5F7-637F-CA621A842FBE}"/>
              </a:ext>
            </a:extLst>
          </p:cNvPr>
          <p:cNvGrpSpPr/>
          <p:nvPr/>
        </p:nvGrpSpPr>
        <p:grpSpPr>
          <a:xfrm>
            <a:off x="-2283832" y="2009905"/>
            <a:ext cx="14900636" cy="6151799"/>
            <a:chOff x="-1756646" y="2259909"/>
            <a:chExt cx="14900636" cy="6151799"/>
          </a:xfrm>
          <a:solidFill>
            <a:schemeClr val="bg1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8C61B18-0E0C-CBCA-1D62-979C00164935}"/>
                </a:ext>
              </a:extLst>
            </p:cNvPr>
            <p:cNvGrpSpPr/>
            <p:nvPr/>
          </p:nvGrpSpPr>
          <p:grpSpPr>
            <a:xfrm>
              <a:off x="-1756646" y="2259909"/>
              <a:ext cx="14900636" cy="6151799"/>
              <a:chOff x="7783753" y="277824"/>
              <a:chExt cx="14900636" cy="6151799"/>
            </a:xfrm>
            <a:grpFill/>
          </p:grpSpPr>
          <p:graphicFrame>
            <p:nvGraphicFramePr>
              <p:cNvPr id="53" name="Chart 52">
                <a:extLst>
                  <a:ext uri="{FF2B5EF4-FFF2-40B4-BE49-F238E27FC236}">
                    <a16:creationId xmlns:a16="http://schemas.microsoft.com/office/drawing/2014/main" id="{7DA5BC24-E5EE-4FAF-0896-44352DCA31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28041393"/>
                  </p:ext>
                </p:extLst>
              </p:nvPr>
            </p:nvGraphicFramePr>
            <p:xfrm>
              <a:off x="15928560" y="277824"/>
              <a:ext cx="6755829" cy="4420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54" name="Chart 53">
                <a:extLst>
                  <a:ext uri="{FF2B5EF4-FFF2-40B4-BE49-F238E27FC236}">
                    <a16:creationId xmlns:a16="http://schemas.microsoft.com/office/drawing/2014/main" id="{BAEC7E0D-DC37-94FF-FE56-F69D096DA539}"/>
                  </a:ext>
                </a:extLst>
              </p:cNvPr>
              <p:cNvGraphicFramePr/>
              <p:nvPr/>
            </p:nvGraphicFramePr>
            <p:xfrm>
              <a:off x="7783753" y="4732630"/>
              <a:ext cx="2148985" cy="1696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6F8F32DE-E5D4-CF35-D47A-0D80B4696A56}"/>
                </a:ext>
              </a:extLst>
            </p:cNvPr>
            <p:cNvSpPr txBox="1">
              <a:spLocks/>
            </p:cNvSpPr>
            <p:nvPr/>
          </p:nvSpPr>
          <p:spPr>
            <a:xfrm>
              <a:off x="8734591" y="4064237"/>
              <a:ext cx="2019663" cy="107604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8596A3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קניית מצרכים</a:t>
              </a:r>
            </a:p>
          </p:txBody>
        </p:sp>
      </p:grpSp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en-US"/>
              <a:t> </a:t>
            </a:r>
            <a:r>
              <a:rPr lang="he-IL"/>
              <a:t>קיום פעולות שגרה (באחוזים)</a:t>
            </a:r>
            <a:endParaRPr lang="he-IL" b="1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444065" y="1115215"/>
            <a:ext cx="753256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75+ מתקשים ונעזרים באחרים יותר מבני 60-74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spcBef>
                <a:spcPts val="0"/>
              </a:spcBef>
            </a:pP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02B6C-970B-49A7-1785-47D3A4570F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81" t="90318" r="19126" b="1"/>
          <a:stretch/>
        </p:blipFill>
        <p:spPr>
          <a:xfrm>
            <a:off x="3162236" y="6312551"/>
            <a:ext cx="4536575" cy="5170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C6D907-6DF1-FE33-39AA-CE66AC2A8EFC}"/>
              </a:ext>
            </a:extLst>
          </p:cNvPr>
          <p:cNvGrpSpPr/>
          <p:nvPr/>
        </p:nvGrpSpPr>
        <p:grpSpPr>
          <a:xfrm>
            <a:off x="-6502645" y="2015143"/>
            <a:ext cx="15434036" cy="6163453"/>
            <a:chOff x="-1756646" y="2248255"/>
            <a:chExt cx="15434036" cy="6163453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BF93E1-DF90-3178-B89B-9C1858E034E7}"/>
                </a:ext>
              </a:extLst>
            </p:cNvPr>
            <p:cNvGrpSpPr/>
            <p:nvPr/>
          </p:nvGrpSpPr>
          <p:grpSpPr>
            <a:xfrm>
              <a:off x="-1756646" y="2248255"/>
              <a:ext cx="15434036" cy="6163453"/>
              <a:chOff x="7783753" y="266170"/>
              <a:chExt cx="15434036" cy="6163453"/>
            </a:xfrm>
            <a:grpFill/>
          </p:grpSpPr>
          <p:graphicFrame>
            <p:nvGraphicFramePr>
              <p:cNvPr id="41" name="Chart 40">
                <a:extLst>
                  <a:ext uri="{FF2B5EF4-FFF2-40B4-BE49-F238E27FC236}">
                    <a16:creationId xmlns:a16="http://schemas.microsoft.com/office/drawing/2014/main" id="{5CED7D16-3189-5B8B-6412-FCE05F2382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5723443"/>
                  </p:ext>
                </p:extLst>
              </p:nvPr>
            </p:nvGraphicFramePr>
            <p:xfrm>
              <a:off x="16461960" y="266170"/>
              <a:ext cx="6755829" cy="4420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42" name="Chart 41">
                <a:extLst>
                  <a:ext uri="{FF2B5EF4-FFF2-40B4-BE49-F238E27FC236}">
                    <a16:creationId xmlns:a16="http://schemas.microsoft.com/office/drawing/2014/main" id="{F7A6241F-55AD-2606-84E0-D5C2E17B6C70}"/>
                  </a:ext>
                </a:extLst>
              </p:cNvPr>
              <p:cNvGraphicFramePr/>
              <p:nvPr/>
            </p:nvGraphicFramePr>
            <p:xfrm>
              <a:off x="7783753" y="4732630"/>
              <a:ext cx="2148985" cy="1696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DF3DD58-A9AA-14C0-5359-CBF7D4013D67}"/>
                </a:ext>
              </a:extLst>
            </p:cNvPr>
            <p:cNvSpPr txBox="1">
              <a:spLocks/>
            </p:cNvSpPr>
            <p:nvPr/>
          </p:nvSpPr>
          <p:spPr>
            <a:xfrm>
              <a:off x="9289643" y="4077559"/>
              <a:ext cx="2019663" cy="107604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8596A3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בישול/קניית אוכל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2D4B92-FF42-AE55-CF2B-FADA8C360950}"/>
              </a:ext>
            </a:extLst>
          </p:cNvPr>
          <p:cNvGrpSpPr/>
          <p:nvPr/>
        </p:nvGrpSpPr>
        <p:grpSpPr>
          <a:xfrm>
            <a:off x="-10208556" y="2015143"/>
            <a:ext cx="15434036" cy="6163453"/>
            <a:chOff x="-1756646" y="2248255"/>
            <a:chExt cx="15434036" cy="6163453"/>
          </a:xfrm>
          <a:solidFill>
            <a:schemeClr val="bg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FA2C887-91FC-409C-FE8B-607A7533A302}"/>
                </a:ext>
              </a:extLst>
            </p:cNvPr>
            <p:cNvGrpSpPr/>
            <p:nvPr/>
          </p:nvGrpSpPr>
          <p:grpSpPr>
            <a:xfrm>
              <a:off x="-1756646" y="2248255"/>
              <a:ext cx="15434036" cy="6163453"/>
              <a:chOff x="7783753" y="266170"/>
              <a:chExt cx="15434036" cy="6163453"/>
            </a:xfrm>
            <a:grpFill/>
          </p:grpSpPr>
          <p:graphicFrame>
            <p:nvGraphicFramePr>
              <p:cNvPr id="46" name="Chart 45">
                <a:extLst>
                  <a:ext uri="{FF2B5EF4-FFF2-40B4-BE49-F238E27FC236}">
                    <a16:creationId xmlns:a16="http://schemas.microsoft.com/office/drawing/2014/main" id="{CD974065-ED67-869F-A68A-1044CE2B4A83}"/>
                  </a:ext>
                </a:extLst>
              </p:cNvPr>
              <p:cNvGraphicFramePr/>
              <p:nvPr/>
            </p:nvGraphicFramePr>
            <p:xfrm>
              <a:off x="16461960" y="266170"/>
              <a:ext cx="6755829" cy="4420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47" name="Chart 46">
                <a:extLst>
                  <a:ext uri="{FF2B5EF4-FFF2-40B4-BE49-F238E27FC236}">
                    <a16:creationId xmlns:a16="http://schemas.microsoft.com/office/drawing/2014/main" id="{1992B0C2-A623-6FE4-155A-DF5B09E4320D}"/>
                  </a:ext>
                </a:extLst>
              </p:cNvPr>
              <p:cNvGraphicFramePr/>
              <p:nvPr/>
            </p:nvGraphicFramePr>
            <p:xfrm>
              <a:off x="7783753" y="4732630"/>
              <a:ext cx="2148985" cy="1696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</p:grp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C0592883-240F-1F9B-94C7-0C7518510658}"/>
                </a:ext>
              </a:extLst>
            </p:cNvPr>
            <p:cNvSpPr txBox="1">
              <a:spLocks/>
            </p:cNvSpPr>
            <p:nvPr/>
          </p:nvSpPr>
          <p:spPr>
            <a:xfrm>
              <a:off x="9289643" y="3899928"/>
              <a:ext cx="2019663" cy="107604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8596A3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ביצוע סידורים שגרתיים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ED6236-F4FF-635C-88CE-C82C95E49C99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8793B22-D3C1-03DC-9552-D3401148C58B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9567706-2700-C9D6-69A0-F3F35016C789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492C825-5569-7005-3996-9C1B5C886BB5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85" name="Picture 84" descr="Icon&#10;&#10;Description automatically generated">
                  <a:extLst>
                    <a:ext uri="{FF2B5EF4-FFF2-40B4-BE49-F238E27FC236}">
                      <a16:creationId xmlns:a16="http://schemas.microsoft.com/office/drawing/2014/main" id="{897088E8-03A8-9D1C-E44B-5B821B90C0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DB39A8C-4F2C-332B-3F04-8A1FBA45E119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B5B5C2C-1743-DFBE-50D9-917238D29821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22CA186-61DA-6FFB-5EBD-D0740619E042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A074870-E035-6630-447E-E3AE44CAE70E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83" name="Picture 82" descr="Icon&#10;&#10;Description automatically generated">
                  <a:extLst>
                    <a:ext uri="{FF2B5EF4-FFF2-40B4-BE49-F238E27FC236}">
                      <a16:creationId xmlns:a16="http://schemas.microsoft.com/office/drawing/2014/main" id="{669B90EC-D434-E31A-7ECF-31F7008A4F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8148437-B0F5-D209-FF79-5B96A3E639CD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EE0E81F1-694F-42C0-450F-5B2DB70E79FF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BA9A580-4177-E44A-135D-A5D25B98FD67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A567EC66-6728-B8B0-7A5D-4BB311C5EA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E823F73-F1E6-700B-FCE1-4C9B966E419D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1F0B5DB-625B-07CF-81BB-D79E1F047CC3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E3AEA8C-987C-1B32-0157-44C4329BE6A3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7" name="Picture 76" descr="Icon&#10;&#10;Description automatically generated">
                  <a:extLst>
                    <a:ext uri="{FF2B5EF4-FFF2-40B4-BE49-F238E27FC236}">
                      <a16:creationId xmlns:a16="http://schemas.microsoft.com/office/drawing/2014/main" id="{19DF3949-6F46-45D9-D85D-5D19D50AF7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1D121E6-F64A-742F-5F6C-7BA058F89F3F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42BC5CA-C55B-9B18-FA78-9BFA53B1445E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2E7D737-B13A-5626-1627-203110F83EDB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74" name="Picture 73" descr="Icon&#10;&#10;Description automatically generated">
                  <a:extLst>
                    <a:ext uri="{FF2B5EF4-FFF2-40B4-BE49-F238E27FC236}">
                      <a16:creationId xmlns:a16="http://schemas.microsoft.com/office/drawing/2014/main" id="{A5D63341-D6CE-77F5-7669-DF09EF1642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A41DDAE-5BC6-7A56-58F7-E17E81884669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EB3F186-FAE8-93EF-7757-87CA2F1A915F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515BE34-17C5-A712-194D-DFA9BFD9F52D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06DF95-EE14-969D-DDBC-580EE45D80FE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493E8D4-0BFE-1E7F-ACA4-B4F27189A147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78CFCF7-B61E-10E9-55CE-AB040BA26A4A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69" name="Picture 68" descr="Icon&#10;&#10;Description automatically generated">
                  <a:extLst>
                    <a:ext uri="{FF2B5EF4-FFF2-40B4-BE49-F238E27FC236}">
                      <a16:creationId xmlns:a16="http://schemas.microsoft.com/office/drawing/2014/main" id="{54E99137-CC60-D232-8E42-63E7DD1AB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92C089F-CAD7-BD38-04B9-78ABB371816A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38E7124-2DD4-A0C1-99B2-9C20AF17997C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C14AD81-85A6-F4E1-01C2-7AB3025CBAAB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66" name="Graphic 65" descr="Wireless with solid fill">
                  <a:extLst>
                    <a:ext uri="{FF2B5EF4-FFF2-40B4-BE49-F238E27FC236}">
                      <a16:creationId xmlns:a16="http://schemas.microsoft.com/office/drawing/2014/main" id="{FCB1A346-2E9E-54A4-2721-E47C3013B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5" name="גרפיקה 18" descr="ארנק קו מיתאר">
              <a:extLst>
                <a:ext uri="{FF2B5EF4-FFF2-40B4-BE49-F238E27FC236}">
                  <a16:creationId xmlns:a16="http://schemas.microsoft.com/office/drawing/2014/main" id="{A5D1BC18-85B5-E0A1-374E-93087F9B8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80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1E46F-4DB9-D7DF-8490-FC1F3C67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C68B1D-E1FC-36AA-E1B6-AC2336C48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290590"/>
              </p:ext>
            </p:extLst>
          </p:nvPr>
        </p:nvGraphicFramePr>
        <p:xfrm>
          <a:off x="2169373" y="1979827"/>
          <a:ext cx="7843563" cy="454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64F7D19-A30B-1306-AE88-FECD3A0B0032}"/>
              </a:ext>
            </a:extLst>
          </p:cNvPr>
          <p:cNvSpPr txBox="1">
            <a:spLocks/>
          </p:cNvSpPr>
          <p:nvPr/>
        </p:nvSpPr>
        <p:spPr>
          <a:xfrm>
            <a:off x="5081322" y="3885823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20% דיווחו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4FECB5-20AC-515E-DADB-67C9C93B8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585335"/>
              </p:ext>
            </p:extLst>
          </p:nvPr>
        </p:nvGraphicFramePr>
        <p:xfrm>
          <a:off x="358680" y="2931641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FD399B-A166-35F9-D9FA-BAC16EB7BFB1}"/>
              </a:ext>
            </a:extLst>
          </p:cNvPr>
          <p:cNvGraphicFramePr/>
          <p:nvPr/>
        </p:nvGraphicFramePr>
        <p:xfrm>
          <a:off x="8245434" y="4423845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D83BFF-F184-F8D7-076C-CF8A152DD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922760"/>
              </p:ext>
            </p:extLst>
          </p:nvPr>
        </p:nvGraphicFramePr>
        <p:xfrm>
          <a:off x="1233883" y="4821926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F454F3-DAFB-93BF-58F0-E51E4A985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744248"/>
              </p:ext>
            </p:extLst>
          </p:nvPr>
        </p:nvGraphicFramePr>
        <p:xfrm>
          <a:off x="1324764" y="1431545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itle 2">
            <a:extLst>
              <a:ext uri="{FF2B5EF4-FFF2-40B4-BE49-F238E27FC236}">
                <a16:creationId xmlns:a16="http://schemas.microsoft.com/office/drawing/2014/main" id="{AAB90940-B302-7A3D-8E56-F70D67774B89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עצמאות בפעולות שגרה</a:t>
            </a:r>
            <a:endParaRPr lang="he-IL" sz="4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05B54D1-3676-F604-CE65-C45CC19BEDF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16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% מתקשים או תלויים באחרים לפעולות יום-יומיות</a:t>
            </a:r>
          </a:p>
          <a:p>
            <a:pPr marL="0" indent="0">
              <a:spcBef>
                <a:spcPts val="0"/>
              </a:spcBef>
            </a:pP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49F249-1A59-941F-458C-C373F8A1E4B7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3B141AE-3638-EDEE-A868-00C81035A835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3E87704-6779-FBCD-6B42-4DC9BF828BF2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E2FBBB5-4C88-4EAC-5101-8BEDC7D566A5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42" name="Picture 41" descr="Icon&#10;&#10;Description automatically generated">
                  <a:extLst>
                    <a:ext uri="{FF2B5EF4-FFF2-40B4-BE49-F238E27FC236}">
                      <a16:creationId xmlns:a16="http://schemas.microsoft.com/office/drawing/2014/main" id="{105A94A7-F2E9-AAB6-3009-BB07E6C94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290CD15-C445-E7AB-8322-468466AE10B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0290924-2A3B-0788-CBA0-4909E4557577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9649EBE-3CDF-D3CE-C411-EB5F0CB22595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BB1FE4B-AF17-453A-9373-458122249CA0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40" name="Picture 39" descr="Icon&#10;&#10;Description automatically generated">
                  <a:extLst>
                    <a:ext uri="{FF2B5EF4-FFF2-40B4-BE49-F238E27FC236}">
                      <a16:creationId xmlns:a16="http://schemas.microsoft.com/office/drawing/2014/main" id="{417C6ACD-8598-ACD2-1872-92851A503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C8272AC-FB53-2D89-0154-87FA6D3CCA6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BBC8783-6CD1-A162-3869-BFA0E63D5F5E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CE22941-7F87-B0F3-4FBE-94628F69558F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7" name="Picture 36" descr="Icon&#10;&#10;Description automatically generated">
                  <a:extLst>
                    <a:ext uri="{FF2B5EF4-FFF2-40B4-BE49-F238E27FC236}">
                      <a16:creationId xmlns:a16="http://schemas.microsoft.com/office/drawing/2014/main" id="{D8AF3169-35A8-F8EC-F403-C9D9228A7E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67376A5-12B0-C445-6040-C3AB510BB2D9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522F808-EF12-A7BF-97A1-27C8EFC40720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AE4A8C0-E55C-66E9-F807-54DE51299326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15A39321-1ECA-D6C4-F354-3E4FA8CB03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A12912F-87AE-83BC-C327-950C105F58F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6238EC-9C27-ACDB-355A-358D4312708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EA0B2D-8CBE-AFAF-3497-96DA3277479A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40634C38-3DCB-19FA-FA5B-1E5F0782BE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9B20BA5-FDF6-3D6A-4C2F-93E8A6838402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1E3E57C-4BA8-524B-A39D-0B4C3B7CE343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717FC2-5131-EDEA-1AF1-63D4A1C58AD3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E10CE3C-AD5A-0686-DEB9-90876072F6E8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82B633C-ED9F-8BE6-E74D-86E7AD1CD806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376079-9705-2979-CA27-7F444046944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981E8440-5098-B23B-21EC-00A9A07C56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8328DCA-02B2-103D-9C2C-6A7A2E970328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7D747F6-26DA-83BA-E58F-1CEEF7605772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B920541-BBE0-5524-A373-6EF8753308F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3" name="Graphic 22" descr="Wireless with solid fill">
                  <a:extLst>
                    <a:ext uri="{FF2B5EF4-FFF2-40B4-BE49-F238E27FC236}">
                      <a16:creationId xmlns:a16="http://schemas.microsoft.com/office/drawing/2014/main" id="{50D24D1C-0743-0BD6-60DE-07B9334F5A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69D37A68-F93E-8602-5C7E-108C9F90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ACFD0DA-3B44-0EF0-0AF4-88A0A16149B9}"/>
              </a:ext>
            </a:extLst>
          </p:cNvPr>
          <p:cNvSpPr txBox="1">
            <a:spLocks/>
          </p:cNvSpPr>
          <p:nvPr/>
        </p:nvSpPr>
        <p:spPr>
          <a:xfrm>
            <a:off x="9701205" y="5617021"/>
            <a:ext cx="982064" cy="5038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1600" dirty="0">
                <a:latin typeface="+mn-lt"/>
                <a:cs typeface="+mn-cs"/>
              </a:rPr>
              <a:t>החמרה בעצמאות</a:t>
            </a:r>
          </a:p>
        </p:txBody>
      </p:sp>
    </p:spTree>
    <p:extLst>
      <p:ext uri="{BB962C8B-B14F-4D97-AF65-F5344CB8AC3E}">
        <p14:creationId xmlns:p14="http://schemas.microsoft.com/office/powerpoint/2010/main" val="35860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חוסן אישי (באחוזים)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4C092B-18B7-26C8-7B4D-6E3C560E2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396735"/>
              </p:ext>
            </p:extLst>
          </p:nvPr>
        </p:nvGraphicFramePr>
        <p:xfrm>
          <a:off x="2542025" y="1903381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9DCE3641-9BE3-7721-36D2-EE169407A1CB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6292E2-163B-E4D7-6979-0A9CB6C93360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1C895D4-6712-2538-D47D-C895AEDD203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A9356A5-ED8A-33A5-9E08-CBDED681A8AE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34A90633-6702-DF9A-811B-71ADF606D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D36A393-5227-83E1-2BD8-B6750F0B0B6A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5B72F28-EC0B-78A9-EA91-B07F43C0822B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0C7E103-ACF2-80D6-4AE1-6AE413421DD8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4659C50-C653-3DFE-BBD4-A6126FE7F74F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1CEDD7B3-C2DA-CC3C-7663-917788E66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0D91937-4D19-6011-36FD-7FD3A8B34102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39B6D70-DF85-482C-217F-C548D68292B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F3B4123-57EF-53E9-4829-725D6BAE79F6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00627F13-0757-E3B3-12F6-BE3EB6097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679152-7141-BCF9-E024-580C7AB88D1D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AABA2DC-671B-F99D-12D7-5B7583918535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5C881C-206D-3207-6ED0-5F301A05BC71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0" name="Picture 69" descr="Icon&#10;&#10;Description automatically generated">
                  <a:extLst>
                    <a:ext uri="{FF2B5EF4-FFF2-40B4-BE49-F238E27FC236}">
                      <a16:creationId xmlns:a16="http://schemas.microsoft.com/office/drawing/2014/main" id="{797C42EB-B64E-C942-92EC-26EA7B195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700676E-ED91-7851-7DC7-49FE0810C64C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00B9E19-4F82-0C0C-4062-04CB1DEE24C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B9FEF42-09C4-A2A2-2A59-A6BB4180930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7" name="Picture 66" descr="Icon&#10;&#10;Description automatically generated">
                  <a:extLst>
                    <a:ext uri="{FF2B5EF4-FFF2-40B4-BE49-F238E27FC236}">
                      <a16:creationId xmlns:a16="http://schemas.microsoft.com/office/drawing/2014/main" id="{0EFC3370-9684-9F51-0CB5-1432AAD56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094460-FFCF-C8C2-D6C3-B116BCD947C9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7B35208-13B6-D65A-DC65-D80D01E0A6C4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C05F750-19D8-369E-ED2C-F0E638B2DC33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D5D6D3D-39DF-7823-0F8D-995347F6CBDA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EDBE3D5-0C08-8567-FB59-52BBA04A4731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5EDEF49-42E5-E6F7-1CF4-C823BBCCFB8E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3" name="Picture 52" descr="Icon&#10;&#10;Description automatically generated">
                  <a:extLst>
                    <a:ext uri="{FF2B5EF4-FFF2-40B4-BE49-F238E27FC236}">
                      <a16:creationId xmlns:a16="http://schemas.microsoft.com/office/drawing/2014/main" id="{E24B13B8-915D-9BC7-7F36-7CD376B72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3B40A12-8AE5-BF3D-7801-3A2BAF68B6ED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D2DFFEA-9B59-2773-EA43-720EFC546394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33410AC-98C9-1907-22D0-0C336F840608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47" name="Graphic 46" descr="Wireless with solid fill">
                  <a:extLst>
                    <a:ext uri="{FF2B5EF4-FFF2-40B4-BE49-F238E27FC236}">
                      <a16:creationId xmlns:a16="http://schemas.microsoft.com/office/drawing/2014/main" id="{DB4ED024-2F44-B785-B4AC-A7AB794A9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7" name="גרפיקה 18" descr="ארנק קו מיתאר">
              <a:extLst>
                <a:ext uri="{FF2B5EF4-FFF2-40B4-BE49-F238E27FC236}">
                  <a16:creationId xmlns:a16="http://schemas.microsoft.com/office/drawing/2014/main" id="{2B55C2CE-A720-75A7-120A-E24C5E7B8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28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תחושת בדידות (באחוזים)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B3CB6E-D5A1-87B0-6D8D-1EEDDDA45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682513"/>
              </p:ext>
            </p:extLst>
          </p:nvPr>
        </p:nvGraphicFramePr>
        <p:xfrm>
          <a:off x="2988497" y="1490624"/>
          <a:ext cx="7757337" cy="461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CA5B5CE-7B4B-814A-9544-E1BB0153D86F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BFA4D6BA-F184-3F99-84AA-10B1932E38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209727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ED7CC8-49B5-C001-1385-784372EA333B}"/>
                </a:ext>
              </a:extLst>
            </p:cNvPr>
            <p:cNvSpPr txBox="1"/>
            <p:nvPr/>
          </p:nvSpPr>
          <p:spPr>
            <a:xfrm>
              <a:off x="1813738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לא</a:t>
              </a: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חשים בדידות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3A2807-AD96-1027-8AD2-0175E2FB7943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חשים בדידות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94E385-0596-FA56-6DD0-EB08A7210F6E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BF69B3-77EA-18DC-A554-80548CAB594B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1917098-1256-718A-8A78-A10A2FA1E53C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9CD199F-E20A-7D4B-421E-B0329C7FFBC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8" name="Picture 57" descr="Icon&#10;&#10;Description automatically generated">
                  <a:extLst>
                    <a:ext uri="{FF2B5EF4-FFF2-40B4-BE49-F238E27FC236}">
                      <a16:creationId xmlns:a16="http://schemas.microsoft.com/office/drawing/2014/main" id="{FC8B4C72-AD79-5979-0F1F-A421BFD655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836CB2B-21BC-7230-FC98-4D774B690268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91D8BF4-9C4E-2627-3BBD-8B3540A4BAF3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AFFAE92-1C6B-D7AE-B654-6E3A0E3CFEFC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28164EE-7E3F-ED38-1340-D0C962300C4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54" name="Picture 53" descr="Icon&#10;&#10;Description automatically generated">
                  <a:extLst>
                    <a:ext uri="{FF2B5EF4-FFF2-40B4-BE49-F238E27FC236}">
                      <a16:creationId xmlns:a16="http://schemas.microsoft.com/office/drawing/2014/main" id="{803E3703-726B-0423-B97B-462E776414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A7EC8DD-8C6E-5DC0-91C6-D043F0F1576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9F454B8-8010-96EF-8F1E-45295A863659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CDE9345-5122-B3F2-C017-8AD2E140346D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9" name="Picture 38" descr="Icon&#10;&#10;Description automatically generated">
                  <a:extLst>
                    <a:ext uri="{FF2B5EF4-FFF2-40B4-BE49-F238E27FC236}">
                      <a16:creationId xmlns:a16="http://schemas.microsoft.com/office/drawing/2014/main" id="{E2D91366-4D7D-7CEB-8BF9-82D523F63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0398DD2-344A-21CB-FE57-879B5F3311F0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01A60C1-7DF4-17D3-2836-1602F26940CD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DCC6314-6B88-1584-B2CB-F3909444FDF3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65A576FB-4C0C-03A3-19A9-046EE7A668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E49CECA-733E-EDFD-F121-73ADA5451A31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5616AA7-B254-712D-AA2B-B68625C3B866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27C11D6-CEF2-1D53-F114-66D08CB48417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33D3682B-5544-4B63-0630-09909F9A7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616314E-203F-ACB7-AC6E-030FA5CD9A75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4E6951E-D1B2-B27F-5E73-F6FEF0B2583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758D2CD-D8F1-9D02-1856-6B5040B360E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1012426-D94B-0329-8AF1-9292567A5F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7171C10-9667-F6D1-1B39-ACA5FE0AB21A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0BC46C-B191-461D-7E3A-B954090E8921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C8AEEBA0-801C-7E2B-A0C0-4A0E06DC2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153D1C9-C807-0752-412F-62344377C12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09B9BBC-0B59-4CEF-971B-EE11EA40B510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63180E4-1256-D962-0AB0-A111A1CB8D2E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5" name="Graphic 24" descr="Wireless with solid fill">
                  <a:extLst>
                    <a:ext uri="{FF2B5EF4-FFF2-40B4-BE49-F238E27FC236}">
                      <a16:creationId xmlns:a16="http://schemas.microsoft.com/office/drawing/2014/main" id="{894FE212-8C0A-39AB-339E-D90352828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4" name="גרפיקה 18" descr="ארנק קו מיתאר">
              <a:extLst>
                <a:ext uri="{FF2B5EF4-FFF2-40B4-BE49-F238E27FC236}">
                  <a16:creationId xmlns:a16="http://schemas.microsoft.com/office/drawing/2014/main" id="{A5DAB123-54BE-8A31-4F0D-BCB1AB914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73A215-5F8C-0546-864D-BA5D2C44A201}"/>
              </a:ext>
            </a:extLst>
          </p:cNvPr>
          <p:cNvSpPr txBox="1"/>
          <p:nvPr/>
        </p:nvSpPr>
        <p:spPr>
          <a:xfrm>
            <a:off x="195206" y="5367376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39509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בדידות </a:t>
            </a:r>
            <a:r>
              <a:rPr lang="he-IL" sz="4400" dirty="0">
                <a:latin typeface="Assistant" pitchFamily="2" charset="-79"/>
                <a:cs typeface="Assistant" pitchFamily="2" charset="-79"/>
              </a:rPr>
              <a:t>לפי גיל ומגדר</a:t>
            </a:r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(באחוזים)</a:t>
            </a:r>
            <a:endParaRPr lang="he-IL" sz="4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3183663" y="919769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נשים מגברים מדווחות על תחושת בדידות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;</a:t>
            </a: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מבוגרות בודדות יותר מנשים צעירות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spcBef>
                <a:spcPts val="0"/>
              </a:spcBef>
            </a:pP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26BDFC-E476-03D0-C0FC-5658E720A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86354"/>
              </p:ext>
            </p:extLst>
          </p:nvPr>
        </p:nvGraphicFramePr>
        <p:xfrm>
          <a:off x="2520086" y="1929750"/>
          <a:ext cx="7581570" cy="39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FAB5CD7-517B-8325-54C0-84EE008F2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888538"/>
              </p:ext>
            </p:extLst>
          </p:nvPr>
        </p:nvGraphicFramePr>
        <p:xfrm>
          <a:off x="117283" y="2704502"/>
          <a:ext cx="2525556" cy="302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C2BBDE9-D093-2814-5AD5-3ADFE2D747ED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1CA0D23-F950-4C9D-3A25-EC0B7DD9CE0B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BF0906-7476-93F0-F2DA-BFCF15CB97B8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0848991-3FD9-25C9-34D8-9A74C04587D9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E89F0F08-6897-8D22-5398-05997808C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AC4DB63-5982-C15F-9D4F-B445107ABE9E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2BC4F7-6E5E-D482-9DF1-572D0EFE83E8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51567AE-0B5C-D24F-672A-BC1FE14CC5BF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7596949-A238-19D0-43ED-3E77E69E0146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69" name="Picture 68" descr="Icon&#10;&#10;Description automatically generated">
                  <a:extLst>
                    <a:ext uri="{FF2B5EF4-FFF2-40B4-BE49-F238E27FC236}">
                      <a16:creationId xmlns:a16="http://schemas.microsoft.com/office/drawing/2014/main" id="{16C615EA-C513-1BA6-F41C-E9A8CE899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0C025E1-0AB9-C73F-A94E-DAA990B92326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E495419-FA6B-F51F-B119-28516653045C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F8FCCE9-6E2E-8343-C69D-7EBE563E7845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66" name="Picture 65" descr="Icon&#10;&#10;Description automatically generated">
                  <a:extLst>
                    <a:ext uri="{FF2B5EF4-FFF2-40B4-BE49-F238E27FC236}">
                      <a16:creationId xmlns:a16="http://schemas.microsoft.com/office/drawing/2014/main" id="{8D74097A-8B6F-311E-F743-18B140CF13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0B4243D-1DED-1CD4-81AF-DF010629A037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86B339D-9943-8741-D99B-DE1E59E6CBB4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815BAA1-494B-00AA-D6AB-BE121C039C5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63" name="Picture 62" descr="Icon&#10;&#10;Description automatically generated">
                  <a:extLst>
                    <a:ext uri="{FF2B5EF4-FFF2-40B4-BE49-F238E27FC236}">
                      <a16:creationId xmlns:a16="http://schemas.microsoft.com/office/drawing/2014/main" id="{3FC6ACAC-8956-4C6A-CAE2-B1336FDB9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2385CF5-A215-6994-39DB-262C3DDA1B56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D80AAFC-6618-722A-376E-86F88C42E747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F850CB0-481A-4DB7-07D4-AE4A766632B5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0" name="Picture 59" descr="Icon&#10;&#10;Description automatically generated">
                  <a:extLst>
                    <a:ext uri="{FF2B5EF4-FFF2-40B4-BE49-F238E27FC236}">
                      <a16:creationId xmlns:a16="http://schemas.microsoft.com/office/drawing/2014/main" id="{0D99CD0E-AB01-B19B-4E1E-C25465672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7F9DBE3-2765-3A76-A143-13B963FB9681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B7D2BF6-187E-0797-F57D-1816FA2972C5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348CED4-7B1D-CB61-20D8-0A86D08908FB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CA07381-DA23-C0FF-8095-A7776BC1F8BF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6DE58CC-497B-3BFD-D138-AE8AFC531BC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6886318-D7ED-438A-B0C3-C1E9F07AED5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5" name="Picture 54" descr="Icon&#10;&#10;Description automatically generated">
                  <a:extLst>
                    <a:ext uri="{FF2B5EF4-FFF2-40B4-BE49-F238E27FC236}">
                      <a16:creationId xmlns:a16="http://schemas.microsoft.com/office/drawing/2014/main" id="{2D31258F-AA42-80D5-BAAA-B7DD96EDD5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5887C36-D6FB-4C9B-C3B8-721E5AE13450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F53EAE-78D4-0FD0-96E5-0E13BA413D91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F20D952-FC76-1569-3529-70E0EAB4773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2" name="Graphic 51" descr="Wireless with solid fill">
                  <a:extLst>
                    <a:ext uri="{FF2B5EF4-FFF2-40B4-BE49-F238E27FC236}">
                      <a16:creationId xmlns:a16="http://schemas.microsoft.com/office/drawing/2014/main" id="{3488A31D-B7DD-FE8A-50CF-E88F2D7F1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1" name="גרפיקה 18" descr="ארנק קו מיתאר">
              <a:extLst>
                <a:ext uri="{FF2B5EF4-FFF2-40B4-BE49-F238E27FC236}">
                  <a16:creationId xmlns:a16="http://schemas.microsoft.com/office/drawing/2014/main" id="{7C9CE20B-98AF-AF1D-D168-6A34CDEC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D40BC4-B0D6-1BE0-21FF-EDC899C123D6}"/>
              </a:ext>
            </a:extLst>
          </p:cNvPr>
          <p:cNvSpPr txBox="1"/>
          <p:nvPr/>
        </p:nvSpPr>
        <p:spPr>
          <a:xfrm>
            <a:off x="184112" y="5579214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6317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רקע: הנחות עבודה לסקר</a:t>
            </a:r>
            <a:endParaRPr lang="he-I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CDE1E0-5500-E347-B3E4-1390F9978809}"/>
              </a:ext>
            </a:extLst>
          </p:cNvPr>
          <p:cNvSpPr txBox="1">
            <a:spLocks/>
          </p:cNvSpPr>
          <p:nvPr/>
        </p:nvSpPr>
        <p:spPr>
          <a:xfrm>
            <a:off x="-400833" y="2045698"/>
            <a:ext cx="11190390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חלוקת מענים יעילה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(בעולם של משאבים מוגבלים)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דורשת תיעדוף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נכון בשגרה ואף יותר בחירום </a:t>
            </a:r>
            <a:endParaRPr lang="he-IL" sz="2400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פרמטרים לתיעדוף אוכלוסייה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מפת המדדים רלוונטית מתמיד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מצפן לבחינת הסיכונים בבריאות, תפקוד, מצב כלכלי, חברתי-רגשי </a:t>
            </a:r>
            <a:br>
              <a:rPr lang="en-US" sz="2000" dirty="0">
                <a:latin typeface="Assistant" pitchFamily="2" charset="-79"/>
                <a:cs typeface="Assistant" pitchFamily="2" charset="-79"/>
              </a:rPr>
            </a:br>
            <a:r>
              <a:rPr lang="he-IL" sz="2000" dirty="0">
                <a:latin typeface="Assistant" pitchFamily="2" charset="-79"/>
                <a:cs typeface="Assistant" pitchFamily="2" charset="-79"/>
              </a:rPr>
              <a:t>				 (בהתאמה למצב)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לא לוותר על מניעה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 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להציג את כל הרצף כולל הזקנים ה"חזקים" שחשוב למנף</a:t>
            </a:r>
            <a:endParaRPr lang="he-IL" sz="2000" b="1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הרזולוציה הרלוונטית של נתונים תומכי קבלת החלטות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זירת הרשות המקומית (כללי/שכונות/רחובות)</a:t>
            </a:r>
            <a:endParaRPr lang="he-IL" sz="2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FD9E5-8793-5BC2-FA1A-408CAD418CC7}"/>
              </a:ext>
            </a:extLst>
          </p:cNvPr>
          <p:cNvSpPr txBox="1"/>
          <p:nvPr/>
        </p:nvSpPr>
        <p:spPr>
          <a:xfrm>
            <a:off x="363253" y="2654549"/>
            <a:ext cx="2428829" cy="794802"/>
          </a:xfrm>
          <a:prstGeom prst="snip2DiagRect">
            <a:avLst>
              <a:gd name="adj1" fmla="val 0"/>
              <a:gd name="adj2" fmla="val 50000"/>
            </a:avLst>
          </a:prstGeom>
          <a:noFill/>
          <a:ln w="19050">
            <a:solidFill>
              <a:srgbClr val="1AC0DD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1" indent="0" algn="ctr" defTabSz="16192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האם מסתדר לבד?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66551-4A83-1B63-AC0D-033BAF769E4C}"/>
              </a:ext>
            </a:extLst>
          </p:cNvPr>
          <p:cNvSpPr txBox="1"/>
          <p:nvPr/>
        </p:nvSpPr>
        <p:spPr>
          <a:xfrm>
            <a:off x="4687127" y="2654550"/>
            <a:ext cx="2428829" cy="794802"/>
          </a:xfrm>
          <a:prstGeom prst="snip2DiagRect">
            <a:avLst>
              <a:gd name="adj1" fmla="val 0"/>
              <a:gd name="adj2" fmla="val 50000"/>
            </a:avLst>
          </a:prstGeom>
          <a:noFill/>
          <a:ln w="19050">
            <a:solidFill>
              <a:srgbClr val="1AC0DD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 כואב?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8EC92-D625-B5DB-3A9C-0CB21FB996C3}"/>
              </a:ext>
            </a:extLst>
          </p:cNvPr>
          <p:cNvSpPr txBox="1"/>
          <p:nvPr/>
        </p:nvSpPr>
        <p:spPr>
          <a:xfrm>
            <a:off x="2518927" y="2654550"/>
            <a:ext cx="2428829" cy="794802"/>
          </a:xfrm>
          <a:prstGeom prst="snip2DiagRect">
            <a:avLst>
              <a:gd name="adj1" fmla="val 0"/>
              <a:gd name="adj2" fmla="val 50000"/>
            </a:avLst>
          </a:prstGeom>
          <a:noFill/>
          <a:ln w="19050">
            <a:solidFill>
              <a:srgbClr val="1AC0DD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1" indent="0" algn="ctr" defTabSz="16192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האם המצב החמיר?</a:t>
            </a:r>
          </a:p>
        </p:txBody>
      </p:sp>
    </p:spTree>
    <p:extLst>
      <p:ext uri="{BB962C8B-B14F-4D97-AF65-F5344CB8AC3E}">
        <p14:creationId xmlns:p14="http://schemas.microsoft.com/office/powerpoint/2010/main" val="162221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תחושת ביטחון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837343" y="941857"/>
            <a:ext cx="8722862" cy="14430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23% מבני 60+ לא מרגישים בטוחים.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עולים נוטים יותר מן הוותיקים להרגיש לא בטוחים באזור מגוריהם</a:t>
            </a:r>
            <a:br>
              <a:rPr lang="en-US" dirty="0">
                <a:latin typeface="Assistant" pitchFamily="2" charset="-79"/>
                <a:cs typeface="Assistant" pitchFamily="2" charset="-79"/>
              </a:rPr>
            </a:br>
            <a:r>
              <a:rPr lang="he-IL" dirty="0">
                <a:latin typeface="Assistant" pitchFamily="2" charset="-79"/>
                <a:cs typeface="Assistant" pitchFamily="2" charset="-79"/>
              </a:rPr>
              <a:t>(34% מן העולים לעומת 20% מן הוותיקים)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64A5234-2FED-962F-B13D-FFECDFEA2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061677"/>
              </p:ext>
            </p:extLst>
          </p:nvPr>
        </p:nvGraphicFramePr>
        <p:xfrm>
          <a:off x="1837342" y="2540171"/>
          <a:ext cx="7640447" cy="40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E6EF3C6-6A07-D509-2082-C1915663216B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7298A9-E58E-5435-A57F-B31A1AB037F1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DB64D8C-BF1D-E95E-6993-37D9521B0F1A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4D1CC40-4901-3785-7D1A-263D046E8B50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40" name="Picture 39" descr="Icon&#10;&#10;Description automatically generated">
                  <a:extLst>
                    <a:ext uri="{FF2B5EF4-FFF2-40B4-BE49-F238E27FC236}">
                      <a16:creationId xmlns:a16="http://schemas.microsoft.com/office/drawing/2014/main" id="{6A09BE29-20C9-8562-4BFC-1D47CAAEC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5432F23-9E2F-F84F-EA94-18EB60E1FC9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28E765F-FE72-9967-DA7C-1254D25FA2F5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2FFE0DD-54BC-F547-2DF5-A9C0EC372B7A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84457EE-3854-8578-E005-F59E0666A516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95C1D7EA-E142-95FD-1390-A62FF3D7BF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291932D-92BA-C615-DF88-7575B312244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6AEFF7C-C1B1-77DE-6307-504A5600D372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CDC5734-74DC-39C2-C6C5-F06D7B34CE0B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E1ED4D68-2D4D-47F4-9EF1-3CAC6FF79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14296E-8857-A6AB-8C9E-A6C24AF12441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42A2226-6B61-1586-BB35-7EFC87CA1A2E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07859A-48B4-293D-5120-9012D4187B70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A2853A07-E12A-F449-C6BD-64290AE2A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04EF5BA-105F-B705-1CD4-691719CE9126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E0D292F-18B4-2F76-C618-7EC50697DEB6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DE03EAA-BA5B-9751-3291-32F13CE4DD7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73995380-7DAE-7DF7-DFC6-0F50131E9C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B0C960-6520-8E52-E1A6-E17B1B241683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909BC09-1B9F-CB45-CFF8-6580C22BBAEE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D59499-5BC3-F40D-7798-049F20844CBC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813E64A-C2DD-678C-8A65-E536C4669C94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1CC023-9FE4-8D00-3D83-C31D7DFD8E96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C89F08-1540-72FC-5AF9-644C8A259D2C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C95DBED1-B4FD-D78D-5AC5-04E457128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CC86BA9-69B9-21E0-094C-A1AEA53738FC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2876A17-4AE5-F131-0F07-33764C1511B3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E6DEF4C-28D3-5864-D96B-229C5E318076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0" name="Graphic 19" descr="Wireless with solid fill">
                  <a:extLst>
                    <a:ext uri="{FF2B5EF4-FFF2-40B4-BE49-F238E27FC236}">
                      <a16:creationId xmlns:a16="http://schemas.microsoft.com/office/drawing/2014/main" id="{660E032B-04E2-E6C3-3AE6-8CBDC7425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גרפיקה 18" descr="ארנק קו מיתאר">
              <a:extLst>
                <a:ext uri="{FF2B5EF4-FFF2-40B4-BE49-F238E27FC236}">
                  <a16:creationId xmlns:a16="http://schemas.microsoft.com/office/drawing/2014/main" id="{6CC71A67-B294-033C-6A1C-D8C288B8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44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תחושת ביטחון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כ-1 מכל 10 לא תמיד מצליח להגיע למרחב מוגן 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64A5234-2FED-962F-B13D-FFECDFEA2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151604"/>
              </p:ext>
            </p:extLst>
          </p:nvPr>
        </p:nvGraphicFramePr>
        <p:xfrm>
          <a:off x="2068051" y="1983323"/>
          <a:ext cx="7843563" cy="454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D54AAEBA-DF03-F559-040A-D03721CEA55E}"/>
              </a:ext>
            </a:extLst>
          </p:cNvPr>
          <p:cNvSpPr txBox="1">
            <a:spLocks/>
          </p:cNvSpPr>
          <p:nvPr/>
        </p:nvSpPr>
        <p:spPr>
          <a:xfrm>
            <a:off x="4980000" y="3576724"/>
            <a:ext cx="2019663" cy="133531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8%</a:t>
            </a: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 דיווחו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שלא תמיד מצליחים להגיע למרחב מוגן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937C4E-7E61-EC32-D7A7-B25E7E1E5946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8E7FC4-BEE9-C390-8B76-211B6EE0E4D2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9311B8B-A143-91AD-561C-6F2EED125F8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C8FE2CF-AD66-F1A9-B5BC-FB65B6B76F71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13638512-D8F9-07F8-8BE5-6030887CA7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416B410-33D1-99C5-40FD-DC5673C5A57F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F9BD26E-BBE5-EB40-ECF6-11D91376A6E1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68769EF-6C17-11CC-659A-C81439A76E14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FED605C-3831-5969-195F-53E1B927B7FE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9" name="Picture 38" descr="Icon&#10;&#10;Description automatically generated">
                  <a:extLst>
                    <a:ext uri="{FF2B5EF4-FFF2-40B4-BE49-F238E27FC236}">
                      <a16:creationId xmlns:a16="http://schemas.microsoft.com/office/drawing/2014/main" id="{423E6AA0-B020-4D99-4147-C02CD0ED1B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53B08F4-D368-2E18-58C7-5116A850C73D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8D85A43-0010-B86C-073F-12EE1D6BFD60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35CA0A2-C885-B1BD-3D62-030996623F8C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8EB78149-78BB-0A0F-88C2-DFC48BB20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D612826-E6C0-83CB-6E8D-E83FE12F4167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BA4A7D2-0E07-C180-A9EC-8B6F060B962E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78440E1-670E-BF29-385A-DE583BA77BF6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73BADAB4-2B58-C279-1A60-265C08C569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9BCC5BB-57AF-303D-A2B0-0F027EBDC041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23E87E9-FA46-215F-1389-2168C3076824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5A16C9A-E48A-B0CA-22BD-AED07EE925C4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CC4708CA-1257-9F7E-AD70-A485CAF917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A2B9EB7-FE97-7E01-56C5-FEE3E843ADC1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9E68118-C081-D0B6-A990-02373FCF44C7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3C148EB-87E0-FFDB-865C-FCD1424035D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5280DC2-20E8-FDB1-C658-FDB77A201656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E8D19F3-6136-A80B-2842-068F67564EEB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711515A-6461-624C-799C-67C7B5759D9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EB838505-5A7B-BDFE-32F6-E0BB60B776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282A15-5AD8-B596-146A-E41BAA0F5EF4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D10CB53-3574-D99E-DC9E-1E01B3CE5FE1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827688D-0B05-0706-7B4C-D3C7266F7EE5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0" name="Graphic 19" descr="Wireless with solid fill">
                  <a:extLst>
                    <a:ext uri="{FF2B5EF4-FFF2-40B4-BE49-F238E27FC236}">
                      <a16:creationId xmlns:a16="http://schemas.microsoft.com/office/drawing/2014/main" id="{8EA1EDA9-4FFF-4E8F-52FB-74D380A48F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גרפיקה 18" descr="ארנק קו מיתאר">
              <a:extLst>
                <a:ext uri="{FF2B5EF4-FFF2-40B4-BE49-F238E27FC236}">
                  <a16:creationId xmlns:a16="http://schemas.microsoft.com/office/drawing/2014/main" id="{84F0BD9E-48C1-6F3C-9339-72D06274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4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המצב הכלכלי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כ-3 מכל 4 מבני 60+ שאינם מצליחים לעמוד בהוצאות החודשיות חוו החמרה מאז המלחמה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4EADAC3-9553-B7C3-289B-6925D60B5EAD}"/>
              </a:ext>
            </a:extLst>
          </p:cNvPr>
          <p:cNvGrpSpPr/>
          <p:nvPr/>
        </p:nvGrpSpPr>
        <p:grpSpPr>
          <a:xfrm>
            <a:off x="2988497" y="1651457"/>
            <a:ext cx="8159477" cy="4978970"/>
            <a:chOff x="2599630" y="1703663"/>
            <a:chExt cx="7536495" cy="5114821"/>
          </a:xfrm>
        </p:grpSpPr>
        <p:graphicFrame>
          <p:nvGraphicFramePr>
            <p:cNvPr id="57" name="Chart 56">
              <a:extLst>
                <a:ext uri="{FF2B5EF4-FFF2-40B4-BE49-F238E27FC236}">
                  <a16:creationId xmlns:a16="http://schemas.microsoft.com/office/drawing/2014/main" id="{1FF245BF-9960-9825-B7A7-0879BABEC9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0806173"/>
                </p:ext>
              </p:extLst>
            </p:nvPr>
          </p:nvGraphicFramePr>
          <p:xfrm>
            <a:off x="2806029" y="2398382"/>
            <a:ext cx="6755829" cy="4420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8E963944-819F-E7AD-26A0-3988362C6F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97396259"/>
                </p:ext>
              </p:extLst>
            </p:nvPr>
          </p:nvGraphicFramePr>
          <p:xfrm>
            <a:off x="2599630" y="1703663"/>
            <a:ext cx="2166793" cy="1758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7719533F-7BAF-ED94-A2F8-6BA20A8C74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15148" y="2871012"/>
              <a:ext cx="757674" cy="3944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F592E329-C5AC-9557-1BCD-9D5884DAEB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93730114"/>
                </p:ext>
              </p:extLst>
            </p:nvPr>
          </p:nvGraphicFramePr>
          <p:xfrm>
            <a:off x="7987140" y="4963586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A7E59DB4-AF74-95A9-6DAE-CD96F4F68D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828399" y="5742358"/>
              <a:ext cx="719665" cy="4402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2D05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2454159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עומדים בהוצאות 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לא</a:t>
              </a: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עומדים בהוצאות</a:t>
              </a:r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ABAC049D-19F0-7ED3-07BA-C7FAD2BB150E}"/>
              </a:ext>
            </a:extLst>
          </p:cNvPr>
          <p:cNvSpPr txBox="1">
            <a:spLocks/>
          </p:cNvSpPr>
          <p:nvPr/>
        </p:nvSpPr>
        <p:spPr>
          <a:xfrm>
            <a:off x="6113024" y="4101145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34%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EADB7CE-3B35-40A4-328E-9150E001FEB4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254DD5-170F-E07C-E721-19DB369A8753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821BC5-FFE8-933E-85BA-3C3DB527D62E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534C8E0-DC19-E69D-626F-73FFA4747129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40" name="Picture 39" descr="Icon&#10;&#10;Description automatically generated">
                  <a:extLst>
                    <a:ext uri="{FF2B5EF4-FFF2-40B4-BE49-F238E27FC236}">
                      <a16:creationId xmlns:a16="http://schemas.microsoft.com/office/drawing/2014/main" id="{382FF3A6-9BDE-F349-ED55-8DC3EE4CC0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BFD8990-BE5A-DA31-38F0-9A702DFC6A60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B8256-2D7C-A01B-A7CE-F5D7DA29A058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2715136-08C9-CFB8-3E68-85FA3C7CE97B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D39C173-A5DE-8A5F-1E2F-FB6307AEB17B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EDB5655F-5BA0-5DB7-1CE4-CDBC054D2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EF042DA-4488-BF14-07A8-75EBC769EE0B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FD5BC16-A7D8-9FDE-8603-D3EE36BD9C28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64B3F08-2203-B6A4-27D5-C98E5F875173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7E9C0FC3-7FAD-14AE-4986-2B55B18AC9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79FD8FC-357E-00FF-0B8A-67C696D22221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55D5342-D0D3-F3BE-5D7F-5675E5C51582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BAEEE29-4E67-814D-DE1B-AB8166D11A71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A30EE1EA-B630-D7D3-B19E-1536E9D08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91EC631-6D6C-2B72-9882-0C842AC63B57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D633A01-27C2-FFDD-553B-3FED85578AF1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85E483-6416-63E4-4957-4A02FF08A355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67F31F6C-50A5-FC05-F02C-39F77973F9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1A25D4-1AF0-72D3-35A1-D0F7CEA80B3B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CB32882-8F0C-EB54-044F-18EC8E446E2B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E4F8210-C1F9-ECC3-B2D8-DF7276D5D926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F05B462-34A6-26C1-FF66-FE3BF9071666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B13396D-B480-138D-0FE7-05A2A135BF8A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7F9720-2DDC-3F81-5DCB-6A84905F4EBD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1" name="Picture 20" descr="Icon&#10;&#10;Description automatically generated">
                  <a:extLst>
                    <a:ext uri="{FF2B5EF4-FFF2-40B4-BE49-F238E27FC236}">
                      <a16:creationId xmlns:a16="http://schemas.microsoft.com/office/drawing/2014/main" id="{B96B9905-AD96-D5A6-615F-EB2A7632D5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AF12543-3649-6682-40F7-5584C2D536FE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A500E70-1F22-1447-268B-119824B70A6E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3010A1-30D8-407B-AAD3-F8A8AD453936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8" name="Graphic 17" descr="Wireless with solid fill">
                  <a:extLst>
                    <a:ext uri="{FF2B5EF4-FFF2-40B4-BE49-F238E27FC236}">
                      <a16:creationId xmlns:a16="http://schemas.microsoft.com/office/drawing/2014/main" id="{7F820AB3-9869-2D2B-2B9E-FBE064D4F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79" name="גרפיקה 18" descr="ארנק קו מיתאר">
              <a:extLst>
                <a:ext uri="{FF2B5EF4-FFF2-40B4-BE49-F238E27FC236}">
                  <a16:creationId xmlns:a16="http://schemas.microsoft.com/office/drawing/2014/main" id="{6EE36FBC-F008-DD29-D3F4-F4DD44219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2954" y="740940"/>
              <a:ext cx="368622" cy="36862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382110-141B-0F66-6487-918AAE13E7A0}"/>
              </a:ext>
            </a:extLst>
          </p:cNvPr>
          <p:cNvSpPr txBox="1"/>
          <p:nvPr/>
        </p:nvSpPr>
        <p:spPr>
          <a:xfrm>
            <a:off x="184112" y="5579214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42651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369C-8254-2B0B-D1AE-4F7DEBE1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930BB4-B800-3690-0FDC-E01E2ED19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756335"/>
              </p:ext>
            </p:extLst>
          </p:nvPr>
        </p:nvGraphicFramePr>
        <p:xfrm>
          <a:off x="1772696" y="2264215"/>
          <a:ext cx="7798540" cy="402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75FD3596-7E15-F10A-19F7-559564E668F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dirty="0">
                <a:latin typeface="Assistant" pitchFamily="2" charset="-79"/>
                <a:cs typeface="Assistant" pitchFamily="2" charset="-79"/>
              </a:rPr>
              <a:t>החמרה במצב הכלכלי (באחוזים)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1171E7F-EAD2-0AB4-75C6-90400FC6E67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>
                <a:latin typeface="Assistant" pitchFamily="2" charset="-79"/>
                <a:cs typeface="Assistant" pitchFamily="2" charset="-79"/>
              </a:rPr>
              <a:t>יותר נשים חוו החמרה במצב הכלכלי </a:t>
            </a:r>
            <a:r>
              <a:rPr lang="he-IL" sz="2800">
                <a:latin typeface="Assistant" pitchFamily="2" charset="-79"/>
                <a:cs typeface="Assistant" pitchFamily="2" charset="-79"/>
              </a:rPr>
              <a:t>מ</a:t>
            </a:r>
            <a:r>
              <a:rPr lang="he-IL">
                <a:latin typeface="Assistant" pitchFamily="2" charset="-79"/>
                <a:cs typeface="Assistant" pitchFamily="2" charset="-79"/>
              </a:rPr>
              <a:t>א</a:t>
            </a:r>
            <a:r>
              <a:rPr lang="he-IL" sz="2800">
                <a:latin typeface="Assistant" pitchFamily="2" charset="-79"/>
                <a:cs typeface="Assistant" pitchFamily="2" charset="-79"/>
              </a:rPr>
              <a:t>ז המלחמה</a:t>
            </a:r>
            <a:endParaRPr lang="he-IL" b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AC77E9-C48A-166B-DA7B-3E98775C4125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6D6FE3-5CAF-5DAE-2086-B1E53DFD7A07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3100BA6-D5B6-4C04-E263-49E900C9606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760BD50-C009-3EF0-D51A-F15B0224A1E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0" name="Picture 69" descr="Icon&#10;&#10;Description automatically generated">
                  <a:extLst>
                    <a:ext uri="{FF2B5EF4-FFF2-40B4-BE49-F238E27FC236}">
                      <a16:creationId xmlns:a16="http://schemas.microsoft.com/office/drawing/2014/main" id="{4383C48A-1D4B-77A7-16CB-FC12F75A23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CFAF336-093D-B785-7A6E-E7316864A01F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04028DD-31AD-7425-7082-CB0230EA17FF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FCA9F95-1778-BB8D-617A-760DA92425D6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C5C8F61-8392-9E53-159E-062D329E1141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454AB108-6053-DB62-4D94-8670DA915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AF6BF51-E716-BA2A-455E-15AA005759B4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ADDF55E-AC07-6186-3103-50DDA00F63DD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1184CB1-739A-E2B7-216E-8C370B67DFD9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08CEDB32-1D6D-106E-1E8E-10D834C40C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620B039-CB05-AABC-4895-13DFF096BD3E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2B5B06-6BA2-08C6-6DEF-1BFD7132B148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4F56F7B-9F61-2C98-E2BD-D5804E9C9B6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28C0A0DE-75BE-E569-C3DB-5C15B2B89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36A6173-0BE8-52F8-F0CD-BF0F7909B3A3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3AF8C00-5734-F640-FB39-C16FEA06C048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BA19904-EE8C-580F-1603-C546D2B283DA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59" name="Picture 58" descr="Icon&#10;&#10;Description automatically generated">
                  <a:extLst>
                    <a:ext uri="{FF2B5EF4-FFF2-40B4-BE49-F238E27FC236}">
                      <a16:creationId xmlns:a16="http://schemas.microsoft.com/office/drawing/2014/main" id="{0B782197-A7FC-BD9A-0EB9-D934A9EA49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F6E0036-325B-6E12-D237-00F4678DB44F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3FBB8B9-1597-DC7D-6FD3-76A1D3A16FD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2F67B3F-577A-CF01-76F3-3CFEA07CA372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AEBD052-0135-FFDA-517A-493DB4194B98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08B481A-1042-32EE-35DF-58B12DF91987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253C9D3-6EAB-9742-F3C4-CBE5624A550B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4" name="Picture 53" descr="Icon&#10;&#10;Description automatically generated">
                  <a:extLst>
                    <a:ext uri="{FF2B5EF4-FFF2-40B4-BE49-F238E27FC236}">
                      <a16:creationId xmlns:a16="http://schemas.microsoft.com/office/drawing/2014/main" id="{00095F7F-F593-1E8C-1466-C2C0119B49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46570FC-B03C-033C-FACC-F32D330ECC80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1EF9E64-AA42-0D31-305F-224BA61E7117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6A0C3B4-A8EA-8A2F-A1C6-BD6BA2BCE766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1" name="Graphic 50" descr="Wireless with solid fill">
                  <a:extLst>
                    <a:ext uri="{FF2B5EF4-FFF2-40B4-BE49-F238E27FC236}">
                      <a16:creationId xmlns:a16="http://schemas.microsoft.com/office/drawing/2014/main" id="{5DA66778-4CAD-D4AE-1884-E5E7F1E14C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גרפיקה 18" descr="ארנק קו מיתאר">
              <a:extLst>
                <a:ext uri="{FF2B5EF4-FFF2-40B4-BE49-F238E27FC236}">
                  <a16:creationId xmlns:a16="http://schemas.microsoft.com/office/drawing/2014/main" id="{346B2296-9C84-0958-56E8-950EC345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2954" y="740940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21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310868" cy="1325563"/>
          </a:xfrm>
        </p:spPr>
        <p:txBody>
          <a:bodyPr>
            <a:normAutofit/>
          </a:bodyPr>
          <a:lstStyle/>
          <a:p>
            <a:pPr marL="0" indent="0"/>
            <a:r>
              <a:rPr lang="he-IL"/>
              <a:t>ויתור על שירותים רפואיים (באחוזים)</a:t>
            </a:r>
            <a:endParaRPr lang="he-IL" b="1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068051" y="1209276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כשליש מן הזקנים ויתרו על שירות רפואי מאז המלחמה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1FF245BF-9960-9825-B7A7-0879BABEC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710063"/>
              </p:ext>
            </p:extLst>
          </p:nvPr>
        </p:nvGraphicFramePr>
        <p:xfrm>
          <a:off x="3211957" y="2327724"/>
          <a:ext cx="7314280" cy="430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1349136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לא ויתרו על שירות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ויתרו על שירות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324203-EA3D-56AA-5237-9D204AE5F7B5}"/>
              </a:ext>
            </a:extLst>
          </p:cNvPr>
          <p:cNvGrpSpPr/>
          <p:nvPr/>
        </p:nvGrpSpPr>
        <p:grpSpPr>
          <a:xfrm>
            <a:off x="200977" y="182908"/>
            <a:ext cx="1933031" cy="1364307"/>
            <a:chOff x="200977" y="182908"/>
            <a:chExt cx="1933031" cy="136430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74290E-F0AF-36D6-6740-834A1A8D6098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BD31B42-8A2F-41D9-5116-3CC0593A65C8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44E29F9-B745-FEA5-9FE1-9DA97B32DB3E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E8CC527-9FE7-8355-7882-AD67877F5B9B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6" name="Picture 75" descr="Icon&#10;&#10;Description automatically generated">
                    <a:extLst>
                      <a:ext uri="{FF2B5EF4-FFF2-40B4-BE49-F238E27FC236}">
                        <a16:creationId xmlns:a16="http://schemas.microsoft.com/office/drawing/2014/main" id="{9D2B6038-F8B7-3115-6CF9-B1E5030AE2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576B5765-008D-0978-C8ED-2BC5A3F0FAFE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163F917-FA46-9297-952F-7EAC3C0B9F1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E6F987A4-C5CF-035A-9381-E8EB935F40A3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7F289989-43D9-87D0-C48D-237F67CB9DFC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3F551102-12B7-6EB8-9B79-7236945B5777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EE7D1538-ABB6-DAD6-DA59-96B21FE65AC1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A5728B15-692E-E049-E495-687468993CC2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1" name="Picture 70" descr="Icon&#10;&#10;Description automatically generated">
                    <a:extLst>
                      <a:ext uri="{FF2B5EF4-FFF2-40B4-BE49-F238E27FC236}">
                        <a16:creationId xmlns:a16="http://schemas.microsoft.com/office/drawing/2014/main" id="{B4C8130B-A1A6-4A04-572E-077367988E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3A4A66BD-0300-E002-1770-B94CDE069C5C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E3D4EEB0-D3B4-469A-DC9A-0F6493F5A4F1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5DAD0A0-D0B6-664D-FAF7-9963D711FDBD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8" name="Picture 67" descr="Icon&#10;&#10;Description automatically generated">
                    <a:extLst>
                      <a:ext uri="{FF2B5EF4-FFF2-40B4-BE49-F238E27FC236}">
                        <a16:creationId xmlns:a16="http://schemas.microsoft.com/office/drawing/2014/main" id="{95C7B89F-053D-E7A4-B18F-C64318EEF0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BA73B44C-9375-D59B-6C28-B2F4640C4192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3214EA90-628B-47FE-9293-99439800B27A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1747344-52AF-1129-7D5B-70ACFE5BD155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5" name="Picture 64" descr="Icon&#10;&#10;Description automatically generated">
                    <a:extLst>
                      <a:ext uri="{FF2B5EF4-FFF2-40B4-BE49-F238E27FC236}">
                        <a16:creationId xmlns:a16="http://schemas.microsoft.com/office/drawing/2014/main" id="{A263F651-3AD8-BC37-12A8-A79979F1F6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8D860B6-56D9-790E-CC00-A8648FBF7040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73F1F82-7AC1-63BE-0E44-660ABF4DDA9A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9EABF5A-4100-AE31-FAA8-7E7FF4DE034D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58D40A9B-372C-5F97-C6A7-0B49D76D0AB0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0FF67090-F0EA-F207-C0B6-23A390B673CD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F0031D0-2A07-F066-D6E2-2F01376F8E15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1" name="Picture 50" descr="Icon&#10;&#10;Description automatically generated">
                    <a:extLst>
                      <a:ext uri="{FF2B5EF4-FFF2-40B4-BE49-F238E27FC236}">
                        <a16:creationId xmlns:a16="http://schemas.microsoft.com/office/drawing/2014/main" id="{CB64F7AD-5C4C-82B4-ADD1-0DBE72B56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7F3CC51-6F96-4B67-F7D7-5F9A4A5E7A84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2E615EB-95E4-BD15-1DE0-7E25CF63E338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452ACDDD-0F6B-7769-A585-1B48370A48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45" name="Graphic 44" descr="Wireless with solid fill">
                    <a:extLst>
                      <a:ext uri="{FF2B5EF4-FFF2-40B4-BE49-F238E27FC236}">
                        <a16:creationId xmlns:a16="http://schemas.microsoft.com/office/drawing/2014/main" id="{45576D66-70C4-3C11-66FD-38CB81268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B11053EA-EE9B-644D-2422-D0FD08CD0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8" name="גרפיקה 18" descr="ארנק קו מיתאר">
              <a:extLst>
                <a:ext uri="{FF2B5EF4-FFF2-40B4-BE49-F238E27FC236}">
                  <a16:creationId xmlns:a16="http://schemas.microsoft.com/office/drawing/2014/main" id="{A3A6A577-1A6B-6216-63AA-286838A9A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0977" y="728305"/>
              <a:ext cx="368622" cy="36862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F0256D-708C-9B83-9FAF-21F607B85C92}"/>
              </a:ext>
            </a:extLst>
          </p:cNvPr>
          <p:cNvSpPr txBox="1"/>
          <p:nvPr/>
        </p:nvSpPr>
        <p:spPr>
          <a:xfrm>
            <a:off x="78695" y="4956493"/>
            <a:ext cx="31110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/>
              <a:t>מקור: הזדקנות בימי קורונה – סקר השפעות הקורונה על בני 65+ בישראל (מכון </a:t>
            </a:r>
            <a:r>
              <a:rPr lang="en-US" sz="1100" dirty="0"/>
              <a:t>ERI</a:t>
            </a:r>
            <a:r>
              <a:rPr lang="he-IL" sz="1100" dirty="0"/>
              <a:t> וג'וינט ישראל 2020</a:t>
            </a:r>
            <a:r>
              <a:rPr lang="he-IL" sz="1100" dirty="0">
                <a:latin typeface="Assistant" pitchFamily="2" charset="-79"/>
                <a:cs typeface="Assistant" pitchFamily="2" charset="-79"/>
              </a:rPr>
              <a:t>–</a:t>
            </a:r>
            <a:r>
              <a:rPr lang="he-IL" sz="1100" dirty="0"/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13052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051" y="-4404"/>
            <a:ext cx="8323638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ויתור על שירותים רפואיים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הסיבה הנפוצה ביותר לוויתור על שירותים רפואיים היא חשש לצאת מן הבית 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3463D1-DE7E-25AA-67FB-C35DBF93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032646"/>
              </p:ext>
            </p:extLst>
          </p:nvPr>
        </p:nvGraphicFramePr>
        <p:xfrm>
          <a:off x="503700" y="2054121"/>
          <a:ext cx="9887989" cy="423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75EDA7A-0813-234F-A8AD-39F002BB3545}"/>
              </a:ext>
            </a:extLst>
          </p:cNvPr>
          <p:cNvGrpSpPr/>
          <p:nvPr/>
        </p:nvGrpSpPr>
        <p:grpSpPr>
          <a:xfrm>
            <a:off x="200977" y="182908"/>
            <a:ext cx="1933031" cy="1364307"/>
            <a:chOff x="200977" y="182908"/>
            <a:chExt cx="1933031" cy="13643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AF7B2B-A219-B896-B341-4A21AC6949E2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0BDB6AE-3BA1-3AE8-2578-48DA5332F280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2A5EF73-7210-7407-5353-3FB12C31D44F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FB7D0E7-1F1E-6A6A-38E0-917C42313EAA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58" name="Picture 57" descr="Icon&#10;&#10;Description automatically generated">
                    <a:extLst>
                      <a:ext uri="{FF2B5EF4-FFF2-40B4-BE49-F238E27FC236}">
                        <a16:creationId xmlns:a16="http://schemas.microsoft.com/office/drawing/2014/main" id="{3CE20956-68C1-C4AB-606C-301AAFC2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516EBD0-9873-8736-E415-E86D4585D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50A62F4-BD08-8591-9C42-309C9B0DC690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4FB6FAFE-CC68-8297-F9A5-99F2AF1811CA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CA57A3B9-491D-C900-A006-BE7D76F5E58A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01CD44A-6DFB-2257-962A-B8BE64242115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971817-4359-2DB0-0EAC-F9168914931B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07634C2-95CF-9963-89D2-5A557B98150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40" name="Picture 39" descr="Icon&#10;&#10;Description automatically generated">
                    <a:extLst>
                      <a:ext uri="{FF2B5EF4-FFF2-40B4-BE49-F238E27FC236}">
                        <a16:creationId xmlns:a16="http://schemas.microsoft.com/office/drawing/2014/main" id="{81928EFB-083C-93BA-699E-CB9690026D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F32D47C-308D-CA6F-5256-EA61428AD5DA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2E09195-1C79-29D7-D2FB-984E72E4C52D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2E5804A-DBAC-1353-000D-2F2F09644E6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37" name="Picture 36" descr="Icon&#10;&#10;Description automatically generated">
                    <a:extLst>
                      <a:ext uri="{FF2B5EF4-FFF2-40B4-BE49-F238E27FC236}">
                        <a16:creationId xmlns:a16="http://schemas.microsoft.com/office/drawing/2014/main" id="{182DA881-2EB2-EEBA-FAA2-D3790FDBC8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CFF37A9-083A-4EE0-10DA-61D704C7E9A3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154CFF7-185D-70E2-2F5D-7F9FEBB3BC9A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D710522-B2E9-CB7B-E587-784C69521D46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34" name="Picture 33" descr="Icon&#10;&#10;Description automatically generated">
                    <a:extLst>
                      <a:ext uri="{FF2B5EF4-FFF2-40B4-BE49-F238E27FC236}">
                        <a16:creationId xmlns:a16="http://schemas.microsoft.com/office/drawing/2014/main" id="{56F6C7CE-42EA-B355-6BDD-4E34A91085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9921251-6A08-D94D-52FB-59F4FF8B57ED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027F3D9-3679-A9E3-00B4-5D32214B3FCF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9812129-AD8D-D987-4F0C-D6906BABC5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7AEA561-890A-90A0-D003-5E8E28F363C9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9626CCE7-8D62-BC41-555A-240A1C4AF12D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667221F-E8D0-44D7-2C14-34E415340353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29" name="Picture 28" descr="Icon&#10;&#10;Description automatically generated">
                    <a:extLst>
                      <a:ext uri="{FF2B5EF4-FFF2-40B4-BE49-F238E27FC236}">
                        <a16:creationId xmlns:a16="http://schemas.microsoft.com/office/drawing/2014/main" id="{EBDA3966-2D72-097E-42FB-E006295B87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5D562EE-021B-A291-838F-03FD42A411B2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1C0C5F5-5896-3BE0-652D-1A03CDA4430B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560E62E-90ED-89D5-CBA7-1FEA47311262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26" name="Graphic 25" descr="Wireless with solid fill">
                    <a:extLst>
                      <a:ext uri="{FF2B5EF4-FFF2-40B4-BE49-F238E27FC236}">
                        <a16:creationId xmlns:a16="http://schemas.microsoft.com/office/drawing/2014/main" id="{8F701770-A5B9-0B08-18BC-00E3F93C71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A2F3E86E-87F3-F94D-4AF1-0BE4F4669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11" name="גרפיקה 18" descr="ארנק קו מיתאר">
              <a:extLst>
                <a:ext uri="{FF2B5EF4-FFF2-40B4-BE49-F238E27FC236}">
                  <a16:creationId xmlns:a16="http://schemas.microsoft.com/office/drawing/2014/main" id="{C09E0899-0184-2701-160F-C3C63B99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0977" y="728305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32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יציאה מן הבית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כ17% יוצאים מן הבית פעם בשבוע או פחות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-20163" y="3467451"/>
            <a:ext cx="3355576" cy="1899925"/>
            <a:chOff x="5627" y="1706341"/>
            <a:chExt cx="275991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2458185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2354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1857748" y="2259002"/>
              <a:ext cx="907795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יצאו כל יום או כמעט כל יום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7BA170-CDF5-D1E5-CD25-65D87DD7D5DF}"/>
                </a:ext>
              </a:extLst>
            </p:cNvPr>
            <p:cNvSpPr txBox="1"/>
            <p:nvPr/>
          </p:nvSpPr>
          <p:spPr>
            <a:xfrm>
              <a:off x="5627" y="2366470"/>
              <a:ext cx="844240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יצאו בתדירות נמוכה יותר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86821737-F25B-29D5-3ABA-E3F6C0E8DE61}"/>
              </a:ext>
            </a:extLst>
          </p:cNvPr>
          <p:cNvSpPr txBox="1">
            <a:spLocks/>
          </p:cNvSpPr>
          <p:nvPr/>
        </p:nvSpPr>
        <p:spPr>
          <a:xfrm>
            <a:off x="6198688" y="3497932"/>
            <a:ext cx="2019663" cy="12682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68%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ירידה בתדירות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D5E790-E266-513C-9256-03403BAF9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470872"/>
              </p:ext>
            </p:extLst>
          </p:nvPr>
        </p:nvGraphicFramePr>
        <p:xfrm>
          <a:off x="3686111" y="1829307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1CCCC8E-3549-4BFB-FF0A-E828046F51C1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7202EC-8555-CA3A-AB60-DA7D40E84782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A347BBB-17C4-93E7-1258-9AD98B19C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8A36BE0-6EBC-8A1F-8350-EF7A7BE8C3E7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8905919-4630-6AD7-01FC-A779EF5EB00E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CE35B6A-5B63-3D93-9A75-00CA1FD27C43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7" name="Picture 76" descr="Icon&#10;&#10;Description automatically generated">
                    <a:extLst>
                      <a:ext uri="{FF2B5EF4-FFF2-40B4-BE49-F238E27FC236}">
                        <a16:creationId xmlns:a16="http://schemas.microsoft.com/office/drawing/2014/main" id="{B75CD624-9729-8975-35D7-D1F42582C0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4BD6A2AB-40D0-82D0-0C0D-2D41383FC3EC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6C2D7C5-E16C-64D3-DF83-2D61B61013F1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BFF68F48-78C8-A042-2E65-598DAE799258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9D75C7A-22C8-E372-C465-959206228AF5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32DD00E-E449-ECC2-0C4C-4CF1C0961FD1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78CD78D-09A8-7957-A378-00BF7C28BF66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C3CBD55-80D3-7A93-36EB-FDB61E7BE325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180BC3FE-B8AB-2DDC-4BC1-EE940C3284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9867BFE-0759-4275-0331-4BED87D1972C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EEF045A-78A4-A5DF-EB84-E695CF556C93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669E145-03EA-ED61-3767-88C104F4443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70" name="Picture 69" descr="Icon&#10;&#10;Description automatically generated">
                    <a:extLst>
                      <a:ext uri="{FF2B5EF4-FFF2-40B4-BE49-F238E27FC236}">
                        <a16:creationId xmlns:a16="http://schemas.microsoft.com/office/drawing/2014/main" id="{29FF69D5-264D-9E17-2BAB-381093BEB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6BEABD7-1417-0253-CD3D-821DEB97D623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52035F42-E419-8166-DBEF-0EA5A1A3072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8CC7C8B-7C61-1332-C641-54F132056E6B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7" name="Picture 66" descr="Icon&#10;&#10;Description automatically generated">
                    <a:extLst>
                      <a:ext uri="{FF2B5EF4-FFF2-40B4-BE49-F238E27FC236}">
                        <a16:creationId xmlns:a16="http://schemas.microsoft.com/office/drawing/2014/main" id="{A2AADDAF-E556-4C90-2672-823543B307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5D2993D-D726-2CE5-656D-0E753D492A14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43B5863E-4680-4877-725D-5EDEF44816DE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B09F4FF-9D3F-7CA0-3040-0751DA6B06A2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D33DB6C-D638-B03F-B00F-E4E09E2C9714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BF854D6-4F1B-1D4D-06EC-0B2AC869AE24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538780C7-C918-0F62-224A-A329CF460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7" name="Picture 56" descr="Icon&#10;&#10;Description automatically generated">
                    <a:extLst>
                      <a:ext uri="{FF2B5EF4-FFF2-40B4-BE49-F238E27FC236}">
                        <a16:creationId xmlns:a16="http://schemas.microsoft.com/office/drawing/2014/main" id="{F3E8C85B-F9CB-61A4-BBCC-832B4052A8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E7542713-BF40-D834-B7D3-049B0439A56D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1BF10240-0DA0-53D5-0994-5FC695143A31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482DFA8-4F38-FF8F-D6B9-E93C6319D160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3" name="Graphic 52" descr="Wireless with solid fill">
                    <a:extLst>
                      <a:ext uri="{FF2B5EF4-FFF2-40B4-BE49-F238E27FC236}">
                        <a16:creationId xmlns:a16="http://schemas.microsoft.com/office/drawing/2014/main" id="{A6C9E54A-5080-6BBB-1CA3-349438D70D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F6A2D84C-88E8-44E2-BEDA-121C9E302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6" name="גרפיקה 18" descr="ארנק קו מיתאר">
              <a:extLst>
                <a:ext uri="{FF2B5EF4-FFF2-40B4-BE49-F238E27FC236}">
                  <a16:creationId xmlns:a16="http://schemas.microsoft.com/office/drawing/2014/main" id="{FA3C598C-E6BC-8F0C-C1BB-B4506604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1854" y="724227"/>
              <a:ext cx="368622" cy="36862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B94EE0-8680-EB40-2017-E89E78A577EB}"/>
              </a:ext>
            </a:extLst>
          </p:cNvPr>
          <p:cNvSpPr txBox="1"/>
          <p:nvPr/>
        </p:nvSpPr>
        <p:spPr>
          <a:xfrm>
            <a:off x="195207" y="5254746"/>
            <a:ext cx="2793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סקר </a:t>
            </a:r>
            <a:r>
              <a:rPr lang="en-US" sz="1600" dirty="0"/>
              <a:t>MUNI100</a:t>
            </a:r>
            <a:r>
              <a:rPr lang="he-IL" sz="1600" dirty="0"/>
              <a:t> כוללים נסקרים בני 65+ מ-18 יישובים נבחרים ברחבי הארץ</a:t>
            </a:r>
          </a:p>
        </p:txBody>
      </p:sp>
    </p:spTree>
    <p:extLst>
      <p:ext uri="{BB962C8B-B14F-4D97-AF65-F5344CB8AC3E}">
        <p14:creationId xmlns:p14="http://schemas.microsoft.com/office/powerpoint/2010/main" val="1902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יציאה מן הבית בקרב נשים (אחוזים)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825947" y="941857"/>
            <a:ext cx="850485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תדירות היציאה מן הבית של נשים נמוכה יותר מזו של גברים</a:t>
            </a:r>
            <a:br>
              <a:rPr lang="en-US" dirty="0">
                <a:latin typeface="Assistant" pitchFamily="2" charset="-79"/>
                <a:cs typeface="Assistant" pitchFamily="2" charset="-79"/>
              </a:rPr>
            </a:br>
            <a:r>
              <a:rPr lang="en-US" dirty="0">
                <a:latin typeface="Assistant" pitchFamily="2" charset="-79"/>
                <a:cs typeface="Assistant" pitchFamily="2" charset="-79"/>
              </a:rPr>
              <a:t>77%)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 מן הנשים דיווחו על ירידה בתדירות לעומת 58% מן הגברים)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3A2A28-6F55-0EA7-C29F-4A699247C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017603"/>
              </p:ext>
            </p:extLst>
          </p:nvPr>
        </p:nvGraphicFramePr>
        <p:xfrm>
          <a:off x="1046244" y="1950609"/>
          <a:ext cx="9120683" cy="470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0DB3584-C324-096A-AE63-D755C111A3D9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8E0833-31AB-3069-7F5C-0C1B57D3DDE4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32E8602B-C76F-98B4-85E9-A4060E01B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1C18C7-8762-5D6E-4C72-DF2DABB6999D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DE52BAB-8FD0-6546-648E-49D73384C73C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130D95F8-5AC9-AC5C-2A86-9A740A62A105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437F1D8A-D446-D3D8-8B97-AA3B92631F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74610D5-4FB6-6289-5E86-8BFBDAC01F4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570F5EF6-6A4D-3864-BC74-6FE27A2C44A9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A7879E11-0582-3BC9-3CD4-B7F877C98C72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ADD40BA-C57C-B362-AE55-24480C736E81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DBC186B-A2F9-02FE-8EAA-CBD024960E1A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4A6241F-698B-79C7-2074-CD1CA939A8A6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DA2EAA3D-1671-C34B-6169-9DCB6486ABC8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B33E295B-C1D8-4BF0-1A05-2DB003FF1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E7EED61-B93E-0E5A-D3B5-3054605A8AB3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AD5D8935-4FA7-46A6-A87F-A4BD3854E0F7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5A694B0-3DF0-DA15-C446-712F7C132028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6" name="Picture 65" descr="Icon&#10;&#10;Description automatically generated">
                    <a:extLst>
                      <a:ext uri="{FF2B5EF4-FFF2-40B4-BE49-F238E27FC236}">
                        <a16:creationId xmlns:a16="http://schemas.microsoft.com/office/drawing/2014/main" id="{7D817777-4254-1B0F-E8CE-3D49FF28FF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2CE4CCC-EDB4-910E-7BA3-53948C54BBD0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C459CA4-3B6E-57E0-4D2F-2A75B6A87590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2B55D03-DDD6-4DA3-0983-8345171D9ECD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B1886AD8-88BC-8A13-F7A5-9AEA9684E9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6AFE35C-9F14-7CDC-0607-03707B7590F9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B611CD59-0889-615E-A5DE-8541228BEDF1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86E4E43-01FC-7A95-295A-A43FEFB52A18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DB90D314-30C0-B8DA-252F-A43BCB42BB0F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AE14632-E57E-C511-495F-EDEC08A6DEA5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1EC820EE-3D58-6DF0-CA65-0D4D29142BF2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6" name="Picture 55" descr="Icon&#10;&#10;Description automatically generated">
                    <a:extLst>
                      <a:ext uri="{FF2B5EF4-FFF2-40B4-BE49-F238E27FC236}">
                        <a16:creationId xmlns:a16="http://schemas.microsoft.com/office/drawing/2014/main" id="{DA3B153E-AE56-AD47-B783-4D59FCBBCD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A334D49-6E46-B870-DBDE-C2A3B44BBFEA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C9C4BD5-5D2B-A1BA-D4AC-F2E81D6610CE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9585A26F-F33D-0C5B-C0E6-90F0E8A0B752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2" name="Graphic 51" descr="Wireless with solid fill">
                    <a:extLst>
                      <a:ext uri="{FF2B5EF4-FFF2-40B4-BE49-F238E27FC236}">
                        <a16:creationId xmlns:a16="http://schemas.microsoft.com/office/drawing/2014/main" id="{9A8FFFC9-6F5F-34DA-FD01-97D3D5C7C6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4DA99399-6EDA-3337-DCAC-9D270CAF3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63145DD2-BF00-03DF-8C36-0995490A0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1854" y="724227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27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481" y="0"/>
            <a:ext cx="8401681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יציאה מן הבית בקרב בני 75+ </a:t>
            </a:r>
            <a:r>
              <a:rPr lang="he-IL" sz="4000" dirty="0"/>
              <a:t>(אחוזים)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825947" y="941857"/>
            <a:ext cx="850485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75+ יוצאים מן הבית בתדירות נמוכה יותר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3A2A28-6F55-0EA7-C29F-4A699247C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417650"/>
              </p:ext>
            </p:extLst>
          </p:nvPr>
        </p:nvGraphicFramePr>
        <p:xfrm>
          <a:off x="1046244" y="1950609"/>
          <a:ext cx="9120683" cy="470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1E3D29-4A11-4FE1-F0A3-41B4583D699C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BD49E5-CF6A-4A15-58A4-CD3C7F4228DE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A5863485-8B0F-DCCD-29C4-7F5B6631C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A2EA4CD-80AC-0C01-8050-A303521396B0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C9134B6F-35B2-4B75-ED58-EF00F6E023C8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DD5EED1-2066-71A4-AB3C-4A7E1452339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53037D9-3E02-2416-F503-DB7DA6D772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C5E5D7-C96E-F6F3-5E1C-06513CEE93C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76186B3-E3C7-1200-4B7F-74B4B20647C1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FAF1A8C2-37B5-DC7F-822E-BECEC385B7A1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8A4BE65C-6012-4D07-59BC-CD6621C47C22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57B4520-F867-69C3-481F-00D9A1C0CAFE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6F91026-C3FE-4FA2-361E-DD15F4867E12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BA47831-8780-D601-08A1-9D38A6FF291E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3C93201B-F1FD-F803-6814-3E4B102935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2EA1969-2EE7-0E25-02FB-4DBA9327FEA6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DE6A58A7-3D8A-3966-E888-4C1057D717C7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1372C3CC-51B9-54D5-420C-8D6A6C6D68BD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6" name="Picture 65" descr="Icon&#10;&#10;Description automatically generated">
                    <a:extLst>
                      <a:ext uri="{FF2B5EF4-FFF2-40B4-BE49-F238E27FC236}">
                        <a16:creationId xmlns:a16="http://schemas.microsoft.com/office/drawing/2014/main" id="{42C2AA56-BFA4-9E6F-3AA5-ADE333561E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9821BB5-E47F-D2BB-241D-D39068A317A4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9AF174FA-8711-8F77-1647-7F56ADD4C0B8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59CE6A3-1B28-80D2-C78E-69319413FFB0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394BF1D1-2F6E-E1C6-EF40-BA130579B1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2FA4737-AA59-25E6-8322-3B2D911377D9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579D6C8-D9D8-DF83-3BAE-AC795EC78EA1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D6850DE-A7A6-09AA-2796-13BF94655A45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3F54331-CB54-1059-3874-3DDC73C72D2D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907518F7-5894-BC53-D1DE-10819F905868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E6DFDC62-73DB-94E9-4A28-2F1E1168B2DC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6" name="Picture 55" descr="Icon&#10;&#10;Description automatically generated">
                    <a:extLst>
                      <a:ext uri="{FF2B5EF4-FFF2-40B4-BE49-F238E27FC236}">
                        <a16:creationId xmlns:a16="http://schemas.microsoft.com/office/drawing/2014/main" id="{297848AB-6EB8-5F4E-D52D-4052BD198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CA4B9BA9-E1FC-B1F1-C579-FE45A3C3200F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79F2B55-F15D-BCE6-E56D-BCBF8E87DD0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5A55E289-0D67-7481-81AB-954505B6CD9C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2" name="Graphic 51" descr="Wireless with solid fill">
                    <a:extLst>
                      <a:ext uri="{FF2B5EF4-FFF2-40B4-BE49-F238E27FC236}">
                        <a16:creationId xmlns:a16="http://schemas.microsoft.com/office/drawing/2014/main" id="{263D6384-D919-5DBA-7A29-FC107B7A57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49AB36F1-2819-21D1-5FFA-1634C1A06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42DB51DB-8928-CEEF-298B-9ADFCBE4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1854" y="724227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42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פעילות גופנית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כמחצית מן הזקנים לא מבצעים פעילות גופנית בתדירות המומלצת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211854" y="3429000"/>
            <a:ext cx="3208212" cy="1899925"/>
            <a:chOff x="22211" y="1706341"/>
            <a:chExt cx="2638712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38512970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לפחות פעם בשבוע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22211" y="2032218"/>
              <a:ext cx="810669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תדירות נמוכה יותר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45ECE8-DF9B-7164-7DEA-38CC8A0BA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51524"/>
              </p:ext>
            </p:extLst>
          </p:nvPr>
        </p:nvGraphicFramePr>
        <p:xfrm>
          <a:off x="3672840" y="1894943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19CE7E14-4254-5BAB-BE3C-FBD2FF7A0FB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2AEAD78-F421-7258-060A-D6F3C4FBE251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83" name="Picture 82" descr="Icon&#10;&#10;Description automatically generated">
                <a:extLst>
                  <a:ext uri="{FF2B5EF4-FFF2-40B4-BE49-F238E27FC236}">
                    <a16:creationId xmlns:a16="http://schemas.microsoft.com/office/drawing/2014/main" id="{25B9BFB7-7281-707C-AC60-29065651C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7DFC511-6556-13E3-45F2-92B8E7722628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AB8F6205-627D-569C-29B1-F0DF26872D6A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95662489-85DA-0CF7-2C7E-EFE621ADA912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14" name="Picture 113" descr="Icon&#10;&#10;Description automatically generated">
                    <a:extLst>
                      <a:ext uri="{FF2B5EF4-FFF2-40B4-BE49-F238E27FC236}">
                        <a16:creationId xmlns:a16="http://schemas.microsoft.com/office/drawing/2014/main" id="{366CD3D7-609E-C01B-33BC-699B911149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8C343F07-A200-D4B9-64B4-A952D7333828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2ED43927-7395-E5DB-AE58-918FBBD193F7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16C10A43-5A9F-BC15-A874-AA88D43BAE5E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0E46526F-01A5-A3C7-DEFA-55EA1CF200E5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5ADC884E-3ABE-47C6-9C38-74F271153C9F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C1E06306-18EE-F85D-54E6-4E2356BAB81C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A52A7857-A0E3-F396-BA27-28F4F5CC69BF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10" name="Picture 109" descr="Icon&#10;&#10;Description automatically generated">
                    <a:extLst>
                      <a:ext uri="{FF2B5EF4-FFF2-40B4-BE49-F238E27FC236}">
                        <a16:creationId xmlns:a16="http://schemas.microsoft.com/office/drawing/2014/main" id="{688D5CB1-E9FD-272C-BD23-8D9164F4DA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D248F322-A38B-E7C7-F1FE-A16050B5245A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FBC4525E-D204-4765-29BA-4D10FD119FEA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FD7E24FA-B63E-057F-DBF3-A82D4205EDF0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7" name="Picture 106" descr="Icon&#10;&#10;Description automatically generated">
                    <a:extLst>
                      <a:ext uri="{FF2B5EF4-FFF2-40B4-BE49-F238E27FC236}">
                        <a16:creationId xmlns:a16="http://schemas.microsoft.com/office/drawing/2014/main" id="{8093D4AB-049C-44E8-023A-C5D36E8841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A8EBC695-9D32-D250-9A0C-83E6F46A7816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DC4CA70-6B4D-7411-7D02-FC58051E9679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0BA1736-0CA7-ECF6-0613-D218613F78AB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104" name="Picture 103" descr="Icon&#10;&#10;Description automatically generated">
                    <a:extLst>
                      <a:ext uri="{FF2B5EF4-FFF2-40B4-BE49-F238E27FC236}">
                        <a16:creationId xmlns:a16="http://schemas.microsoft.com/office/drawing/2014/main" id="{36A7170E-B715-63C3-C6C7-A25A99BC66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943D4A7C-6153-2921-F41C-3D964F5BDB62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F7FD0A4D-38DD-5C47-F529-5E34E122C384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D134865-1AE9-599E-F298-08CB8D878FFC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4465FF78-D9FD-A05D-5320-59F6BF9D495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F6B4B6C-B17C-E620-A24F-E6B11D7CF2E7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46EECE0-D70C-2483-59B8-9A2C59E11D30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99" name="Picture 98" descr="Icon&#10;&#10;Description automatically generated">
                    <a:extLst>
                      <a:ext uri="{FF2B5EF4-FFF2-40B4-BE49-F238E27FC236}">
                        <a16:creationId xmlns:a16="http://schemas.microsoft.com/office/drawing/2014/main" id="{8DA7DA83-A8A4-848B-02EB-190F174080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E5ADDBBC-E813-EF04-CDC9-6A12ACD446F9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3555C91-A55A-EE66-EDBE-BB45DDA8E3F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2354FB9D-4696-EA99-4820-64652888628F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96" name="Graphic 95" descr="Wireless with solid fill">
                    <a:extLst>
                      <a:ext uri="{FF2B5EF4-FFF2-40B4-BE49-F238E27FC236}">
                        <a16:creationId xmlns:a16="http://schemas.microsoft.com/office/drawing/2014/main" id="{7B21F1F8-041E-6540-F96C-89F41C33B0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5" name="Picture 84" descr="Icon&#10;&#10;Description automatically generated">
                <a:extLst>
                  <a:ext uri="{FF2B5EF4-FFF2-40B4-BE49-F238E27FC236}">
                    <a16:creationId xmlns:a16="http://schemas.microsoft.com/office/drawing/2014/main" id="{CC8C23BF-1B68-9274-AE77-5DAA9A764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82" name="גרפיקה 18" descr="ארנק קו מיתאר">
              <a:extLst>
                <a:ext uri="{FF2B5EF4-FFF2-40B4-BE49-F238E27FC236}">
                  <a16:creationId xmlns:a16="http://schemas.microsoft.com/office/drawing/2014/main" id="{785E9AD2-B13E-6CEE-D906-3058F550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1854" y="724227"/>
              <a:ext cx="368622" cy="36862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D8ECCF-8B55-002E-963F-0B3649F4133A}"/>
              </a:ext>
            </a:extLst>
          </p:cNvPr>
          <p:cNvSpPr txBox="1"/>
          <p:nvPr/>
        </p:nvSpPr>
        <p:spPr>
          <a:xfrm>
            <a:off x="446049" y="5241073"/>
            <a:ext cx="42442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^</a:t>
            </a:r>
            <a:r>
              <a:rPr lang="en-US" sz="1200" dirty="0" err="1"/>
              <a:t>Börsch</a:t>
            </a:r>
            <a:r>
              <a:rPr lang="en-US" sz="1200" dirty="0"/>
              <a:t>-Supan, A., Brandt, M., Hunkler, C., Kneip, T., </a:t>
            </a:r>
            <a:r>
              <a:rPr lang="en-US" sz="1200" dirty="0" err="1"/>
              <a:t>Korbmacher</a:t>
            </a:r>
            <a:r>
              <a:rPr lang="en-US" sz="1200" dirty="0"/>
              <a:t>, J., Malter, F., Schaan, B., Stuck, S., Zuber, S., SHARE Central Coordination Team. </a:t>
            </a:r>
            <a:r>
              <a:rPr lang="en-US" sz="1200" i="1" dirty="0"/>
              <a:t>Data Resource Profile: the Survey of Health, Ageing and Retirement in Europe (SHARE). </a:t>
            </a:r>
            <a:r>
              <a:rPr lang="en-US" sz="1200" dirty="0"/>
              <a:t>Int J Epidemiol. 2013 Aug;42(4):992-1001. </a:t>
            </a:r>
            <a:r>
              <a:rPr lang="en-US" sz="1200" dirty="0" err="1"/>
              <a:t>doi</a:t>
            </a:r>
            <a:r>
              <a:rPr lang="en-US" sz="1200" dirty="0"/>
              <a:t>: 10.1093/</a:t>
            </a:r>
            <a:r>
              <a:rPr lang="en-US" sz="1200" dirty="0" err="1"/>
              <a:t>ije</a:t>
            </a:r>
            <a:r>
              <a:rPr lang="en-US" sz="1200" dirty="0"/>
              <a:t>/dyt088. 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424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758CB0-886F-37D4-993C-44A67A86F751}"/>
              </a:ext>
            </a:extLst>
          </p:cNvPr>
          <p:cNvSpPr/>
          <p:nvPr/>
        </p:nvSpPr>
        <p:spPr>
          <a:xfrm>
            <a:off x="5631486" y="3803458"/>
            <a:ext cx="4860000" cy="2318769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79628-9D8D-490E-A28C-9A01EE14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9" y="465545"/>
            <a:ext cx="9385267" cy="1325563"/>
          </a:xfrm>
        </p:spPr>
        <p:txBody>
          <a:bodyPr>
            <a:normAutofit/>
          </a:bodyPr>
          <a:lstStyle/>
          <a:p>
            <a:r>
              <a:rPr lang="he-IL" sz="4000"/>
              <a:t>מטרת המחקר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AA1-1CCA-4370-A535-09C0E9A6AFEF}"/>
              </a:ext>
            </a:extLst>
          </p:cNvPr>
          <p:cNvSpPr txBox="1"/>
          <p:nvPr/>
        </p:nvSpPr>
        <p:spPr>
          <a:xfrm>
            <a:off x="932051" y="1473381"/>
            <a:ext cx="95594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לבחון את מצב הזקנים במגוון תחומי חיים ואת השינויים שחלו במצבם בעקבות מלחמת חרבות ברזל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D5BD6-AC9A-D937-771D-4A7884434528}"/>
              </a:ext>
            </a:extLst>
          </p:cNvPr>
          <p:cNvSpPr txBox="1">
            <a:spLocks/>
          </p:cNvSpPr>
          <p:nvPr/>
        </p:nvSpPr>
        <p:spPr>
          <a:xfrm>
            <a:off x="6973677" y="2304378"/>
            <a:ext cx="35178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/>
              <a:t>שיטת המחקר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F6867-78FB-3279-1406-42E0AF45B9F6}"/>
              </a:ext>
            </a:extLst>
          </p:cNvPr>
          <p:cNvSpPr txBox="1"/>
          <p:nvPr/>
        </p:nvSpPr>
        <p:spPr>
          <a:xfrm>
            <a:off x="1377265" y="3199364"/>
            <a:ext cx="911422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400" b="1">
                <a:latin typeface="Calibri" panose="020F0502020204030204" pitchFamily="34" charset="0"/>
                <a:cs typeface="Calibri" panose="020F0502020204030204" pitchFamily="34" charset="0"/>
              </a:rPr>
              <a:t>סקר בשתי פעימות בקרב בני 60+ מ-13 יישובים: 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0BCFE-C954-909A-0014-3FDED5B8F490}"/>
              </a:ext>
            </a:extLst>
          </p:cNvPr>
          <p:cNvSpPr txBox="1"/>
          <p:nvPr/>
        </p:nvSpPr>
        <p:spPr>
          <a:xfrm>
            <a:off x="660798" y="6161622"/>
            <a:ext cx="98306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400" b="1">
                <a:latin typeface="Calibri" panose="020F0502020204030204" pitchFamily="34" charset="0"/>
                <a:cs typeface="Calibri" panose="020F0502020204030204" pitchFamily="34" charset="0"/>
              </a:rPr>
              <a:t>מיקוד הסקר: מדדי הזדקנות מיטבית, זיהוי מצבי פגיעות והחמרה, רשתות תמיכה 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9B74C-E190-A6B8-A902-C83EBD2EC415}"/>
              </a:ext>
            </a:extLst>
          </p:cNvPr>
          <p:cNvSpPr txBox="1"/>
          <p:nvPr/>
        </p:nvSpPr>
        <p:spPr>
          <a:xfrm>
            <a:off x="6725243" y="3928322"/>
            <a:ext cx="3105150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פעימה ראשונה: </a:t>
            </a:r>
            <a:b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אשדוד, תל אביב, נתניה</a:t>
            </a:r>
          </a:p>
          <a:p>
            <a:pPr algn="r" rtl="1">
              <a:spcAft>
                <a:spcPts val="600"/>
              </a:spcAft>
            </a:pPr>
            <a:r>
              <a:rPr lang="he-IL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*כ-250 זקנים בכל יישוב</a:t>
            </a:r>
          </a:p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הנתונים נאספו במהלך חודשים דצמבר 2023 – פברואר 2024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F707AB-0981-2F89-0E6C-2A84623E755E}"/>
              </a:ext>
            </a:extLst>
          </p:cNvPr>
          <p:cNvSpPr/>
          <p:nvPr/>
        </p:nvSpPr>
        <p:spPr>
          <a:xfrm>
            <a:off x="560850" y="3803459"/>
            <a:ext cx="4860000" cy="231877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052F0-428C-CD44-F04C-68F8F7FD1415}"/>
              </a:ext>
            </a:extLst>
          </p:cNvPr>
          <p:cNvSpPr txBox="1"/>
          <p:nvPr/>
        </p:nvSpPr>
        <p:spPr>
          <a:xfrm>
            <a:off x="560850" y="3798516"/>
            <a:ext cx="4333879" cy="27853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פעימה שנייה: </a:t>
            </a:r>
            <a:b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קריית ביאליק, מ"א עמק יזרעאל, שפרעם, בת ים, ירושלים, בית שמש, באר שבע, אופקים, קריית מלאכי, אשקלון</a:t>
            </a:r>
          </a:p>
          <a:p>
            <a:pPr algn="r" rtl="1">
              <a:spcAft>
                <a:spcPts val="600"/>
              </a:spcAft>
            </a:pPr>
            <a:r>
              <a:rPr lang="he-IL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*150–250 זקנים בכל יישוב</a:t>
            </a:r>
          </a:p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הנתונים נאספו במהלך חודשים מאי – ספטמבר 2024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Aft>
                <a:spcPts val="600"/>
              </a:spcAft>
            </a:pPr>
            <a:endParaRPr lang="en-US" sz="2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E945D-D5D5-31D0-C66B-C44C1D511BEB}"/>
              </a:ext>
            </a:extLst>
          </p:cNvPr>
          <p:cNvSpPr txBox="1"/>
          <p:nvPr/>
        </p:nvSpPr>
        <p:spPr>
          <a:xfrm>
            <a:off x="9830393" y="3814022"/>
            <a:ext cx="545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FF89D-B471-3722-422F-FDCABE2877E5}"/>
              </a:ext>
            </a:extLst>
          </p:cNvPr>
          <p:cNvSpPr txBox="1"/>
          <p:nvPr/>
        </p:nvSpPr>
        <p:spPr>
          <a:xfrm>
            <a:off x="4782599" y="3814022"/>
            <a:ext cx="545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3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26C1-D67E-DFF5-FF02-6B631E71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ירידה בתדירות פעילות גופנית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DAAD-95BA-E2B4-49DD-EC42B95772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/>
              <a:t>41% מבני 60+ דיווחו על ירידה בתדירות בביצוע פעילות גופנית מאז המלחמה: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dirty="0"/>
              <a:t>יותר נשים לעומת גברים דיווחו על הירידה בתדירות: 53% לעומת 35%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dirty="0"/>
              <a:t>יותר בני 75+ לעומת בני 60-74 דיווחו על הירידה בתדירות: 56% לעומת 40%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e-IL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e-I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8F7A1-C458-0A25-AFF9-E26754E9783F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21DD7F-F3B9-04C8-A212-6C9B383B8C16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C86D3BB7-BAF3-AB63-ECEC-BC2CF38FD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12DDE1E-EF6D-EE2E-4255-FEF6ABE2075A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538170F-C742-D9A7-249C-F853EC76D653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ADF6DC8E-DCAB-768A-4EE1-B603CCD0394E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38" name="Picture 37" descr="Icon&#10;&#10;Description automatically generated">
                    <a:extLst>
                      <a:ext uri="{FF2B5EF4-FFF2-40B4-BE49-F238E27FC236}">
                        <a16:creationId xmlns:a16="http://schemas.microsoft.com/office/drawing/2014/main" id="{BA83873E-0121-EA68-8A93-2636391405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A481368-2A21-57B1-5D1F-86FAD962DB7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1257C11-C042-DEFE-165E-DDFF9144CD76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5B318EE-732C-8756-154A-BFF084D3CFD0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36D6664-6C69-E55F-9B46-AC6E540E9FAA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CCEFA04-1798-182C-AA20-114FFA670ECE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AD22D65C-A77E-60A8-C903-67C34F389F0A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7F3E167-AC77-5D1B-57E2-F23780285EB2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34" name="Picture 33" descr="Icon&#10;&#10;Description automatically generated">
                    <a:extLst>
                      <a:ext uri="{FF2B5EF4-FFF2-40B4-BE49-F238E27FC236}">
                        <a16:creationId xmlns:a16="http://schemas.microsoft.com/office/drawing/2014/main" id="{C0E36B5F-FCAF-6F94-B6E0-84C69D04DA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D88462A-1BB2-A9F7-3537-7D4CBE9027D8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E91EFDB-0ABD-B45C-26E3-DD07B7E5C410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DCE599E-4FE0-0C89-3CD3-4FCA4E386A20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31" name="Picture 30" descr="Icon&#10;&#10;Description automatically generated">
                    <a:extLst>
                      <a:ext uri="{FF2B5EF4-FFF2-40B4-BE49-F238E27FC236}">
                        <a16:creationId xmlns:a16="http://schemas.microsoft.com/office/drawing/2014/main" id="{57457F9E-61E5-1AF1-E8C5-B57EB83183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1B10F9A-E70E-AE37-3FBD-7DB8DEE3DE52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350C5A8-0290-9F01-65F9-65C0FF1964B8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C206E78-8FF3-1671-159B-E38A6046034E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28" name="Picture 27" descr="Icon&#10;&#10;Description automatically generated">
                    <a:extLst>
                      <a:ext uri="{FF2B5EF4-FFF2-40B4-BE49-F238E27FC236}">
                        <a16:creationId xmlns:a16="http://schemas.microsoft.com/office/drawing/2014/main" id="{B845A830-0539-563C-64B5-A1D2A65DE7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97D29A4C-0463-58BF-44D1-B41E9068A16B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D43E89D-DE9B-F441-90F0-FB7B08AECF42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19B64BD-EC8E-311F-0B2A-EFC0F17F90DF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FDBB453-B66F-9CAE-807E-27724F4AB4ED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80292311-9991-567C-9C95-F03F50BEA96E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001794D-80D4-C217-2545-0A81041F256A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23" name="Picture 22" descr="Icon&#10;&#10;Description automatically generated">
                    <a:extLst>
                      <a:ext uri="{FF2B5EF4-FFF2-40B4-BE49-F238E27FC236}">
                        <a16:creationId xmlns:a16="http://schemas.microsoft.com/office/drawing/2014/main" id="{6E612A57-FACA-2DF5-4C8A-7A115EC2F3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D07B311-1140-898A-6EE1-3B04BF79B460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96AD1812-EC9D-5430-E61F-FFC77911CCD1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890C552-0074-98A4-512A-AFE8ECBF155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20" name="Graphic 19" descr="Wireless with solid fill">
                    <a:extLst>
                      <a:ext uri="{FF2B5EF4-FFF2-40B4-BE49-F238E27FC236}">
                        <a16:creationId xmlns:a16="http://schemas.microsoft.com/office/drawing/2014/main" id="{59B9A746-CEC0-EE92-4154-EC376210FC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D29C9A4A-2D68-53EF-058B-732C0714A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6" name="גרפיקה 18" descr="ארנק קו מיתאר">
              <a:extLst>
                <a:ext uri="{FF2B5EF4-FFF2-40B4-BE49-F238E27FC236}">
                  <a16:creationId xmlns:a16="http://schemas.microsoft.com/office/drawing/2014/main" id="{BF988C4C-4012-7FD3-E4A0-51093A74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1854" y="724227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028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D5E790-E266-513C-9256-03403BAF9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672975"/>
              </p:ext>
            </p:extLst>
          </p:nvPr>
        </p:nvGraphicFramePr>
        <p:xfrm>
          <a:off x="5279361" y="1829307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תחושות לחץ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" y="6126436"/>
            <a:ext cx="6298250" cy="62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מתקשות לישון בשל דאגות יותר מגברים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87820" y="3182108"/>
            <a:ext cx="3228376" cy="1899925"/>
            <a:chOff x="5627" y="1706341"/>
            <a:chExt cx="265529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6654071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2354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7BA170-CDF5-D1E5-CD25-65D87DD7D5DF}"/>
                </a:ext>
              </a:extLst>
            </p:cNvPr>
            <p:cNvSpPr txBox="1"/>
            <p:nvPr/>
          </p:nvSpPr>
          <p:spPr>
            <a:xfrm>
              <a:off x="5627" y="2366470"/>
              <a:ext cx="844240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מתקשים לישון בשל דאגות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86821737-F25B-29D5-3ABA-E3F6C0E8DE61}"/>
              </a:ext>
            </a:extLst>
          </p:cNvPr>
          <p:cNvSpPr txBox="1">
            <a:spLocks/>
          </p:cNvSpPr>
          <p:nvPr/>
        </p:nvSpPr>
        <p:spPr>
          <a:xfrm>
            <a:off x="7609085" y="3338790"/>
            <a:ext cx="2411912" cy="160529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he-IL" sz="2800" b="1"/>
              <a:t>39%</a:t>
            </a:r>
            <a:r>
              <a:rPr lang="he-IL" sz="2800"/>
              <a:t> חוששים שבני משפחה יתקשו להסתדר כלכלית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A7A222C-B10A-BEC6-7DCD-D3D7F7DD9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797995"/>
              </p:ext>
            </p:extLst>
          </p:nvPr>
        </p:nvGraphicFramePr>
        <p:xfrm>
          <a:off x="1047236" y="1861828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3091A94-078B-4DA8-8EBB-5EFEC2606017}"/>
              </a:ext>
            </a:extLst>
          </p:cNvPr>
          <p:cNvSpPr txBox="1">
            <a:spLocks/>
          </p:cNvSpPr>
          <p:nvPr/>
        </p:nvSpPr>
        <p:spPr>
          <a:xfrm>
            <a:off x="3376960" y="3551778"/>
            <a:ext cx="2411912" cy="122826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he-IL" sz="2800" b="1"/>
              <a:t>45%</a:t>
            </a:r>
            <a:r>
              <a:rPr lang="he-IL" sz="2800"/>
              <a:t> מתקשים לישון בלילות בשל דאגות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81FE3A-3FC5-205D-DF33-9CE5F77391FA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31BB24-1A46-B634-33F2-3167D1A55F0D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F0AFF0FC-3FE8-FA4D-B83F-B85B97BBE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5927A63-5DF0-1A62-1B45-81F30ABC4685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3D5CB43-8AF2-4915-F632-6857885FF517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F0B9BC03-D573-D8F4-88BB-A0B8C004CC9A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81" name="Picture 80" descr="Icon&#10;&#10;Description automatically generated">
                    <a:extLst>
                      <a:ext uri="{FF2B5EF4-FFF2-40B4-BE49-F238E27FC236}">
                        <a16:creationId xmlns:a16="http://schemas.microsoft.com/office/drawing/2014/main" id="{C15EBB64-3285-0147-5920-423BF88002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F20BC54-6088-CD66-9A36-58059EB0774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57C189D6-39A7-D37B-A112-3E404C87B2F7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A986BF0-F23A-C204-40DD-8E7A57394E37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8F30E818-7038-2AB9-3FC8-12AFEB2333FD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3195B72-010D-B43C-4171-8F51A63ED097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1FD5DC29-E0BC-DD91-BFF7-D1BC92F6CEDC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16EE437-1691-A212-A3F0-30A3FB716E76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5" name="Picture 74" descr="Icon&#10;&#10;Description automatically generated">
                    <a:extLst>
                      <a:ext uri="{FF2B5EF4-FFF2-40B4-BE49-F238E27FC236}">
                        <a16:creationId xmlns:a16="http://schemas.microsoft.com/office/drawing/2014/main" id="{4C6DE73C-EBBB-2AC6-6FE6-79CEB263BD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3B1CA798-8CC9-630E-7C2A-B0A84078E2D3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C661A93C-3DBE-CFE0-22CB-F02DC7BD9DF5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AC071C5-1292-7C65-5A32-36447416BE0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72" name="Picture 71" descr="Icon&#10;&#10;Description automatically generated">
                    <a:extLst>
                      <a:ext uri="{FF2B5EF4-FFF2-40B4-BE49-F238E27FC236}">
                        <a16:creationId xmlns:a16="http://schemas.microsoft.com/office/drawing/2014/main" id="{29D35ED2-BCDC-E512-92C4-BF08C6D3E2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565DF91-A7D2-B1D8-7A8D-1B9E730A291F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D3C42B5-D9C5-3A11-8639-F413241A23CD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89E14FE-0FB4-55E3-0602-723407C17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6B370FB3-6DBD-35AE-1883-23B9FB1AFD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AFFEDC3-E793-0555-8E21-813A20C47D8D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C866B479-F377-C512-68EF-B27A6D42C688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CE8416E-8452-1C67-AEE0-039B6C1279D5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BCFAAAB-5B32-C246-E1CE-1F33DE582825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989BC976-94D7-FAFC-6C32-07136E77E9F1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49164B45-37E0-EBAD-319E-3D9419BAC524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4" name="Picture 63" descr="Icon&#10;&#10;Description automatically generated">
                    <a:extLst>
                      <a:ext uri="{FF2B5EF4-FFF2-40B4-BE49-F238E27FC236}">
                        <a16:creationId xmlns:a16="http://schemas.microsoft.com/office/drawing/2014/main" id="{D3ADBD0F-6209-3D94-1287-AA288F915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D0198FE7-369E-CD5B-8A15-07C0F480EE16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3850EA40-9848-A649-43A0-40DD6F857AE0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DDD143-7D5D-AE6A-0B5A-A8742522EF71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6" name="Graphic 55" descr="Wireless with solid fill">
                    <a:extLst>
                      <a:ext uri="{FF2B5EF4-FFF2-40B4-BE49-F238E27FC236}">
                        <a16:creationId xmlns:a16="http://schemas.microsoft.com/office/drawing/2014/main" id="{363BE334-AC45-E39A-2D51-68B2D7B6D9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1" name="Picture 40" descr="Icon&#10;&#10;Description automatically generated">
                <a:extLst>
                  <a:ext uri="{FF2B5EF4-FFF2-40B4-BE49-F238E27FC236}">
                    <a16:creationId xmlns:a16="http://schemas.microsoft.com/office/drawing/2014/main" id="{01608DBD-2D54-D38F-7A1B-D66823438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22" name="גרפיקה 18" descr="ארנק קו מיתאר">
              <a:extLst>
                <a:ext uri="{FF2B5EF4-FFF2-40B4-BE49-F238E27FC236}">
                  <a16:creationId xmlns:a16="http://schemas.microsoft.com/office/drawing/2014/main" id="{B3E44D6F-9FD3-D84E-274E-3BD15239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1854" y="724227"/>
              <a:ext cx="368622" cy="36862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B1C561-8828-D206-E0C8-8AB432EF3631}"/>
              </a:ext>
            </a:extLst>
          </p:cNvPr>
          <p:cNvSpPr txBox="1"/>
          <p:nvPr/>
        </p:nvSpPr>
        <p:spPr>
          <a:xfrm>
            <a:off x="92895" y="4918817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41559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9EB1F-A968-3C9B-96D3-F390CF6C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805849"/>
              </p:ext>
            </p:extLst>
          </p:nvPr>
        </p:nvGraphicFramePr>
        <p:xfrm>
          <a:off x="2131236" y="1798544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שינוי בתדירות של פנאי יחידני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01755" y="1237509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28% מן הנשים הורידו תדירות לעומת 9% מן הגברים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BA317CF-9DEF-7F12-6CEB-F7D845ED172A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50D323B-6552-75AB-35CC-F81C73E059DD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B11053EA-EE9B-644D-2422-D0FD08CD0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BEB85B6-304F-7433-9E7D-740F25713109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9449BD1-AD35-74A3-9D37-5CB9F4FBF573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AE219DFF-94B4-F466-F393-F8BE5F40325D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50" name="Picture 49" descr="Icon&#10;&#10;Description automatically generated">
                    <a:extLst>
                      <a:ext uri="{FF2B5EF4-FFF2-40B4-BE49-F238E27FC236}">
                        <a16:creationId xmlns:a16="http://schemas.microsoft.com/office/drawing/2014/main" id="{0C5F9E69-976F-01A0-A682-D040273F1C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98117800-783D-7E58-56F3-B8E91C98667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E93CACF-9AE1-5FAF-2155-4CB2434647AC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B140859-338B-C8E6-5CF2-A76F12335D50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37AC280-9C31-4B8B-B9F6-ADBC681DB70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C85D25E-18D5-65B7-5049-43C58BDE940F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844543F-2307-9E40-0161-830C14920363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731A405-3DE4-A3B0-DD23-6D1BF7A40491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36" name="Picture 35" descr="Icon&#10;&#10;Description automatically generated">
                    <a:extLst>
                      <a:ext uri="{FF2B5EF4-FFF2-40B4-BE49-F238E27FC236}">
                        <a16:creationId xmlns:a16="http://schemas.microsoft.com/office/drawing/2014/main" id="{9C75C130-9A95-0925-F82A-B0220EA379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A6EDA21-37F3-C8B2-578D-C4665EA1B67A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10E3725-E3CD-C09B-9420-80415504F00A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A1E44D-9BD4-5058-E60B-EABE6C81F88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33" name="Picture 32" descr="Icon&#10;&#10;Description automatically generated">
                    <a:extLst>
                      <a:ext uri="{FF2B5EF4-FFF2-40B4-BE49-F238E27FC236}">
                        <a16:creationId xmlns:a16="http://schemas.microsoft.com/office/drawing/2014/main" id="{02502824-D507-24A6-ECBE-B1AC27D32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BBFDD99-E3BB-C167-69CD-6697F298EB82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8BE2EB09-0EB2-40BB-A1C5-76C95FB959DD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2A1B083-C71C-3912-BF8E-8830C009A34E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30" name="Picture 29" descr="Icon&#10;&#10;Description automatically generated">
                    <a:extLst>
                      <a:ext uri="{FF2B5EF4-FFF2-40B4-BE49-F238E27FC236}">
                        <a16:creationId xmlns:a16="http://schemas.microsoft.com/office/drawing/2014/main" id="{316DF513-DE1F-1D1C-2124-6788C411A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AD5B97C-A29F-16C9-5E79-20D9D587B45D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6B63E3BD-7A55-F05C-1F81-3EE7985ACDED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7C7564F-CCDB-D4FE-F0DF-0FD89518CF05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A1C8ECA-1D75-F21F-FD8A-50FE63749273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7C9E925-6DAF-905A-651F-FB6AFAFA5C2F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2DA3591-44D8-99AD-7F05-8BE34D434148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24" name="Picture 23" descr="Icon&#10;&#10;Description automatically generated">
                    <a:extLst>
                      <a:ext uri="{FF2B5EF4-FFF2-40B4-BE49-F238E27FC236}">
                        <a16:creationId xmlns:a16="http://schemas.microsoft.com/office/drawing/2014/main" id="{93B24A9A-AB77-A0D3-70BA-403ED10862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3F9774D-F538-7F37-32A2-BC77398BE397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3734590-7870-FE1F-5018-719D11600EF5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C350AA3-4DCC-E201-BE3F-E5BDD2928F6F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19" name="Graphic 18" descr="Wireless with solid fill">
                    <a:extLst>
                      <a:ext uri="{FF2B5EF4-FFF2-40B4-BE49-F238E27FC236}">
                        <a16:creationId xmlns:a16="http://schemas.microsoft.com/office/drawing/2014/main" id="{AB5F8971-9C4B-362D-C374-28737372F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id="{7EBCE664-521F-E7EB-3B3A-9BD77A4E3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76" name="גרפיקה 18" descr="ארנק קו מיתאר">
              <a:extLst>
                <a:ext uri="{FF2B5EF4-FFF2-40B4-BE49-F238E27FC236}">
                  <a16:creationId xmlns:a16="http://schemas.microsoft.com/office/drawing/2014/main" id="{52F3A568-F772-4D53-23F2-F5F53E32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977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9EB1F-A968-3C9B-96D3-F390CF6C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708761"/>
              </p:ext>
            </p:extLst>
          </p:nvPr>
        </p:nvGraphicFramePr>
        <p:xfrm>
          <a:off x="2068051" y="1881774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שינוי בתדירות של פנאי במסגרות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05061" y="1301233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34% מן הנשים הורידו תדירות לעומת 12% מן הגברים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BD516D-067F-79EE-9AE0-4207D0FFAB2B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2BA7A-8D0A-0DF4-2CF0-A6FC2FB0CF02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95DA7B3-7F2D-DD23-5DD3-234641873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A236A83-49FD-3D98-B83E-EB00DF92C4FF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E00A5C63-A623-3079-2B5B-2A8A008E6649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172B9E9C-6370-3A6D-C6CD-944398EF0915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CA01340C-2510-FF13-89E2-51DF911FA1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33E28BC-2147-4A69-9E12-735F2EADB61B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C6A33F1-1675-8231-46B7-BD77CC6948E5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C3D9BBE-4F4E-AEDE-5FE9-434B09B0BE81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87C70A8-1A04-6AC9-0D9B-8E24F2FD4ACE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023B3702-FEEF-E6DF-05A5-4E6F04CA0F25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93D7EB79-109B-3FD8-78B6-9C2EC60F54E6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5003189C-DF12-2275-2359-AB6A533B7127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2E8F2F9B-632D-50C0-077D-9B7452A0E8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3331D2B-4AAC-9F41-2B8A-332D2EDD5D8D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D621508-6951-BBD5-6589-036DF9B9E877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0875A4B0-AE53-E835-78BC-974EDB3A1C81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6" name="Picture 65" descr="Icon&#10;&#10;Description automatically generated">
                    <a:extLst>
                      <a:ext uri="{FF2B5EF4-FFF2-40B4-BE49-F238E27FC236}">
                        <a16:creationId xmlns:a16="http://schemas.microsoft.com/office/drawing/2014/main" id="{EC134A57-FDE7-470B-D52D-652F609E5C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6143D78-6914-C83A-94F4-8B8396406B40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E35BC3FA-317C-239B-2B11-92612CCE8C46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15B24E4-E8DA-95D2-8FF3-C7B800741360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2E815AE9-01FA-87B6-32F6-D2E08BD50C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EE7642A0-D480-D10B-B4F5-D5AA10006245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108A548-3CA6-F1AA-7593-24833A68C1B9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A39C654-6ABB-5803-ED90-7F8CB140FA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2860629-B0E8-4D56-7F65-19D33E5C1044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962B34E8-56BE-24E5-81A8-A91907E5523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DD266D6-AB41-96FE-F1BF-5898B8FAB0BE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6" name="Picture 55" descr="Icon&#10;&#10;Description automatically generated">
                    <a:extLst>
                      <a:ext uri="{FF2B5EF4-FFF2-40B4-BE49-F238E27FC236}">
                        <a16:creationId xmlns:a16="http://schemas.microsoft.com/office/drawing/2014/main" id="{E5345B42-3D7F-A5E0-9069-836674E3BF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3732544-800C-73A4-E90F-9005B3B6FE5B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91558BF-8089-4F70-326A-B709066B9A8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211473F-4742-AE74-91E6-2979C801B494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2" name="Graphic 51" descr="Wireless with solid fill">
                    <a:extLst>
                      <a:ext uri="{FF2B5EF4-FFF2-40B4-BE49-F238E27FC236}">
                        <a16:creationId xmlns:a16="http://schemas.microsoft.com/office/drawing/2014/main" id="{E0CE83AA-4159-BF00-80E3-73A0AFDED1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926C6606-FEF8-03C6-0582-4E814AC95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531EC1EA-D711-E99C-C7BA-D0D7718F5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860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שינוי בתדירות של פנאי חברתי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05061" y="1250464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העלייה בתדירות הבילוי עם המשפחה או החברים קרתה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 רק אצל נשים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9BBD2E-DB30-7D97-D273-DED3B3CD2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835786"/>
              </p:ext>
            </p:extLst>
          </p:nvPr>
        </p:nvGraphicFramePr>
        <p:xfrm>
          <a:off x="2068051" y="1863600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F26A97F-165A-042A-35F5-B034B7252B1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12EA58-E0B5-DFCD-C5F0-77665266DE73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A46CE4BB-F74B-42C1-5137-3622EE31B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477A8AB-3258-83C4-FC0C-259F01EB796B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B28105EB-1AD2-4E1F-215D-D060B7F262F3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8B4131FD-3557-8F8F-9E49-297C0D1B0A5D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5F9518C9-7C28-99CF-5E66-207846D701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C050621-CEFC-DD56-F946-43D895F796D2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7C46E10-A4A5-05DC-66F6-7698F7433279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02A9B4C-269B-CAA0-1034-0067DCFC18FE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2E18890-85B3-0327-3EBC-78D0D2846EEE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55FE7DC-2A79-684A-46F3-789F5B18A3C2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A30539F-BAF9-90D6-EA44-C4A76E47DF87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592F9999-BE92-59A6-29B8-4A5E06E5B7D6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11A18470-5CBB-BCA8-80CD-FFBFD36F07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36639F6-F180-BB1B-DB1F-F5354B5E0504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1B9BA5DA-CD08-139E-A782-F8F9D0C30BFA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1D358A04-33C1-F388-8163-E2130B2554D4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6" name="Picture 65" descr="Icon&#10;&#10;Description automatically generated">
                    <a:extLst>
                      <a:ext uri="{FF2B5EF4-FFF2-40B4-BE49-F238E27FC236}">
                        <a16:creationId xmlns:a16="http://schemas.microsoft.com/office/drawing/2014/main" id="{93AA6616-C2F0-E809-6D1F-D54E2B5222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8EAC138-3B24-5072-FAF2-74EF6B690BEF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3FE8E48-9B94-9954-97C8-C7C39D3624F6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25ED078-8618-DACF-48B2-9786EB2978F7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A96A2507-4EF7-3312-D19A-29B75EB2DD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87CA957-EFF9-D3D9-F629-30365BDE828E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D80FADC-40B4-F1AA-1A23-9A57B423E1E5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948D527-4B3C-A921-843E-C821F1E4F459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A4FB09B-66BB-2C72-0C7F-E4058CA8B3DD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AD70436-DD1D-B53B-3505-B34358707257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C4809FC-9AF2-B849-C989-81865E2D6F52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6" name="Picture 55" descr="Icon&#10;&#10;Description automatically generated">
                    <a:extLst>
                      <a:ext uri="{FF2B5EF4-FFF2-40B4-BE49-F238E27FC236}">
                        <a16:creationId xmlns:a16="http://schemas.microsoft.com/office/drawing/2014/main" id="{8A50FCA6-14C5-EFBB-0915-481DE8D84A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F12A5B5E-2131-5818-386F-E02A9BB202B5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D6A610B-37CB-3CB8-D1F8-CF8F817A825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15FA6E-1889-AAEE-B595-763E52A03AA4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2" name="Graphic 51" descr="Wireless with solid fill">
                    <a:extLst>
                      <a:ext uri="{FF2B5EF4-FFF2-40B4-BE49-F238E27FC236}">
                        <a16:creationId xmlns:a16="http://schemas.microsoft.com/office/drawing/2014/main" id="{B290D52E-9EE1-17E8-2774-C9D032A676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40ABDFA3-0C6B-269D-80BC-26F00D469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3FB0AC63-65A9-8F66-8755-AFA8CDD5A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817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התנדבות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385288" y="1001071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79% מן הזקנים לא מתנדבים, אך רבע מהם מעוניינים להתנדב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5C2743-8733-9036-40FA-71387BE9E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466348"/>
              </p:ext>
            </p:extLst>
          </p:nvPr>
        </p:nvGraphicFramePr>
        <p:xfrm>
          <a:off x="2004866" y="2000534"/>
          <a:ext cx="7949625" cy="439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AB0B39-E551-480C-9C28-FFBA360B0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345148"/>
              </p:ext>
            </p:extLst>
          </p:nvPr>
        </p:nvGraphicFramePr>
        <p:xfrm>
          <a:off x="1009757" y="2478359"/>
          <a:ext cx="2345905" cy="171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FFA3130-F95A-1471-9FE1-9FE403B7C070}"/>
              </a:ext>
            </a:extLst>
          </p:cNvPr>
          <p:cNvCxnSpPr>
            <a:cxnSpLocks/>
          </p:cNvCxnSpPr>
          <p:nvPr/>
        </p:nvCxnSpPr>
        <p:spPr>
          <a:xfrm rot="10800000">
            <a:off x="2877231" y="3647117"/>
            <a:ext cx="820305" cy="3839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1849E74-956D-3E19-63F3-ACAF95DCE9F7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0DEE40-4DF5-4E1D-065B-BAF17C113B47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682D8BFE-E363-C263-299B-2F860A63E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CD67A2-3D0A-B757-D00C-B0BFDB89DDE8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59D1C094-71BD-9A94-5E36-CC7D6BE65410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1902417B-CA9E-FB8F-509A-78DECBA5318B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5" name="Picture 74" descr="Icon&#10;&#10;Description automatically generated">
                    <a:extLst>
                      <a:ext uri="{FF2B5EF4-FFF2-40B4-BE49-F238E27FC236}">
                        <a16:creationId xmlns:a16="http://schemas.microsoft.com/office/drawing/2014/main" id="{8EBDDA45-0D91-ED5D-A227-5A2E1DF69B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B3F42FD-5570-E211-0CF3-90732083FA75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DBF296B-C78F-F21A-0101-320A748F3549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8BAF3E1-FA32-0343-9664-C3DF5EA352AE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BBD9C6CE-7FCE-6405-6261-31855AABF0D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BBECD88-6F7E-6958-A5F9-32B989A5CC9D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9B65EE78-FC9F-5EB7-BC2C-2EE56319E2E9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BB9A8666-3D71-00BD-2046-7620E345E072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1" name="Picture 70" descr="Icon&#10;&#10;Description automatically generated">
                    <a:extLst>
                      <a:ext uri="{FF2B5EF4-FFF2-40B4-BE49-F238E27FC236}">
                        <a16:creationId xmlns:a16="http://schemas.microsoft.com/office/drawing/2014/main" id="{631DB8BC-A777-37DA-2A79-887D3E061B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E67CB59F-ABE7-5ED3-0DB6-AAA9D253CA62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1BCA0D76-54DC-4396-FAF3-D03C7AC819A1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4EC16849-EEEA-C736-990F-6769EFC7095C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8" name="Picture 67" descr="Icon&#10;&#10;Description automatically generated">
                    <a:extLst>
                      <a:ext uri="{FF2B5EF4-FFF2-40B4-BE49-F238E27FC236}">
                        <a16:creationId xmlns:a16="http://schemas.microsoft.com/office/drawing/2014/main" id="{10541FBB-F892-2DC6-AB3E-75BB13FF6F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4A20E633-B921-F6CD-CEEF-B1D3841BC88C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91262939-DBD6-F115-F8B1-919DA97215E2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B00AAFDB-8834-3F44-3AD3-328AC760F58F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5" name="Picture 64" descr="Icon&#10;&#10;Description automatically generated">
                    <a:extLst>
                      <a:ext uri="{FF2B5EF4-FFF2-40B4-BE49-F238E27FC236}">
                        <a16:creationId xmlns:a16="http://schemas.microsoft.com/office/drawing/2014/main" id="{9080A8D4-06FA-A3B7-1221-D5BEA4B27D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36FB41E-9C1C-37B6-17A2-1006355775D2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72482F0D-D2FC-C203-16FE-9395FAD8D88B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3243165-03D2-3FD2-2EA2-1AA273CBAB94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E892DF0-7F34-DF98-9D0A-FF76FEFDB44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0D828C2-E45E-51DF-3295-0271E2879F14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B0A3B14-45C0-F0D7-4EF8-C46433645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8" name="Picture 57" descr="Icon&#10;&#10;Description automatically generated">
                    <a:extLst>
                      <a:ext uri="{FF2B5EF4-FFF2-40B4-BE49-F238E27FC236}">
                        <a16:creationId xmlns:a16="http://schemas.microsoft.com/office/drawing/2014/main" id="{EED12B70-8E9A-1592-CEB3-80533F9D51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378CE5E-8818-5941-D21E-E32BAE607896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FD634AA-81EA-B98E-5E67-17507344D71E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9FF616D7-29E8-78BB-E547-6440A8D17193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5" name="Graphic 54" descr="Wireless with solid fill">
                    <a:extLst>
                      <a:ext uri="{FF2B5EF4-FFF2-40B4-BE49-F238E27FC236}">
                        <a16:creationId xmlns:a16="http://schemas.microsoft.com/office/drawing/2014/main" id="{4CF2370A-3FFC-B423-950E-CDB7F382BD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606D4A0B-FF84-B851-2B1E-51557300B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82A1FC3B-1100-4223-2B2F-C09167AF6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037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התנדבות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12597" y="1260766"/>
            <a:ext cx="81483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21% התנדבו\הגדילו פעילות התנדבותית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;</a:t>
            </a: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20% נוספים מעוניינים להתנדב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15D85E-1D32-221E-CDBA-02472E89C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000951"/>
              </p:ext>
            </p:extLst>
          </p:nvPr>
        </p:nvGraphicFramePr>
        <p:xfrm>
          <a:off x="835695" y="2119480"/>
          <a:ext cx="10215454" cy="4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51D0DBD-7956-83AF-FE7C-99379D6A1B70}"/>
              </a:ext>
            </a:extLst>
          </p:cNvPr>
          <p:cNvSpPr/>
          <p:nvPr/>
        </p:nvSpPr>
        <p:spPr>
          <a:xfrm>
            <a:off x="3274662" y="2419596"/>
            <a:ext cx="1602137" cy="601857"/>
          </a:xfrm>
          <a:prstGeom prst="wedgeRectCallout">
            <a:avLst>
              <a:gd name="adj1" fmla="val -73885"/>
              <a:gd name="adj2" fmla="val 39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75+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D4B15D9-55CC-A0C7-FF8A-027692CAB00C}"/>
              </a:ext>
            </a:extLst>
          </p:cNvPr>
          <p:cNvSpPr/>
          <p:nvPr/>
        </p:nvSpPr>
        <p:spPr>
          <a:xfrm>
            <a:off x="6514801" y="3510116"/>
            <a:ext cx="1449328" cy="503010"/>
          </a:xfrm>
          <a:prstGeom prst="wedgeRectCallout">
            <a:avLst>
              <a:gd name="adj1" fmla="val -37614"/>
              <a:gd name="adj2" fmla="val 881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נשים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211160-1FCA-7FBD-FEBE-A151842AA9C9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88125F-12B8-11D6-D3AA-6D8653B0B0BF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55D8C14B-0B6F-CA27-B50D-E7BEC7D5E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4EEF89D-13C0-AE76-4C9C-2A22A5BAAC5C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A25865B-887C-5905-0E34-586AA1FECB03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3A5FDC2-2F6B-EB06-AD32-6AA7F3523C9E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5" name="Picture 74" descr="Icon&#10;&#10;Description automatically generated">
                    <a:extLst>
                      <a:ext uri="{FF2B5EF4-FFF2-40B4-BE49-F238E27FC236}">
                        <a16:creationId xmlns:a16="http://schemas.microsoft.com/office/drawing/2014/main" id="{6B7C98CD-70BF-C862-B6B3-D232BAFDA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6A457A1-9BE6-CCCA-6C32-60EF6A5D7D61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58FFDC75-79C8-2B25-0319-480B98F56BAC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B7D73F3-1EDA-7CDF-B1F9-5FD46F946459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57B3330B-59C5-9AF2-EA8C-157EB4148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5011753-23D0-5D04-5C7B-1B9691E30EA5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0431854C-072D-AF20-C075-54E36D213F40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132F1D8F-38F0-0BAD-B40D-0B29FB03C315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1" name="Picture 70" descr="Icon&#10;&#10;Description automatically generated">
                    <a:extLst>
                      <a:ext uri="{FF2B5EF4-FFF2-40B4-BE49-F238E27FC236}">
                        <a16:creationId xmlns:a16="http://schemas.microsoft.com/office/drawing/2014/main" id="{124C70C1-2036-B7B9-1365-F02F0EA80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82860BB-FC4B-6147-BDBE-A4CB14D2C18D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4D1E0A45-B71C-FFA2-C6DE-8F41D495030C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B96DDE4-2090-C76E-EE6C-4876C36FD972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8" name="Picture 67" descr="Icon&#10;&#10;Description automatically generated">
                    <a:extLst>
                      <a:ext uri="{FF2B5EF4-FFF2-40B4-BE49-F238E27FC236}">
                        <a16:creationId xmlns:a16="http://schemas.microsoft.com/office/drawing/2014/main" id="{99154BC0-2D5B-DB09-D688-90BC2A7088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8D2379A-1B7C-E159-99CC-AE1E36E02E8B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57940B65-3072-8995-61B0-9B1A67F62B5D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D98AC6B-20C2-A8F5-EF45-404FACE30D6F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5" name="Picture 64" descr="Icon&#10;&#10;Description automatically generated">
                    <a:extLst>
                      <a:ext uri="{FF2B5EF4-FFF2-40B4-BE49-F238E27FC236}">
                        <a16:creationId xmlns:a16="http://schemas.microsoft.com/office/drawing/2014/main" id="{CE42C727-17C8-E1DF-58A8-73DC994BBE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17801CAA-8B0C-527E-7676-4FE859F9657A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E2BAC97E-D01C-D785-6E29-7895CB44C058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DC103CB-74D4-7F2C-2161-25D44885F36D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28CF1C6-B8B1-DF20-B7C6-3E5729179235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D40B0F59-BEEF-823C-4A1F-58AC91B5B741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C2C565A6-1159-C954-7617-5DB5050254D2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8" name="Picture 57" descr="Icon&#10;&#10;Description automatically generated">
                    <a:extLst>
                      <a:ext uri="{FF2B5EF4-FFF2-40B4-BE49-F238E27FC236}">
                        <a16:creationId xmlns:a16="http://schemas.microsoft.com/office/drawing/2014/main" id="{92F12CCD-03D6-EB04-35F2-5DFB9D2F6D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E6477C3-DCE4-146B-C0E3-C982DDE09AC6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C4A3B210-B22B-3DCD-5D02-08D75E5A604B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D1AD2000-7B42-516E-637A-BD27643C446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5" name="Graphic 54" descr="Wireless with solid fill">
                    <a:extLst>
                      <a:ext uri="{FF2B5EF4-FFF2-40B4-BE49-F238E27FC236}">
                        <a16:creationId xmlns:a16="http://schemas.microsoft.com/office/drawing/2014/main" id="{C1821988-B4BC-F5B5-A112-D365B4E195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01D1A2F6-5D72-C4F6-206C-A390185BB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7" name="גרפיקה 18" descr="ארנק קו מיתאר">
              <a:extLst>
                <a:ext uri="{FF2B5EF4-FFF2-40B4-BE49-F238E27FC236}">
                  <a16:creationId xmlns:a16="http://schemas.microsoft.com/office/drawing/2014/main" id="{B6B32F9F-140E-1CC5-7F9A-0B3A7640C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0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/>
              <a:t>התנדבות בקרב נשים (באחוזים)</a:t>
            </a:r>
            <a:endParaRPr lang="he-IL" b="1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64967" y="941857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>
                <a:latin typeface="Assistant" pitchFamily="2" charset="-79"/>
                <a:cs typeface="Assistant" pitchFamily="2" charset="-79"/>
              </a:rPr>
              <a:t>יותר נשים הגדילו את היקף ההתנדבות בעקבות המלחמה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AFE858-87EB-B26F-F659-8C80858BB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252486"/>
              </p:ext>
            </p:extLst>
          </p:nvPr>
        </p:nvGraphicFramePr>
        <p:xfrm>
          <a:off x="1046244" y="1950609"/>
          <a:ext cx="9120683" cy="470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231E86F-1FE2-7387-2843-AAA4DFC5751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4B8F61-E22E-4ED2-B8E6-F816F4D05D9E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515CD0FC-C705-E678-4792-A37D6E4E0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CF36508-C655-912A-9F22-C2D8AC229B16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7822150-0FC9-2C5A-F6C9-FEADDC99CB80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AA56D42A-6581-CC08-D1BE-DCEDA1C9DE13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4B29BAF5-5125-18CD-27D1-7202C7A2B4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2BF5D85-2843-8698-A5F4-53D2FD97A6F5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AF26AE7-B72D-6674-1AC9-76FF4AB8CA3C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C2AB629-CCD0-B17D-3808-3D3313E05650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A760A82F-CB2D-8762-461B-60BC3E35A5F3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2780A136-00B8-7482-C187-833E35DE14C4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00D32F3-4AB1-CBC6-81A2-10878B7280B9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CABEC7F2-8F53-EE56-D5C3-8F347444B2A2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B396E5C9-476F-1BC2-85A9-434ADA4443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AA3B632-7FF3-4D8B-6CA5-B893D297C131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18F5CB22-3575-22A7-BFE6-CE53AB83BE2D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F198CDE-C3EE-6DBF-224F-1D654177B4E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6" name="Picture 65" descr="Icon&#10;&#10;Description automatically generated">
                    <a:extLst>
                      <a:ext uri="{FF2B5EF4-FFF2-40B4-BE49-F238E27FC236}">
                        <a16:creationId xmlns:a16="http://schemas.microsoft.com/office/drawing/2014/main" id="{5DDF5584-9BB5-C18A-55B6-944FDFE550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91AEF3F-05E0-6226-33B0-A7DE1AB34F70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EBB49F6-6BA5-8E2D-A357-BE2B83FD460D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6C1EF746-480D-1661-11B8-D74CD54CDA73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BD347302-A83F-94DF-1EEC-EED03ECECD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5E357A8-9646-6AE6-48E9-3CDF6DB027D7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E780899-A640-257A-D36F-1214D4D5D074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1D88094-49F7-3692-3188-6A881EF78A4A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237E1C8-7630-6D1D-FFCD-724251F19357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C3E4BE2C-6C99-2A29-4CBB-1B6D5F76CEA3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0506430-511E-9C24-1C07-514CB17ADAC1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6" name="Picture 55" descr="Icon&#10;&#10;Description automatically generated">
                    <a:extLst>
                      <a:ext uri="{FF2B5EF4-FFF2-40B4-BE49-F238E27FC236}">
                        <a16:creationId xmlns:a16="http://schemas.microsoft.com/office/drawing/2014/main" id="{E005A6DC-D0AD-6EE2-80CF-01DD57303B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C72C1FF-4265-6FFF-8B56-DEEEC69D5985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62E5BBF-1212-EB00-F799-4C8FF4B1D5D6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28B74B4D-A4CB-ACA0-12F8-D30EADA03192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2" name="Graphic 51" descr="Wireless with solid fill">
                    <a:extLst>
                      <a:ext uri="{FF2B5EF4-FFF2-40B4-BE49-F238E27FC236}">
                        <a16:creationId xmlns:a16="http://schemas.microsoft.com/office/drawing/2014/main" id="{77150A34-17B2-1C1C-5493-729B4C0ACA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21863F11-00A7-845E-9E28-130B1C9A0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5" name="גרפיקה 18" descr="ארנק קו מיתאר">
              <a:extLst>
                <a:ext uri="{FF2B5EF4-FFF2-40B4-BE49-F238E27FC236}">
                  <a16:creationId xmlns:a16="http://schemas.microsoft.com/office/drawing/2014/main" id="{282CA853-75C0-747B-B549-75A3A120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736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התנדבות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88511" y="941857"/>
            <a:ext cx="81483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התנדבות היא לא בהכרח במקום תעסוקה</a:t>
            </a:r>
          </a:p>
        </p:txBody>
      </p:sp>
      <p:graphicFrame>
        <p:nvGraphicFramePr>
          <p:cNvPr id="23" name="Content Placeholder 10">
            <a:extLst>
              <a:ext uri="{FF2B5EF4-FFF2-40B4-BE49-F238E27FC236}">
                <a16:creationId xmlns:a16="http://schemas.microsoft.com/office/drawing/2014/main" id="{BB6FD507-E433-6489-BE8A-09E12CA66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216521"/>
              </p:ext>
            </p:extLst>
          </p:nvPr>
        </p:nvGraphicFramePr>
        <p:xfrm>
          <a:off x="3089269" y="761687"/>
          <a:ext cx="5079388" cy="525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itle 1">
            <a:extLst>
              <a:ext uri="{FF2B5EF4-FFF2-40B4-BE49-F238E27FC236}">
                <a16:creationId xmlns:a16="http://schemas.microsoft.com/office/drawing/2014/main" id="{B729E0F3-8106-F463-2E7D-93769C6A15DD}"/>
              </a:ext>
            </a:extLst>
          </p:cNvPr>
          <p:cNvSpPr txBox="1">
            <a:spLocks/>
          </p:cNvSpPr>
          <p:nvPr/>
        </p:nvSpPr>
        <p:spPr>
          <a:xfrm>
            <a:off x="8010500" y="3421041"/>
            <a:ext cx="1928947" cy="7623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לא בשוק העבודה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2C9FDF-8065-A0EB-C773-B16343D57B32}"/>
              </a:ext>
            </a:extLst>
          </p:cNvPr>
          <p:cNvSpPr txBox="1">
            <a:spLocks/>
          </p:cNvSpPr>
          <p:nvPr/>
        </p:nvSpPr>
        <p:spPr>
          <a:xfrm>
            <a:off x="1384481" y="3556570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עובדים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908D6CE-88C2-2D1E-F62B-37E9BEFDE833}"/>
              </a:ext>
            </a:extLst>
          </p:cNvPr>
          <p:cNvSpPr txBox="1">
            <a:spLocks/>
          </p:cNvSpPr>
          <p:nvPr/>
        </p:nvSpPr>
        <p:spPr>
          <a:xfrm>
            <a:off x="4063144" y="3196045"/>
            <a:ext cx="2973481" cy="124980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מעוניינים להתנדב או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מתנדבים או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הגדילו פעילות התנדבות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D3CF3-2B0A-CF07-067C-367E14C889C1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4C81A4-0BCB-8BC5-C50F-BA1E03D17E64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4F9C84B0-4DA5-B8CC-D2BB-F2B0EFE16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6839189-D977-D656-47D7-67A2C3F99FFB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71EAA54-2038-1805-E7AB-029787ED158F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2E37C7C-6AB1-B080-4723-555EEC998DD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6" name="Picture 75" descr="Icon&#10;&#10;Description automatically generated">
                    <a:extLst>
                      <a:ext uri="{FF2B5EF4-FFF2-40B4-BE49-F238E27FC236}">
                        <a16:creationId xmlns:a16="http://schemas.microsoft.com/office/drawing/2014/main" id="{5E071C05-A94C-120A-CBF8-D7B48D2B08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CD1B6C20-2658-3CE1-D550-B183813DE25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64EB788-9C8A-3FF7-0F4A-FDA4471618FC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79EB0C01-BAB0-E080-DE17-16FF4C09B506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578BE47-7CA4-BC61-5BA4-E48FABCDB546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A3138DA9-4C78-CA89-7FD4-FD66ABC534BF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512A03C6-3CD8-18B3-CEE8-81D0F687896D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AE4C2F04-271E-1F98-F99F-52DD6BB369AE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2" name="Picture 71" descr="Icon&#10;&#10;Description automatically generated">
                    <a:extLst>
                      <a:ext uri="{FF2B5EF4-FFF2-40B4-BE49-F238E27FC236}">
                        <a16:creationId xmlns:a16="http://schemas.microsoft.com/office/drawing/2014/main" id="{0808837B-90F0-1CD6-ED60-C0AD05FE7D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FCA878B0-177E-F4EE-9C6F-FCC4904B2222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8E952FA-1DCB-0A30-6523-C18F60BDB415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BB7A399-A62C-8282-D0AA-D678948B366E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69" name="Picture 68" descr="Icon&#10;&#10;Description automatically generated">
                    <a:extLst>
                      <a:ext uri="{FF2B5EF4-FFF2-40B4-BE49-F238E27FC236}">
                        <a16:creationId xmlns:a16="http://schemas.microsoft.com/office/drawing/2014/main" id="{C07D08AD-1603-DE6C-622F-89A37AEEAA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4F3EDBA-A2D8-4224-4C42-8CAEECB4993F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038DDC2-9FC8-C097-6581-B752BCBCB24D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2A35099A-E1E8-9145-A3EE-025761C9BA3E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6" name="Picture 65" descr="Icon&#10;&#10;Description automatically generated">
                    <a:extLst>
                      <a:ext uri="{FF2B5EF4-FFF2-40B4-BE49-F238E27FC236}">
                        <a16:creationId xmlns:a16="http://schemas.microsoft.com/office/drawing/2014/main" id="{17AC60DE-DEA4-AC4B-081E-0515AA8222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F174515-1D8A-C447-31FD-5A64062CDC69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8875CAC-FAB7-3BFC-BF46-24E5683806F3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B4626EE-744B-BC06-964E-B87F67E514C6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24E5AD23-2803-CBC8-BA62-223C8104AB3E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6270243-7020-BC68-159A-BFB6161EDF18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0549202-CF8E-18CD-87C9-2F420FBDBEA6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1" name="Picture 60" descr="Icon&#10;&#10;Description automatically generated">
                    <a:extLst>
                      <a:ext uri="{FF2B5EF4-FFF2-40B4-BE49-F238E27FC236}">
                        <a16:creationId xmlns:a16="http://schemas.microsoft.com/office/drawing/2014/main" id="{C3BD4EDB-1795-4F0F-FE31-7D6B854509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5EA038D-B489-A6CC-363D-C3C3BDFF14E1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62520551-31F2-83BB-9117-9F865ADDA93A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A3109C3-A0F9-294D-36B1-F4BD56ED78CD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6" name="Graphic 55" descr="Wireless with solid fill">
                    <a:extLst>
                      <a:ext uri="{FF2B5EF4-FFF2-40B4-BE49-F238E27FC236}">
                        <a16:creationId xmlns:a16="http://schemas.microsoft.com/office/drawing/2014/main" id="{61008662-80BE-A337-0B93-5A624E7AAD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E76C85F3-7C3E-7444-D693-8320408C2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893D6FE1-3E5A-F255-3DCD-1C77D0BC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170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מיצוי זכויות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74-60 עצמאים יותר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;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 בני 75+ יותר נעזרים באחרים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6ECB67-71F1-B8AC-B7A4-896E003B8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793218"/>
              </p:ext>
            </p:extLst>
          </p:nvPr>
        </p:nvGraphicFramePr>
        <p:xfrm>
          <a:off x="2564845" y="1679510"/>
          <a:ext cx="7062310" cy="454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BBA69B-DF6E-13D2-A816-B56B6BB8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81" t="90318" r="19126" b="1"/>
          <a:stretch/>
        </p:blipFill>
        <p:spPr>
          <a:xfrm>
            <a:off x="3897994" y="6101158"/>
            <a:ext cx="4536575" cy="5170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520B75-7875-84E8-FD40-EBC5C06774C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D93448-8464-86E9-A9CA-0EDF18A11E57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F36DD8BF-32AF-5A20-DC1F-96BC878B7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D9BAC6A-220E-82D8-3B67-8B592840E0EF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A6FB34B-4874-4B76-283D-9D469A646BBD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BA5C27BA-63F2-F6D7-A636-A73CABCD3681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59" name="Picture 58" descr="Icon&#10;&#10;Description automatically generated">
                    <a:extLst>
                      <a:ext uri="{FF2B5EF4-FFF2-40B4-BE49-F238E27FC236}">
                        <a16:creationId xmlns:a16="http://schemas.microsoft.com/office/drawing/2014/main" id="{EADE63F8-0382-086F-8629-C189036816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2AB1A80-EEC4-BC25-3C0C-4F3E32F208E5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79F32501-50B1-4F75-6198-95D43651E1B3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1E5FF76-5476-1F54-44B2-EBABA19F04C6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F0577D0-6417-E75D-E365-6F5DAFE3EE7E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C8EE215-BA44-3814-3519-7558CB2A43F5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B1C0CA39-9952-3A31-0171-4BFDC9BCCB99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67F8884-31A5-437E-DB73-69047AA49386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38" name="Picture 37" descr="Icon&#10;&#10;Description automatically generated">
                    <a:extLst>
                      <a:ext uri="{FF2B5EF4-FFF2-40B4-BE49-F238E27FC236}">
                        <a16:creationId xmlns:a16="http://schemas.microsoft.com/office/drawing/2014/main" id="{13200FE1-CDFD-5F32-1B4F-A345450B6E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F4CFAE0-AC5D-77AC-9CA2-34508A1C97F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0366D50-F065-DE53-EB91-62BAD0AA8706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2A78867-73C5-3808-BA05-1D82E291ADD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35" name="Picture 34" descr="Icon&#10;&#10;Description automatically generated">
                    <a:extLst>
                      <a:ext uri="{FF2B5EF4-FFF2-40B4-BE49-F238E27FC236}">
                        <a16:creationId xmlns:a16="http://schemas.microsoft.com/office/drawing/2014/main" id="{6FF69CE8-7843-996F-E512-D9A9D78057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4459249-55F5-9E90-511A-BCFC8A169433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B97C8EDD-9E90-CA77-AF85-A48992B8CDF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AFD13B1-ECE6-5EF4-28E2-F2A4DC6E7756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32" name="Picture 31" descr="Icon&#10;&#10;Description automatically generated">
                    <a:extLst>
                      <a:ext uri="{FF2B5EF4-FFF2-40B4-BE49-F238E27FC236}">
                        <a16:creationId xmlns:a16="http://schemas.microsoft.com/office/drawing/2014/main" id="{128DEB95-DFF9-3A43-6B8D-2A11937043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CA9276C-D7C3-1D6D-169F-35D8A0D8E41F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67FF2E3-FD70-85D4-D9B2-4F44A93C54B6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BC12627-75F3-7A42-5A5A-319567AC86D8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6540353-37D0-676A-C14D-D9FC14F51F0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5B1B875-5BDA-1B2E-52E3-A87EC7792C25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21416F6-C55A-CC97-C1AF-145D27C0D2DA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27" name="Picture 26" descr="Icon&#10;&#10;Description automatically generated">
                    <a:extLst>
                      <a:ext uri="{FF2B5EF4-FFF2-40B4-BE49-F238E27FC236}">
                        <a16:creationId xmlns:a16="http://schemas.microsoft.com/office/drawing/2014/main" id="{7905FE9C-0C78-29E1-072A-74317BF09A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3C67C6E-B1DF-910D-5D7B-289A10F56E3F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24257102-5270-B128-7434-561DD12AB4DD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85E0E-782E-E075-0FC9-9732E0BB0076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24" name="Graphic 23" descr="Wireless with solid fill">
                    <a:extLst>
                      <a:ext uri="{FF2B5EF4-FFF2-40B4-BE49-F238E27FC236}">
                        <a16:creationId xmlns:a16="http://schemas.microsoft.com/office/drawing/2014/main" id="{D9CAA6AB-4D0B-4AEF-3052-012D75512F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02A514C6-189C-6F83-CD4A-57AC07950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8" name="גרפיקה 18" descr="ארנק קו מיתאר">
              <a:extLst>
                <a:ext uri="{FF2B5EF4-FFF2-40B4-BE49-F238E27FC236}">
                  <a16:creationId xmlns:a16="http://schemas.microsoft.com/office/drawing/2014/main" id="{6D1917C3-4786-AEE6-4523-064F802FB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77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רקע: מתודולוגיה</a:t>
            </a:r>
            <a:endParaRPr lang="he-IL" dirty="0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9646788" y="1685583"/>
            <a:ext cx="1199775" cy="1099188"/>
          </a:xfrm>
          <a:prstGeom prst="rect">
            <a:avLst/>
          </a:prstGeom>
          <a:solidFill>
            <a:srgbClr val="00C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"על"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6310949" y="1633057"/>
            <a:ext cx="2532791" cy="1320341"/>
            <a:chOff x="9345075" y="1725848"/>
            <a:chExt cx="2532791" cy="1320341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520000" cy="936000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00C1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50882" y="2110189"/>
              <a:ext cx="2520000" cy="936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מצב בריאות סובייקטיבי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דיכאון (</a:t>
              </a: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PHQ2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מוגבלות ותפקוד יום-יומי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641627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מצב בריאות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C1D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5D8941-5E88-82E7-EA1E-7FA537FE13EA}"/>
                </a:ext>
              </a:extLst>
            </p:cNvPr>
            <p:cNvGrpSpPr/>
            <p:nvPr/>
          </p:nvGrpSpPr>
          <p:grpSpPr>
            <a:xfrm>
              <a:off x="11301866" y="1725848"/>
              <a:ext cx="576000" cy="360000"/>
              <a:chOff x="11301866" y="1849673"/>
              <a:chExt cx="576000" cy="36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50E6-1F7E-2C04-D7D0-7D75CDA0EBAC}"/>
                  </a:ext>
                </a:extLst>
              </p:cNvPr>
              <p:cNvSpPr/>
              <p:nvPr/>
            </p:nvSpPr>
            <p:spPr>
              <a:xfrm>
                <a:off x="11301866" y="1849673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25C059-243B-8F8A-DBEB-13FA306D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341" y="189433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5BF2D-4EA1-22D8-734C-86252B5C1C82}"/>
              </a:ext>
            </a:extLst>
          </p:cNvPr>
          <p:cNvGrpSpPr/>
          <p:nvPr/>
        </p:nvGrpSpPr>
        <p:grpSpPr>
          <a:xfrm>
            <a:off x="660705" y="5405749"/>
            <a:ext cx="8183035" cy="404722"/>
            <a:chOff x="4021019" y="5862180"/>
            <a:chExt cx="7847734" cy="404722"/>
          </a:xfrm>
        </p:grpSpPr>
        <p:sp>
          <p:nvSpPr>
            <p:cNvPr id="45" name="Rounded Rectangle 110">
              <a:extLst>
                <a:ext uri="{FF2B5EF4-FFF2-40B4-BE49-F238E27FC236}">
                  <a16:creationId xmlns:a16="http://schemas.microsoft.com/office/drawing/2014/main" id="{921CCBCC-186E-7426-DBF0-B9DDA1058A89}"/>
                </a:ext>
              </a:extLst>
            </p:cNvPr>
            <p:cNvSpPr/>
            <p:nvPr/>
          </p:nvSpPr>
          <p:spPr>
            <a:xfrm>
              <a:off x="4021019" y="5862180"/>
              <a:ext cx="7847734" cy="40472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687D8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      </a:t>
              </a: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אוריינות דיגיטלית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|    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ביצוע פעולות דיגיטליות בתחומי חיים שונים (עצמאית או עם עזרה)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D3FFA1-ABC9-301C-47E4-278B3AD2424D}"/>
                </a:ext>
              </a:extLst>
            </p:cNvPr>
            <p:cNvGrpSpPr/>
            <p:nvPr/>
          </p:nvGrpSpPr>
          <p:grpSpPr>
            <a:xfrm>
              <a:off x="11502608" y="5887962"/>
              <a:ext cx="359999" cy="359999"/>
              <a:chOff x="9793568" y="4991039"/>
              <a:chExt cx="1131106" cy="1131106"/>
            </a:xfrm>
            <a:solidFill>
              <a:srgbClr val="009BD2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5C6B4A-10CC-15C9-7DFF-35B7A81386F1}"/>
                  </a:ext>
                </a:extLst>
              </p:cNvPr>
              <p:cNvSpPr/>
              <p:nvPr/>
            </p:nvSpPr>
            <p:spPr>
              <a:xfrm>
                <a:off x="9793568" y="4991039"/>
                <a:ext cx="1131106" cy="113110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E060BCD-1C3D-9CDE-E9BB-A9CD7FE4D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960821" y="5210226"/>
                <a:ext cx="772535" cy="77253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3477577" y="1640918"/>
            <a:ext cx="2539244" cy="1284544"/>
            <a:chOff x="5246160" y="1362313"/>
            <a:chExt cx="2539244" cy="128454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5246160" y="1362313"/>
              <a:ext cx="2532526" cy="1284544"/>
              <a:chOff x="5246160" y="1913379"/>
              <a:chExt cx="2532526" cy="1284544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5246160" y="2261923"/>
                <a:ext cx="2520000" cy="936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282033" y="1913718"/>
                <a:ext cx="1939724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מצב חברתי-רגשי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CC6B99-1F3F-4C6B-15B9-FF434C2E1DDE}"/>
                  </a:ext>
                </a:extLst>
              </p:cNvPr>
              <p:cNvGrpSpPr/>
              <p:nvPr/>
            </p:nvGrpSpPr>
            <p:grpSpPr>
              <a:xfrm>
                <a:off x="7202686" y="1913379"/>
                <a:ext cx="576000" cy="360000"/>
                <a:chOff x="7193161" y="1873980"/>
                <a:chExt cx="576000" cy="3600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F9315B9-81DA-6F57-2D5A-6DE8B78823BA}"/>
                    </a:ext>
                  </a:extLst>
                </p:cNvPr>
                <p:cNvSpPr/>
                <p:nvPr/>
              </p:nvSpPr>
              <p:spPr>
                <a:xfrm>
                  <a:off x="7193161" y="1873980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D8D06676-B36C-6112-C680-CB7B2D2DF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7161" y="1918645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5271003" y="1744389"/>
              <a:ext cx="2514401" cy="88033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חוסן אישי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בדידות</a:t>
              </a:r>
              <a:endParaRPr kumimoji="0" lang="he-IL" sz="18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תחושת ביטחון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660705" y="1624059"/>
            <a:ext cx="2529463" cy="1299870"/>
            <a:chOff x="1637315" y="1370215"/>
            <a:chExt cx="2529463" cy="129987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637315" y="1370215"/>
              <a:ext cx="2529463" cy="1299869"/>
              <a:chOff x="1637315" y="1729482"/>
              <a:chExt cx="2529463" cy="1299869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637315" y="2093351"/>
                <a:ext cx="2520000" cy="936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2225451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מצב כלכלי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BE5B9-775A-F694-110C-E7BCBB523679}"/>
                  </a:ext>
                </a:extLst>
              </p:cNvPr>
              <p:cNvGrpSpPr/>
              <p:nvPr/>
            </p:nvGrpSpPr>
            <p:grpSpPr>
              <a:xfrm>
                <a:off x="3590778" y="1729482"/>
                <a:ext cx="576000" cy="360000"/>
                <a:chOff x="-2075801" y="691664"/>
                <a:chExt cx="576000" cy="36000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410B74-24F1-2FEB-705A-B9BB5CA9A5F0}"/>
                    </a:ext>
                  </a:extLst>
                </p:cNvPr>
                <p:cNvSpPr/>
                <p:nvPr/>
              </p:nvSpPr>
              <p:spPr>
                <a:xfrm>
                  <a:off x="-2075801" y="691664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E556323-0938-44C9-0DB0-EB7CF630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1801" y="731780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637315" y="1756189"/>
              <a:ext cx="2520000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עמידה בהוצאות חודשיות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7296336" y="3323038"/>
            <a:ext cx="2169704" cy="1862731"/>
            <a:chOff x="9702428" y="3441103"/>
            <a:chExt cx="2169704" cy="186273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702428" y="3441103"/>
              <a:ext cx="2169704" cy="1862731"/>
              <a:chOff x="9702428" y="3744446"/>
              <a:chExt cx="2169704" cy="1862731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702428" y="4095177"/>
                <a:ext cx="2160000" cy="1512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865035" y="3761597"/>
                <a:ext cx="164709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ניהול בריאות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B55E92-C37F-ADDC-C319-E9D67CB3C427}"/>
                  </a:ext>
                </a:extLst>
              </p:cNvPr>
              <p:cNvGrpSpPr/>
              <p:nvPr/>
            </p:nvGrpSpPr>
            <p:grpSpPr>
              <a:xfrm>
                <a:off x="11512132" y="3744446"/>
                <a:ext cx="360000" cy="360000"/>
                <a:chOff x="-508166" y="1230796"/>
                <a:chExt cx="360000" cy="3600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76EACE-2BA2-CE27-76FF-D7916AA3530A}"/>
                    </a:ext>
                  </a:extLst>
                </p:cNvPr>
                <p:cNvSpPr/>
                <p:nvPr/>
              </p:nvSpPr>
              <p:spPr>
                <a:xfrm>
                  <a:off x="-50816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8A0A2695-2450-E08B-32E0-D0B04AF5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520" y="1290895"/>
                  <a:ext cx="230709" cy="230709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809357" y="4223445"/>
              <a:ext cx="2009936" cy="9159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ויתור על שירותים רפואיים ובדיקות שגרה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4918980" y="3313768"/>
            <a:ext cx="2173433" cy="1872000"/>
            <a:chOff x="6711449" y="3431833"/>
            <a:chExt cx="2173433" cy="18720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711449" y="3431833"/>
              <a:ext cx="2173433" cy="1872000"/>
              <a:chOff x="6781255" y="3735176"/>
              <a:chExt cx="2173433" cy="1872000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781255" y="4095176"/>
                <a:ext cx="2160000" cy="1512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781255" y="3761597"/>
                <a:ext cx="180463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אורח חיים בריא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70B5F7-D8E9-916B-BAC3-3995D04DFAE9}"/>
                  </a:ext>
                </a:extLst>
              </p:cNvPr>
              <p:cNvGrpSpPr/>
              <p:nvPr/>
            </p:nvGrpSpPr>
            <p:grpSpPr>
              <a:xfrm>
                <a:off x="8594688" y="3735176"/>
                <a:ext cx="360000" cy="360000"/>
                <a:chOff x="-1024636" y="1230796"/>
                <a:chExt cx="360000" cy="3600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A31C104-68F6-C98A-E854-9901871C5DD2}"/>
                    </a:ext>
                  </a:extLst>
                </p:cNvPr>
                <p:cNvSpPr/>
                <p:nvPr/>
              </p:nvSpPr>
              <p:spPr>
                <a:xfrm>
                  <a:off x="-102463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1FDC52C7-DCB8-1305-DA95-5CEB0257C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52636" y="1298247"/>
                  <a:ext cx="216000" cy="21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792962" y="3885745"/>
              <a:ext cx="2009936" cy="133883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יציאה מן הבית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פעילות גופנית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STRESS</a:t>
              </a:r>
              <a:endParaRPr kumimoji="0" lang="he-IL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AE827D-6F62-8946-8DC5-4EA0BF2010B4}"/>
              </a:ext>
            </a:extLst>
          </p:cNvPr>
          <p:cNvGrpSpPr/>
          <p:nvPr/>
        </p:nvGrpSpPr>
        <p:grpSpPr>
          <a:xfrm>
            <a:off x="2526195" y="3313768"/>
            <a:ext cx="2175429" cy="1872001"/>
            <a:chOff x="3739031" y="3431833"/>
            <a:chExt cx="2175429" cy="1872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6C1E5FC-DAE7-C4A5-ED7D-08F1F831F09A}"/>
                </a:ext>
              </a:extLst>
            </p:cNvPr>
            <p:cNvGrpSpPr/>
            <p:nvPr/>
          </p:nvGrpSpPr>
          <p:grpSpPr>
            <a:xfrm>
              <a:off x="3739031" y="3431833"/>
              <a:ext cx="2167399" cy="1872001"/>
              <a:chOff x="3882853" y="3735176"/>
              <a:chExt cx="2167399" cy="1872001"/>
            </a:xfrm>
          </p:grpSpPr>
          <p:sp>
            <p:nvSpPr>
              <p:cNvPr id="84" name="Rounded Rectangle 9">
                <a:extLst>
                  <a:ext uri="{FF2B5EF4-FFF2-40B4-BE49-F238E27FC236}">
                    <a16:creationId xmlns:a16="http://schemas.microsoft.com/office/drawing/2014/main" id="{4DE1BF8F-1A51-04FB-87BF-B9A4286ABF46}"/>
                  </a:ext>
                </a:extLst>
              </p:cNvPr>
              <p:cNvSpPr/>
              <p:nvPr/>
            </p:nvSpPr>
            <p:spPr>
              <a:xfrm>
                <a:off x="3882853" y="4095177"/>
                <a:ext cx="2160000" cy="1512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85" name="Rounded Rectangle 159">
                <a:extLst>
                  <a:ext uri="{FF2B5EF4-FFF2-40B4-BE49-F238E27FC236}">
                    <a16:creationId xmlns:a16="http://schemas.microsoft.com/office/drawing/2014/main" id="{EBB0BAB3-3100-E197-19C0-F476E1CA6073}"/>
                  </a:ext>
                </a:extLst>
              </p:cNvPr>
              <p:cNvSpPr/>
              <p:nvPr/>
            </p:nvSpPr>
            <p:spPr>
              <a:xfrm>
                <a:off x="3937499" y="3761597"/>
                <a:ext cx="1746223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אורח חיים פעיל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41E95D-BAA0-0CC5-3D60-1B77ECD77F8D}"/>
                  </a:ext>
                </a:extLst>
              </p:cNvPr>
              <p:cNvGrpSpPr/>
              <p:nvPr/>
            </p:nvGrpSpPr>
            <p:grpSpPr>
              <a:xfrm>
                <a:off x="5690252" y="3735176"/>
                <a:ext cx="360000" cy="360000"/>
                <a:chOff x="-1559105" y="1230796"/>
                <a:chExt cx="360000" cy="36000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3D7586-3AE1-E39C-A21A-0470A4B510FB}"/>
                    </a:ext>
                  </a:extLst>
                </p:cNvPr>
                <p:cNvSpPr/>
                <p:nvPr/>
              </p:nvSpPr>
              <p:spPr>
                <a:xfrm>
                  <a:off x="-1559105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7863AF1-8862-B7F8-BAE1-CCAC96B3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768" y="1264325"/>
                  <a:ext cx="300882" cy="30088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מלבן 127">
              <a:extLst>
                <a:ext uri="{FF2B5EF4-FFF2-40B4-BE49-F238E27FC236}">
                  <a16:creationId xmlns:a16="http://schemas.microsoft.com/office/drawing/2014/main" id="{FCB06A6E-8A35-3AE4-BB24-9122CC9E889B}"/>
                </a:ext>
              </a:extLst>
            </p:cNvPr>
            <p:cNvSpPr/>
            <p:nvPr/>
          </p:nvSpPr>
          <p:spPr>
            <a:xfrm>
              <a:off x="3742808" y="3811824"/>
              <a:ext cx="2171652" cy="149200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פנאי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התנדבות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מיצוי זכויות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סדר יום משמעותי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116598" y="3325392"/>
            <a:ext cx="2176812" cy="1890169"/>
            <a:chOff x="568218" y="3443457"/>
            <a:chExt cx="2176812" cy="189016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568218" y="3443457"/>
              <a:ext cx="2176812" cy="1881085"/>
              <a:chOff x="568218" y="3443457"/>
              <a:chExt cx="2176812" cy="1881085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568218" y="3443457"/>
                <a:ext cx="2160000" cy="1881085"/>
                <a:chOff x="568218" y="3746800"/>
                <a:chExt cx="2160000" cy="1881085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568218" y="4115885"/>
                  <a:ext cx="2160000" cy="1512000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rgbClr val="009B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638845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BD2"/>
                      </a:solidFill>
                      <a:effectLst/>
                      <a:uLnTx/>
                      <a:uFillTx/>
                      <a:latin typeface="Assistant" pitchFamily="2" charset="-79"/>
                      <a:cs typeface="Assistant" pitchFamily="2" charset="-79"/>
                    </a:rPr>
                    <a:t>מוכנות כלכלית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E9EE082-AF6F-7748-D5EB-02A619EEF017}"/>
                    </a:ext>
                  </a:extLst>
                </p:cNvPr>
                <p:cNvSpPr/>
                <p:nvPr/>
              </p:nvSpPr>
              <p:spPr>
                <a:xfrm>
                  <a:off x="2368218" y="3746800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568218" y="3811823"/>
              <a:ext cx="2176812" cy="15218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תעסוקה</a:t>
              </a: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9660259" y="3880174"/>
            <a:ext cx="1199775" cy="1099188"/>
          </a:xfrm>
          <a:prstGeom prst="rect">
            <a:avLst/>
          </a:prstGeom>
          <a:solidFill>
            <a:srgbClr val="009B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מדדים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מנבאים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CDCFF8D-709A-714E-4791-0FC526754874}"/>
              </a:ext>
            </a:extLst>
          </p:cNvPr>
          <p:cNvGrpSpPr/>
          <p:nvPr/>
        </p:nvGrpSpPr>
        <p:grpSpPr>
          <a:xfrm>
            <a:off x="683008" y="6108476"/>
            <a:ext cx="8812040" cy="677785"/>
            <a:chOff x="1672245" y="6137753"/>
            <a:chExt cx="8812040" cy="67778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A17DDCC-BDB1-04CC-3893-28D9E411BFB0}"/>
                </a:ext>
              </a:extLst>
            </p:cNvPr>
            <p:cNvGrpSpPr/>
            <p:nvPr/>
          </p:nvGrpSpPr>
          <p:grpSpPr>
            <a:xfrm>
              <a:off x="1672245" y="6185493"/>
              <a:ext cx="8722418" cy="630045"/>
              <a:chOff x="3025479" y="962321"/>
              <a:chExt cx="8722418" cy="63004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25A34-FB11-73A9-B092-25948C98C471}"/>
                  </a:ext>
                </a:extLst>
              </p:cNvPr>
              <p:cNvSpPr/>
              <p:nvPr/>
            </p:nvSpPr>
            <p:spPr>
              <a:xfrm>
                <a:off x="11261829" y="1008483"/>
                <a:ext cx="486068" cy="48606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9375E5D-0C68-055E-F76F-470A61A0C1D1}"/>
                  </a:ext>
                </a:extLst>
              </p:cNvPr>
              <p:cNvGrpSpPr/>
              <p:nvPr/>
            </p:nvGrpSpPr>
            <p:grpSpPr>
              <a:xfrm>
                <a:off x="3025479" y="962321"/>
                <a:ext cx="8684343" cy="630045"/>
                <a:chOff x="3399429" y="794894"/>
                <a:chExt cx="8684343" cy="630045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482CC7D-44E6-9F81-18F9-CE3036327118}"/>
                    </a:ext>
                  </a:extLst>
                </p:cNvPr>
                <p:cNvSpPr/>
                <p:nvPr/>
              </p:nvSpPr>
              <p:spPr>
                <a:xfrm>
                  <a:off x="11597704" y="873022"/>
                  <a:ext cx="486068" cy="486068"/>
                </a:xfrm>
                <a:prstGeom prst="rect">
                  <a:avLst/>
                </a:prstGeom>
                <a:solidFill>
                  <a:srgbClr val="A82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endParaRPr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47969DCF-7F8B-D62C-0286-D006C45D75B3}"/>
                    </a:ext>
                  </a:extLst>
                </p:cNvPr>
                <p:cNvGrpSpPr/>
                <p:nvPr/>
              </p:nvGrpSpPr>
              <p:grpSpPr>
                <a:xfrm>
                  <a:off x="3399429" y="794894"/>
                  <a:ext cx="8669103" cy="630045"/>
                  <a:chOff x="3399429" y="794894"/>
                  <a:chExt cx="8669103" cy="630045"/>
                </a:xfrm>
              </p:grpSpPr>
              <p:sp>
                <p:nvSpPr>
                  <p:cNvPr id="103" name="Title 1">
                    <a:extLst>
                      <a:ext uri="{FF2B5EF4-FFF2-40B4-BE49-F238E27FC236}">
                        <a16:creationId xmlns:a16="http://schemas.microsoft.com/office/drawing/2014/main" id="{9E99C979-D5D4-1FEE-EA7A-361BC11663C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399429" y="794894"/>
                    <a:ext cx="8183035" cy="630045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algn="r" defTabSz="914400" rtl="1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defTabSz="914400" rtl="1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Assistant" pitchFamily="2" charset="-79"/>
                        <a:ea typeface="+mj-ea"/>
                        <a:cs typeface="Assistant" pitchFamily="2" charset="-79"/>
                      </a:rPr>
                      <a:t>רשת תמיכה בארבעה תחומי סיוע: כלכלי, רגשי, פיזי, מידע\עצה (הצורך בסיוע וזהות המסייע)</a:t>
                    </a:r>
                  </a:p>
                </p:txBody>
              </p:sp>
              <p:pic>
                <p:nvPicPr>
                  <p:cNvPr id="104" name="Graphic 103" descr="Connections outline">
                    <a:extLst>
                      <a:ext uri="{FF2B5EF4-FFF2-40B4-BE49-F238E27FC236}">
                        <a16:creationId xmlns:a16="http://schemas.microsoft.com/office/drawing/2014/main" id="{4F915F33-F8CD-FC05-4FB0-9BF4F593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582464" y="878898"/>
                    <a:ext cx="486068" cy="48606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B00D19F-9987-B2AF-4DDF-20B633C97C3B}"/>
                </a:ext>
              </a:extLst>
            </p:cNvPr>
            <p:cNvSpPr/>
            <p:nvPr/>
          </p:nvSpPr>
          <p:spPr>
            <a:xfrm>
              <a:off x="2570652" y="6137753"/>
              <a:ext cx="7913633" cy="6656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CE38F4-BB74-A50C-BEAA-394A8AC87798}"/>
              </a:ext>
            </a:extLst>
          </p:cNvPr>
          <p:cNvCxnSpPr>
            <a:cxnSpLocks/>
          </p:cNvCxnSpPr>
          <p:nvPr/>
        </p:nvCxnSpPr>
        <p:spPr>
          <a:xfrm>
            <a:off x="1097252" y="5967821"/>
            <a:ext cx="9063097" cy="0"/>
          </a:xfrm>
          <a:prstGeom prst="line">
            <a:avLst/>
          </a:prstGeom>
          <a:ln w="19050">
            <a:solidFill>
              <a:srgbClr val="00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45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סדר יום משמעותי 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45427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48% מן הזקנים מנהלים סדר יום משמעותי לפי שלוש הקטגוריות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;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 9% מן הזקנים דיווחו על רמת משמעות נמוכה בשלוש הקטגוריות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B7D33C-DFCC-7382-FA76-D65FCE744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679960"/>
              </p:ext>
            </p:extLst>
          </p:nvPr>
        </p:nvGraphicFramePr>
        <p:xfrm>
          <a:off x="-305687" y="2405899"/>
          <a:ext cx="4873846" cy="31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8F19FF-9229-6506-2A5D-4EC74A168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901293"/>
              </p:ext>
            </p:extLst>
          </p:nvPr>
        </p:nvGraphicFramePr>
        <p:xfrm>
          <a:off x="3191310" y="2408835"/>
          <a:ext cx="4873846" cy="31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98D4CD9-524B-9154-69C5-9F559120F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740008"/>
              </p:ext>
            </p:extLst>
          </p:nvPr>
        </p:nvGraphicFramePr>
        <p:xfrm>
          <a:off x="6688308" y="2411771"/>
          <a:ext cx="4873846" cy="31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31D788F7-0ABB-B6C9-F47E-82689B33D6EE}"/>
              </a:ext>
            </a:extLst>
          </p:cNvPr>
          <p:cNvSpPr txBox="1"/>
          <p:nvPr/>
        </p:nvSpPr>
        <p:spPr>
          <a:xfrm>
            <a:off x="7957475" y="5499318"/>
            <a:ext cx="2370647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>
                <a:latin typeface="+mj-lt"/>
                <a:ea typeface="+mj-ea"/>
                <a:cs typeface="+mj-cs"/>
              </a:rPr>
              <a:t>יודעים מה יעשו במהלך היום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9B9C86-027A-593A-0D46-8942F3270D59}"/>
              </a:ext>
            </a:extLst>
          </p:cNvPr>
          <p:cNvSpPr txBox="1"/>
          <p:nvPr/>
        </p:nvSpPr>
        <p:spPr>
          <a:xfrm>
            <a:off x="7999875" y="3712233"/>
            <a:ext cx="2370647" cy="59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4000" b="1"/>
              <a:t>80%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F25D54-5E41-5073-DD0B-AB5599618087}"/>
              </a:ext>
            </a:extLst>
          </p:cNvPr>
          <p:cNvSpPr txBox="1"/>
          <p:nvPr/>
        </p:nvSpPr>
        <p:spPr>
          <a:xfrm>
            <a:off x="4419621" y="5493906"/>
            <a:ext cx="2370647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>
                <a:latin typeface="+mj-lt"/>
                <a:ea typeface="+mj-ea"/>
                <a:cs typeface="+mj-cs"/>
              </a:rPr>
              <a:t>מרגישים יעילים ותורמים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E954C8-F514-E4B6-7FA1-CB0D294AEFC1}"/>
              </a:ext>
            </a:extLst>
          </p:cNvPr>
          <p:cNvSpPr txBox="1"/>
          <p:nvPr/>
        </p:nvSpPr>
        <p:spPr>
          <a:xfrm>
            <a:off x="4462021" y="3706821"/>
            <a:ext cx="2370647" cy="59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4000" b="1"/>
              <a:t>71%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A3D996-85A0-3414-EB37-ED5B691B959D}"/>
              </a:ext>
            </a:extLst>
          </p:cNvPr>
          <p:cNvSpPr txBox="1"/>
          <p:nvPr/>
        </p:nvSpPr>
        <p:spPr>
          <a:xfrm>
            <a:off x="926800" y="5499318"/>
            <a:ext cx="2370647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 dirty="0">
                <a:latin typeface="+mj-lt"/>
                <a:ea typeface="+mj-ea"/>
                <a:cs typeface="+mj-cs"/>
              </a:rPr>
              <a:t>נהנים מפעילויות יום-יומיות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835CE6-1417-E66B-A770-4E9FF7B5B95A}"/>
              </a:ext>
            </a:extLst>
          </p:cNvPr>
          <p:cNvSpPr txBox="1"/>
          <p:nvPr/>
        </p:nvSpPr>
        <p:spPr>
          <a:xfrm>
            <a:off x="969200" y="3712233"/>
            <a:ext cx="2370647" cy="59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4000" b="1"/>
              <a:t>66%</a:t>
            </a:r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FFB2B846-EBF0-2F22-8DC1-8037BE73EB21}"/>
              </a:ext>
            </a:extLst>
          </p:cNvPr>
          <p:cNvSpPr/>
          <p:nvPr/>
        </p:nvSpPr>
        <p:spPr>
          <a:xfrm>
            <a:off x="4249941" y="1843830"/>
            <a:ext cx="1923554" cy="575750"/>
          </a:xfrm>
          <a:prstGeom prst="wedgeRectCallout">
            <a:avLst>
              <a:gd name="adj1" fmla="val -3368"/>
              <a:gd name="adj2" fmla="val 1157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</a:t>
            </a:r>
            <a:r>
              <a:rPr lang="he-IL" sz="2400" b="1" dirty="0">
                <a:solidFill>
                  <a:srgbClr val="424F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74-60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BC8D2650-1D5A-4F4A-B3DB-2A4F94FE1643}"/>
              </a:ext>
            </a:extLst>
          </p:cNvPr>
          <p:cNvSpPr/>
          <p:nvPr/>
        </p:nvSpPr>
        <p:spPr>
          <a:xfrm>
            <a:off x="1837342" y="1844264"/>
            <a:ext cx="1653969" cy="597087"/>
          </a:xfrm>
          <a:prstGeom prst="wedgeRectCallout">
            <a:avLst>
              <a:gd name="adj1" fmla="val -38237"/>
              <a:gd name="adj2" fmla="val 886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75+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F90252-B535-22B5-EFD5-A4CD8BAEDEAE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C60243-570C-EC46-0C1B-CCBDB6F37AA1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777C19D2-0883-49AC-8ED5-0A6877FC7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A6CDE08-B490-60CE-3A35-30530091CED1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DD049C35-DFE6-C7F0-9E98-9EEDD8EDC394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FC0AC0AA-C416-94DA-6338-AF22173C19EF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39" name="Picture 38" descr="Icon&#10;&#10;Description automatically generated">
                    <a:extLst>
                      <a:ext uri="{FF2B5EF4-FFF2-40B4-BE49-F238E27FC236}">
                        <a16:creationId xmlns:a16="http://schemas.microsoft.com/office/drawing/2014/main" id="{BB645A6A-69F5-9DDA-7BD7-FA6C1062C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F421A0D-3A52-C79A-C3A8-10456AAC4C6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0C1DA69-86F7-8BFA-F6FB-CEE75EDC7C2B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621C592-850D-A101-F8AA-AEDADB14BE8D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528FF7C1-7985-79A3-54D5-B36B1C62CE4E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40C3C5C-0CF6-8638-E893-85D56CEEED23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72A9917-BBC3-8B11-5F1B-18D41D0E24A8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1EE7CEF9-0633-C946-D13A-70A19D82D8A2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35" name="Picture 34" descr="Icon&#10;&#10;Description automatically generated">
                    <a:extLst>
                      <a:ext uri="{FF2B5EF4-FFF2-40B4-BE49-F238E27FC236}">
                        <a16:creationId xmlns:a16="http://schemas.microsoft.com/office/drawing/2014/main" id="{3CB378BC-6529-C3AF-6469-B061115CDE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285FD97-FD56-0B16-53F8-28DD3066591B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281F76D6-DE4C-B1A4-5E60-48BB4B77D433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792B6E0-ED58-EBC3-E2E5-414B65D18430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32" name="Picture 31" descr="Icon&#10;&#10;Description automatically generated">
                    <a:extLst>
                      <a:ext uri="{FF2B5EF4-FFF2-40B4-BE49-F238E27FC236}">
                        <a16:creationId xmlns:a16="http://schemas.microsoft.com/office/drawing/2014/main" id="{A9E4744E-B056-3256-21CE-BC89414472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1112389-A3E3-071F-8769-EC8052369408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34DDEDF-084E-B0AC-25EE-DC7C81049092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DB6582E-F208-92BF-3132-3DC3E1021A84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29" name="Picture 28" descr="Icon&#10;&#10;Description automatically generated">
                    <a:extLst>
                      <a:ext uri="{FF2B5EF4-FFF2-40B4-BE49-F238E27FC236}">
                        <a16:creationId xmlns:a16="http://schemas.microsoft.com/office/drawing/2014/main" id="{FFF70D5D-12CB-CB85-6079-1CA6D291D9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DBB4ED4-84BE-A989-99E2-B4128B91F987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6C410DFE-78B6-D9FC-6793-D14057E3D337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4A35834-9E2E-6618-5CF0-274BB6D6D2A3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DAD86E4-34B2-9440-002C-98C587B76D3F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85EF9D59-2A95-AD71-88FE-220C7B10E20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DF0FED5-AEBB-ADDC-1B4E-43B76C039C5E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24" name="Picture 23" descr="Icon&#10;&#10;Description automatically generated">
                    <a:extLst>
                      <a:ext uri="{FF2B5EF4-FFF2-40B4-BE49-F238E27FC236}">
                        <a16:creationId xmlns:a16="http://schemas.microsoft.com/office/drawing/2014/main" id="{70D2B596-D2A2-D41C-C5C6-AC0BB8C17B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B8BC812-1893-9B79-3A8C-258511B66179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0E081AC-4300-1145-5150-4E50DD5245C3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83E8712-5A37-A243-EB25-4D586BD855F2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20" name="Graphic 19" descr="Wireless with solid fill">
                    <a:extLst>
                      <a:ext uri="{FF2B5EF4-FFF2-40B4-BE49-F238E27FC236}">
                        <a16:creationId xmlns:a16="http://schemas.microsoft.com/office/drawing/2014/main" id="{BB89A91D-2DBB-0101-1CDE-3B930BF16C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43407F12-203A-B93A-3BDC-55964FFE4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2F4524E6-F9CF-E715-1BF9-0BFC9FB1C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05061" y="724948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6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תעסוקה 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34% מועסקים – כשליש מהם דיווחו על החמרה</a:t>
            </a:r>
          </a:p>
          <a:p>
            <a:pPr marL="0" lvl="0" indent="0">
              <a:spcBef>
                <a:spcPts val="0"/>
              </a:spcBef>
              <a:buClrTx/>
              <a:buSzTx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17% </a:t>
            </a: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מן הלא מועסקים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רוצים לחזור לשוק העבודה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AB7AC1A-CA4B-7C17-FDEE-D2F7F4D0890C}"/>
              </a:ext>
            </a:extLst>
          </p:cNvPr>
          <p:cNvGraphicFramePr/>
          <p:nvPr/>
        </p:nvGraphicFramePr>
        <p:xfrm>
          <a:off x="2204050" y="2208596"/>
          <a:ext cx="8082573" cy="474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9B5EF0D-1DAA-C8C5-9FDB-20BBDB65F794}"/>
              </a:ext>
            </a:extLst>
          </p:cNvPr>
          <p:cNvSpPr txBox="1">
            <a:spLocks/>
          </p:cNvSpPr>
          <p:nvPr/>
        </p:nvSpPr>
        <p:spPr>
          <a:xfrm>
            <a:off x="2981745" y="4755451"/>
            <a:ext cx="1477415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גמלאים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4423A5-BA30-786B-ECB3-4F06AEF4DCF9}"/>
              </a:ext>
            </a:extLst>
          </p:cNvPr>
          <p:cNvSpPr txBox="1">
            <a:spLocks/>
          </p:cNvSpPr>
          <p:nvPr/>
        </p:nvSpPr>
        <p:spPr>
          <a:xfrm>
            <a:off x="7496595" y="2186973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משרה מלאה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E11503-EFCD-ED32-4822-F3C59DDF9128}"/>
              </a:ext>
            </a:extLst>
          </p:cNvPr>
          <p:cNvSpPr txBox="1">
            <a:spLocks/>
          </p:cNvSpPr>
          <p:nvPr/>
        </p:nvSpPr>
        <p:spPr>
          <a:xfrm>
            <a:off x="8461068" y="3684668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משרה חלקית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771D14-709F-4D4E-5798-0F9AB4714270}"/>
              </a:ext>
            </a:extLst>
          </p:cNvPr>
          <p:cNvSpPr txBox="1">
            <a:spLocks/>
          </p:cNvSpPr>
          <p:nvPr/>
        </p:nvSpPr>
        <p:spPr>
          <a:xfrm>
            <a:off x="8168524" y="4956429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עצמאי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EA0416-0A82-0803-A2B8-7684000D9B55}"/>
              </a:ext>
            </a:extLst>
          </p:cNvPr>
          <p:cNvSpPr txBox="1">
            <a:spLocks/>
          </p:cNvSpPr>
          <p:nvPr/>
        </p:nvSpPr>
        <p:spPr>
          <a:xfrm>
            <a:off x="7205201" y="6454124"/>
            <a:ext cx="2511734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מובטל או עקר בית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02BA07D-1149-A54E-32DB-4DD4A076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726872"/>
              </p:ext>
            </p:extLst>
          </p:nvPr>
        </p:nvGraphicFramePr>
        <p:xfrm>
          <a:off x="105884" y="3466576"/>
          <a:ext cx="3099600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6EAE46F-0B49-3819-23BA-7CEAE22D592A}"/>
              </a:ext>
            </a:extLst>
          </p:cNvPr>
          <p:cNvGrpSpPr/>
          <p:nvPr/>
        </p:nvGrpSpPr>
        <p:grpSpPr>
          <a:xfrm>
            <a:off x="5284113" y="3316513"/>
            <a:ext cx="2165807" cy="2120900"/>
            <a:chOff x="5284113" y="3316513"/>
            <a:chExt cx="2165807" cy="2120900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C25F037-5568-BD15-11B4-6FBC4A260C60}"/>
                </a:ext>
              </a:extLst>
            </p:cNvPr>
            <p:cNvSpPr txBox="1">
              <a:spLocks/>
            </p:cNvSpPr>
            <p:nvPr/>
          </p:nvSpPr>
          <p:spPr>
            <a:xfrm>
              <a:off x="5430257" y="3945185"/>
              <a:ext cx="2019663" cy="107604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DBDFF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36% דיווחו </a:t>
              </a:r>
              <a:b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DBDFF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</a:br>
              <a:r>
                <a:rPr kumimoji="0" lang="he-I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DBDFF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על החמרה</a:t>
              </a: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F78CBD93-CFF2-DA2D-8DA9-5BC5597D592A}"/>
                </a:ext>
              </a:extLst>
            </p:cNvPr>
            <p:cNvSpPr/>
            <p:nvPr/>
          </p:nvSpPr>
          <p:spPr>
            <a:xfrm rot="1366465">
              <a:off x="5284113" y="3316513"/>
              <a:ext cx="2120900" cy="2120900"/>
            </a:xfrm>
            <a:prstGeom prst="arc">
              <a:avLst>
                <a:gd name="adj1" fmla="val 15575714"/>
                <a:gd name="adj2" fmla="val 419739"/>
              </a:avLst>
            </a:prstGeom>
            <a:ln w="76200">
              <a:solidFill>
                <a:srgbClr val="2DBD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lmoni Neue DL 4.0 AAA Medium"/>
                <a:ea typeface="+mn-ea"/>
                <a:cs typeface="Almoni Neue DL 4.0 AAA Medium"/>
              </a:endParaRPr>
            </a:p>
          </p:txBody>
        </p:sp>
      </p:grp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03DC390-5BD5-D890-6725-2C2ABFFE58A7}"/>
              </a:ext>
            </a:extLst>
          </p:cNvPr>
          <p:cNvSpPr/>
          <p:nvPr/>
        </p:nvSpPr>
        <p:spPr>
          <a:xfrm>
            <a:off x="1772696" y="6178794"/>
            <a:ext cx="3160400" cy="477457"/>
          </a:xfrm>
          <a:prstGeom prst="wedgeRectCallout">
            <a:avLst>
              <a:gd name="adj1" fmla="val 82948"/>
              <a:gd name="adj2" fmla="val -552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17% רוצים</a:t>
            </a:r>
            <a:r>
              <a:rPr kumimoji="0" lang="he-IL" sz="2000" b="1" i="0" u="none" strike="noStrike" kern="1200" cap="none" spc="0" normalizeH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לחזור לשוק העבודה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CC5961A-A367-1B5D-FE35-2DB4C181225E}"/>
              </a:ext>
            </a:extLst>
          </p:cNvPr>
          <p:cNvGrpSpPr/>
          <p:nvPr/>
        </p:nvGrpSpPr>
        <p:grpSpPr>
          <a:xfrm>
            <a:off x="194551" y="182908"/>
            <a:ext cx="1939457" cy="1364307"/>
            <a:chOff x="194551" y="182908"/>
            <a:chExt cx="1939457" cy="13643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6C9ED1-CE18-95A4-8BBA-87FAA3D8CB38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467C3F70-5F9D-E0E3-020F-AA8D83E8B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F40CDB2-592C-C995-EFA9-C88D0258BB89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D803BC4-95D9-CEFB-E18E-CC385E2F214A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28BD3ED-011F-486D-A5DD-511D12A7EEC8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79" name="Picture 78" descr="Icon&#10;&#10;Description automatically generated">
                    <a:extLst>
                      <a:ext uri="{FF2B5EF4-FFF2-40B4-BE49-F238E27FC236}">
                        <a16:creationId xmlns:a16="http://schemas.microsoft.com/office/drawing/2014/main" id="{3959E69D-F8DE-7873-28CF-34EC6AF1B5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B9B021-2AF1-A6AE-50D3-42F245E30CF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E69738F-272A-EF2E-84E5-B0889D402F04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F4853101-49DC-9509-D168-2FD19FB4AFDA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1A258B91-77CF-0F2E-3C99-2B8E05611A3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52066DF-1F0C-7D89-B770-B931C8C26F09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8B769A6-4F9E-F7C8-4F5B-78D8CD2BABB2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CDF78D5-EED4-ACB1-AB5C-7F051362CB52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74" name="Picture 73" descr="Icon&#10;&#10;Description automatically generated">
                    <a:extLst>
                      <a:ext uri="{FF2B5EF4-FFF2-40B4-BE49-F238E27FC236}">
                        <a16:creationId xmlns:a16="http://schemas.microsoft.com/office/drawing/2014/main" id="{D9171403-38F4-366F-01D9-FA36E37E2B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1853B31-FFAB-0B36-57E9-79D017346303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86E5E325-4CB5-DFA4-A54C-241748197654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62E4B4F7-756A-13C4-DD71-E9F98BCF8455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71" name="Picture 70" descr="Icon&#10;&#10;Description automatically generated">
                    <a:extLst>
                      <a:ext uri="{FF2B5EF4-FFF2-40B4-BE49-F238E27FC236}">
                        <a16:creationId xmlns:a16="http://schemas.microsoft.com/office/drawing/2014/main" id="{1CF211F1-9368-8194-DEF0-D8F2BD74DC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C7B8BE6-E0A4-27D9-C02C-CC09C71A05A1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CB3D1D9-2143-323C-363D-C2C31CC3C526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CA81A7B-945F-44FF-13F1-147A29B723D1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68" name="Picture 67" descr="Icon&#10;&#10;Description automatically generated">
                    <a:extLst>
                      <a:ext uri="{FF2B5EF4-FFF2-40B4-BE49-F238E27FC236}">
                        <a16:creationId xmlns:a16="http://schemas.microsoft.com/office/drawing/2014/main" id="{2840FAF0-1D9D-9264-A2A0-8FBCB1862B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B59BD9E9-2165-B2BF-D43C-9B525E7988C5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84382503-E79D-2804-64C4-1160ED66A329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F19162E-30DD-92F2-8942-F84238251404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6786759-7419-ED8B-A35C-793B55AA8F8A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15BC1AA2-8D55-C392-D1E5-1C96A5DCDCCC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53999CA8-1BF7-8EC1-66B0-73C62CA61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57" name="Picture 56" descr="Icon&#10;&#10;Description automatically generated">
                    <a:extLst>
                      <a:ext uri="{FF2B5EF4-FFF2-40B4-BE49-F238E27FC236}">
                        <a16:creationId xmlns:a16="http://schemas.microsoft.com/office/drawing/2014/main" id="{29C1E799-8D64-09AE-7688-C7C3F731E3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E8F6C0E-70E7-1879-D731-025A649E881A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C4CFDA6D-6957-9D1B-4FFD-862360EB506C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933847E7-AC37-4EC3-C48D-6A73F1D75678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53" name="Graphic 52" descr="Wireless with solid fill">
                    <a:extLst>
                      <a:ext uri="{FF2B5EF4-FFF2-40B4-BE49-F238E27FC236}">
                        <a16:creationId xmlns:a16="http://schemas.microsoft.com/office/drawing/2014/main" id="{2DA0D5B2-C9FB-CADB-201C-FA7B574DCF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433DBA41-4CEA-B13B-E5A2-4DE7034AE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86" name="גרפיקה 18" descr="ארנק קו מיתאר">
              <a:extLst>
                <a:ext uri="{FF2B5EF4-FFF2-40B4-BE49-F238E27FC236}">
                  <a16:creationId xmlns:a16="http://schemas.microsoft.com/office/drawing/2014/main" id="{05EBA4E7-665E-1474-D98F-D716651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4551" y="733453"/>
              <a:ext cx="368622" cy="36862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C3CA306-27C4-358C-F992-D268899B543A}"/>
              </a:ext>
            </a:extLst>
          </p:cNvPr>
          <p:cNvSpPr txBox="1"/>
          <p:nvPr/>
        </p:nvSpPr>
        <p:spPr>
          <a:xfrm>
            <a:off x="161362" y="5180466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/>
              <a:t>^נתוני </a:t>
            </a:r>
            <a:r>
              <a:rPr lang="he-IL" sz="1600" dirty="0"/>
              <a:t>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7473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החמרה במצב תעסוקתי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כ-3 מכל 4 עצמאיים נפגעו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;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 מכל 2 שכירים במשרה חלקית נפגעו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העבודה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AE4D198-0D88-35DF-56F7-AB4566F85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257759"/>
              </p:ext>
            </p:extLst>
          </p:nvPr>
        </p:nvGraphicFramePr>
        <p:xfrm>
          <a:off x="1538552" y="2188648"/>
          <a:ext cx="5797072" cy="4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253D83D-3C4C-A51A-4CF3-E24FBA7AA164}"/>
              </a:ext>
            </a:extLst>
          </p:cNvPr>
          <p:cNvSpPr txBox="1">
            <a:spLocks/>
          </p:cNvSpPr>
          <p:nvPr/>
        </p:nvSpPr>
        <p:spPr>
          <a:xfrm>
            <a:off x="6950453" y="3507435"/>
            <a:ext cx="4156696" cy="12837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ירד באחוזי משרה/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הפסיק לעבוד/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יצא לחל"ת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DF3C30-5961-028D-A9C7-1CD2E0D1846C}"/>
              </a:ext>
            </a:extLst>
          </p:cNvPr>
          <p:cNvGrpSpPr/>
          <p:nvPr/>
        </p:nvGrpSpPr>
        <p:grpSpPr>
          <a:xfrm>
            <a:off x="194551" y="182908"/>
            <a:ext cx="1939457" cy="1364307"/>
            <a:chOff x="194551" y="182908"/>
            <a:chExt cx="1939457" cy="136430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FB4F38-D1C3-1254-6F7B-0363882D3F05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205061" y="182908"/>
              <a:chExt cx="1928947" cy="1364307"/>
            </a:xfrm>
          </p:grpSpPr>
          <p:pic>
            <p:nvPicPr>
              <p:cNvPr id="62" name="Picture 61" descr="Icon&#10;&#10;Description automatically generated">
                <a:extLst>
                  <a:ext uri="{FF2B5EF4-FFF2-40B4-BE49-F238E27FC236}">
                    <a16:creationId xmlns:a16="http://schemas.microsoft.com/office/drawing/2014/main" id="{3D134F58-AB84-F3BD-1131-1694B29E7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BB9C984-9AC8-8E50-4BBE-3841670715EA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DA7E0998-A6B8-B82B-FE2B-1F90F5B16E0E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D85247E-6799-9868-344C-2329B00B401C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F1A1A2D4-BEE4-F721-17C3-5890A3C073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94A713CA-3A90-C3C2-516E-202186E647B9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A00675DA-335A-D6C7-CEBB-D89CF305251F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21C94CA-F2E0-ACDD-E0F1-1495C9CC9A2A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BDACC9C-4155-E132-5A24-EC86473CC642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B7B5501D-7EB2-17D6-EE89-EF770E538D8D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C30B3D6-3337-DC48-CD3C-49039606A647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8810795-7B0E-3217-E008-26B6DD00639D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5" name="Picture 104" descr="Icon&#10;&#10;Description automatically generated">
                    <a:extLst>
                      <a:ext uri="{FF2B5EF4-FFF2-40B4-BE49-F238E27FC236}">
                        <a16:creationId xmlns:a16="http://schemas.microsoft.com/office/drawing/2014/main" id="{4BC7BD53-1A2D-4D48-6BA2-6190360023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F79DF204-8DD4-006D-3702-CA5BD4232D2F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9ED0E0C-E362-687A-A37A-831B51587128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F3198A14-D94F-79ED-4AA1-890DCC1588CB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2" name="Picture 101" descr="Icon&#10;&#10;Description automatically generated">
                    <a:extLst>
                      <a:ext uri="{FF2B5EF4-FFF2-40B4-BE49-F238E27FC236}">
                        <a16:creationId xmlns:a16="http://schemas.microsoft.com/office/drawing/2014/main" id="{31A6A830-01D3-6C6E-1953-8F73946451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9FF5ACB5-2BFA-8DB2-35D9-6EB9393F389A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32F9D073-43E7-ED07-D968-20BD1C03672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90F81D5E-6BF3-A733-99AB-B687FA427C4A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99" name="Picture 98" descr="Icon&#10;&#10;Description automatically generated">
                    <a:extLst>
                      <a:ext uri="{FF2B5EF4-FFF2-40B4-BE49-F238E27FC236}">
                        <a16:creationId xmlns:a16="http://schemas.microsoft.com/office/drawing/2014/main" id="{690F630A-0DA4-E9F9-5ED0-CDDF790B8A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67F2BF6F-0978-4A2B-2D1A-E98E86987F78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2A08F5D-15CE-9761-6AD8-9BE73AF9D2E4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9E4FCF46-FA63-E39D-A6FD-3DFD41BBD248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E865B2BD-8211-605B-EC00-97BB19B099EE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3D7EBAC-677D-8BBE-C86E-76C00471DDB3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0BBBA6C-71FE-117A-C3ED-2B89626DB508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94" name="Picture 93" descr="Icon&#10;&#10;Description automatically generated">
                    <a:extLst>
                      <a:ext uri="{FF2B5EF4-FFF2-40B4-BE49-F238E27FC236}">
                        <a16:creationId xmlns:a16="http://schemas.microsoft.com/office/drawing/2014/main" id="{84876D81-9338-9C5A-988E-A47E1FC538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F9E48EAE-B9B8-2F90-AF71-AF11D41C1B49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860AEF15-61B6-8C5F-B974-4CD8A89E17AE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804B59E-9B9C-40B7-6F47-68A49B5E5F0B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91" name="Graphic 90" descr="Wireless with solid fill">
                    <a:extLst>
                      <a:ext uri="{FF2B5EF4-FFF2-40B4-BE49-F238E27FC236}">
                        <a16:creationId xmlns:a16="http://schemas.microsoft.com/office/drawing/2014/main" id="{7EF6E6A4-D39B-3FAB-B0AD-C7DBC09CFA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34D247B7-0464-55C1-72DD-237DC93CF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61" name="גרפיקה 18" descr="ארנק קו מיתאר">
              <a:extLst>
                <a:ext uri="{FF2B5EF4-FFF2-40B4-BE49-F238E27FC236}">
                  <a16:creationId xmlns:a16="http://schemas.microsoft.com/office/drawing/2014/main" id="{8080F762-426D-B40E-7B27-E9252503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4551" y="733453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046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74" y="-4404"/>
            <a:ext cx="8790064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אוריינות דיגיטלית בסיסית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545970" y="5777782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74-60 עצמאים יותר בפעילות דיגיטלית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622806-9F7D-1FD2-CED0-71D859AF48C6}"/>
              </a:ext>
            </a:extLst>
          </p:cNvPr>
          <p:cNvGrpSpPr/>
          <p:nvPr/>
        </p:nvGrpSpPr>
        <p:grpSpPr>
          <a:xfrm>
            <a:off x="5286231" y="1473476"/>
            <a:ext cx="5211707" cy="3897052"/>
            <a:chOff x="5486631" y="2441487"/>
            <a:chExt cx="5211707" cy="3897052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1AECBAFA-932D-39C0-1FF1-1D2176E65C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3393199"/>
                </p:ext>
              </p:extLst>
            </p:nvPr>
          </p:nvGraphicFramePr>
          <p:xfrm>
            <a:off x="5486631" y="2441487"/>
            <a:ext cx="5211707" cy="3897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D788F7-0ABB-B6C9-F47E-82689B33D6EE}"/>
                </a:ext>
              </a:extLst>
            </p:cNvPr>
            <p:cNvSpPr txBox="1"/>
            <p:nvPr/>
          </p:nvSpPr>
          <p:spPr>
            <a:xfrm>
              <a:off x="7633441" y="3994840"/>
              <a:ext cx="1726409" cy="7903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800" dirty="0">
                  <a:latin typeface="+mj-lt"/>
                  <a:ea typeface="+mj-ea"/>
                  <a:cs typeface="+mj-cs"/>
                </a:rPr>
                <a:t>תקשורת עם אחרים^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2F85691-4735-EF0A-0E45-04B155FED549}"/>
              </a:ext>
            </a:extLst>
          </p:cNvPr>
          <p:cNvGrpSpPr/>
          <p:nvPr/>
        </p:nvGrpSpPr>
        <p:grpSpPr>
          <a:xfrm>
            <a:off x="415376" y="1463057"/>
            <a:ext cx="5211707" cy="3897052"/>
            <a:chOff x="205061" y="2541848"/>
            <a:chExt cx="5211707" cy="3897052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2E0446C-8730-08C7-81FE-70360C9B4A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7850691"/>
                </p:ext>
              </p:extLst>
            </p:nvPr>
          </p:nvGraphicFramePr>
          <p:xfrm>
            <a:off x="205061" y="2541848"/>
            <a:ext cx="5211707" cy="3897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D8FDFC-5211-104D-5127-69D321541A44}"/>
                </a:ext>
              </a:extLst>
            </p:cNvPr>
            <p:cNvSpPr txBox="1"/>
            <p:nvPr/>
          </p:nvSpPr>
          <p:spPr>
            <a:xfrm>
              <a:off x="2832111" y="4242267"/>
              <a:ext cx="1225443" cy="7903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800">
                  <a:latin typeface="+mj-lt"/>
                  <a:ea typeface="+mj-ea"/>
                  <a:cs typeface="+mj-cs"/>
                </a:rPr>
                <a:t>חיפוש מידע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AD5143-8E6D-3B5D-E3AB-4E6CB9461E23}"/>
              </a:ext>
            </a:extLst>
          </p:cNvPr>
          <p:cNvGrpSpPr/>
          <p:nvPr/>
        </p:nvGrpSpPr>
        <p:grpSpPr>
          <a:xfrm>
            <a:off x="158898" y="148139"/>
            <a:ext cx="1932206" cy="1364307"/>
            <a:chOff x="42024" y="130514"/>
            <a:chExt cx="1932206" cy="136430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B64D720-BEA8-4D5B-E1BA-E030B8859072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66" name="Picture 65" descr="Icon&#10;&#10;Description automatically generated">
                <a:extLst>
                  <a:ext uri="{FF2B5EF4-FFF2-40B4-BE49-F238E27FC236}">
                    <a16:creationId xmlns:a16="http://schemas.microsoft.com/office/drawing/2014/main" id="{E4A3AFAE-CF20-6A11-33BE-2C8818A6C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2C347B1-C788-491D-F928-66A5DECCF6CA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B168ABB-E60C-1BA0-0310-06EF1A9F8A8D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BD0BDC3A-3739-BD52-09D8-154F8AA2D5FD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00" name="Picture 99" descr="Icon&#10;&#10;Description automatically generated">
                    <a:extLst>
                      <a:ext uri="{FF2B5EF4-FFF2-40B4-BE49-F238E27FC236}">
                        <a16:creationId xmlns:a16="http://schemas.microsoft.com/office/drawing/2014/main" id="{46FD41EE-3CCA-86A6-6BEE-83BB324C0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F4BF6D7B-6681-4B92-5B75-465ED549291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A7EFEEAD-F32C-C796-6B65-95462793C60C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568FFEE7-B853-C386-9927-5E4C1A909527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020ABB2-D7CF-CAE0-B598-85B1CD33DEC6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7E9B02E8-10DF-4C48-CFD1-8573F62E8C11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7DF5393-F1BE-528C-99AF-47A19B17A63B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42D55C10-7303-6F7B-7E0E-8CDAE80AF641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96" name="Picture 95" descr="Icon&#10;&#10;Description automatically generated">
                    <a:extLst>
                      <a:ext uri="{FF2B5EF4-FFF2-40B4-BE49-F238E27FC236}">
                        <a16:creationId xmlns:a16="http://schemas.microsoft.com/office/drawing/2014/main" id="{A373FFCE-7A11-2058-52A3-790D671305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1D36C899-2E3E-30CA-13E4-E329102AC2A8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EA826A55-266E-7D86-544A-B3CD9ECB5B81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C1C00AE5-49DD-4DBA-273C-8064365467FE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93" name="Picture 92" descr="Icon&#10;&#10;Description automatically generated">
                    <a:extLst>
                      <a:ext uri="{FF2B5EF4-FFF2-40B4-BE49-F238E27FC236}">
                        <a16:creationId xmlns:a16="http://schemas.microsoft.com/office/drawing/2014/main" id="{ECB2FE65-603B-AB2D-3EA9-66D6B0982A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147D4C6-347D-E1BE-7377-A763859B3F06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895FB3A-5430-D608-40CA-984D3EADE487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A095DBDF-BA03-46C3-8889-0DCBA280EBCB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90" name="Picture 89" descr="Icon&#10;&#10;Description automatically generated">
                    <a:extLst>
                      <a:ext uri="{FF2B5EF4-FFF2-40B4-BE49-F238E27FC236}">
                        <a16:creationId xmlns:a16="http://schemas.microsoft.com/office/drawing/2014/main" id="{4A3CEE2B-8121-FDF5-FAB7-B9089EAA7D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8E0F04C7-594D-9336-22DB-2CB3058B32E1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9EB8C6D-E59E-C454-603C-AC561FD686C2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B5250EB-05EE-169A-2BA5-4F768838FCA0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A3919D0C-6EC6-D1D1-3597-449EB802ACCD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25E83E5-11C3-4CAE-093D-908498369270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BD481EE9-A953-56A4-5C01-BE38EB9746B0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84" name="Picture 83" descr="Icon&#10;&#10;Description automatically generated">
                    <a:extLst>
                      <a:ext uri="{FF2B5EF4-FFF2-40B4-BE49-F238E27FC236}">
                        <a16:creationId xmlns:a16="http://schemas.microsoft.com/office/drawing/2014/main" id="{31281055-FCC8-BBE5-CE32-544C3E8283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96A47A91-BE03-216A-4374-97F9F6781427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F9DC1E1-C67F-590E-7047-76506E795B4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BCE1ED7-4ABD-A7ED-10CB-22FDDF07EAD9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81" name="Graphic 80" descr="Wireless with solid fill">
                    <a:extLst>
                      <a:ext uri="{FF2B5EF4-FFF2-40B4-BE49-F238E27FC236}">
                        <a16:creationId xmlns:a16="http://schemas.microsoft.com/office/drawing/2014/main" id="{0EEEBB79-4CFE-0EB5-CC62-7D5B1879AB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8" name="Picture 67" descr="Icon&#10;&#10;Description automatically generated">
                <a:extLst>
                  <a:ext uri="{FF2B5EF4-FFF2-40B4-BE49-F238E27FC236}">
                    <a16:creationId xmlns:a16="http://schemas.microsoft.com/office/drawing/2014/main" id="{F7B30CEB-5D00-D3DB-08AE-4517113E9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1" name="גרפיקה 18" descr="ארנק קו מיתאר">
              <a:extLst>
                <a:ext uri="{FF2B5EF4-FFF2-40B4-BE49-F238E27FC236}">
                  <a16:creationId xmlns:a16="http://schemas.microsoft.com/office/drawing/2014/main" id="{A9EA73CA-F568-A7E6-C32D-B6B18E229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F67F157-4C05-5193-4A7B-4D64DBE1CF4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8840" t="62433" r="2469" b="28920"/>
          <a:stretch/>
        </p:blipFill>
        <p:spPr>
          <a:xfrm>
            <a:off x="2801934" y="5136820"/>
            <a:ext cx="6588131" cy="5878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C98776C-4677-2E72-D55D-C14470A9F97E}"/>
              </a:ext>
            </a:extLst>
          </p:cNvPr>
          <p:cNvSpPr txBox="1"/>
          <p:nvPr/>
        </p:nvSpPr>
        <p:spPr>
          <a:xfrm>
            <a:off x="5943600" y="6353572"/>
            <a:ext cx="4911277" cy="248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1200" dirty="0">
                <a:latin typeface="+mj-lt"/>
                <a:ea typeface="+mj-ea"/>
                <a:cs typeface="+mj-cs"/>
              </a:rPr>
              <a:t>^ </a:t>
            </a:r>
            <a:r>
              <a:rPr lang="he-IL" sz="12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תקשורת עם אחרים באמצעות </a:t>
            </a:r>
            <a:r>
              <a:rPr lang="he-IL" sz="1200" dirty="0" err="1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וואטסאפ</a:t>
            </a:r>
            <a:r>
              <a:rPr lang="he-IL" sz="12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, סמס, רשתות חברתיות או שיחות וידאו</a:t>
            </a:r>
            <a:endParaRPr lang="he-IL" sz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9281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C3E3F5B-76A9-0B17-3CA1-69547728A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836562"/>
              </p:ext>
            </p:extLst>
          </p:nvPr>
        </p:nvGraphicFramePr>
        <p:xfrm>
          <a:off x="450157" y="1777111"/>
          <a:ext cx="10151999" cy="488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BFA57734-2F56-E1CD-456D-CF9CA93968A5}"/>
              </a:ext>
            </a:extLst>
          </p:cNvPr>
          <p:cNvGrpSpPr/>
          <p:nvPr/>
        </p:nvGrpSpPr>
        <p:grpSpPr>
          <a:xfrm>
            <a:off x="158898" y="148139"/>
            <a:ext cx="1932206" cy="1364307"/>
            <a:chOff x="42024" y="130514"/>
            <a:chExt cx="1932206" cy="136430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A3BC896-6CDF-17BE-8024-74FF311222CF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23DCA4EE-0E88-866D-30F7-74AFB7F19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26769C1-FFCA-5B96-B00E-F219254CF316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776D5341-6B10-41FB-874B-6CAB3812742C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675D3737-96E8-9F27-C0B9-26766C992F00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ACCDCCF1-BCCD-883A-1BC8-5681141B6B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6D9502EA-5E39-B370-4505-F483A2C8460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4BE8B9D9-4D95-5516-8413-4A7EB6E884B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A960764-0067-E5D8-1579-0A098C17C872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6B7F981F-C223-13CA-0943-D297DA26004F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D6DD00A-474A-53D4-434B-DB0B1B607C14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11BEA6D-F792-643D-DB15-FCE234072D4E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732CCA11-8293-100C-F1BC-9ECC41C859B4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5" name="Picture 104" descr="Icon&#10;&#10;Description automatically generated">
                    <a:extLst>
                      <a:ext uri="{FF2B5EF4-FFF2-40B4-BE49-F238E27FC236}">
                        <a16:creationId xmlns:a16="http://schemas.microsoft.com/office/drawing/2014/main" id="{8B9D2E4C-8DC9-DA68-885F-3E97AB6604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BC7EA9F-DD47-2336-F472-46B449242EE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0B9FB3C0-767A-0B39-8764-72D150C18FF0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0142341-BE8D-9F12-656B-B1EF32A8A2BD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2" name="Picture 101" descr="Icon&#10;&#10;Description automatically generated">
                    <a:extLst>
                      <a:ext uri="{FF2B5EF4-FFF2-40B4-BE49-F238E27FC236}">
                        <a16:creationId xmlns:a16="http://schemas.microsoft.com/office/drawing/2014/main" id="{DE0A3153-6914-7584-4EF0-0BB6DED6DA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6A002205-6162-351D-027C-5FC89EBDDA40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06939C69-E2DD-20DE-7EA8-F4125A88DAE0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364F0C6F-5C3A-71FC-B5A0-B936A5E18B9A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99" name="Picture 98" descr="Icon&#10;&#10;Description automatically generated">
                    <a:extLst>
                      <a:ext uri="{FF2B5EF4-FFF2-40B4-BE49-F238E27FC236}">
                        <a16:creationId xmlns:a16="http://schemas.microsoft.com/office/drawing/2014/main" id="{1C5F8D7F-E32D-F94B-955D-64BFFEAE95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C1BF7C1-4C7D-FE7B-C4DA-35D5483D504D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882D29F-5660-3470-0DA7-874D7341224B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FFDE633E-DB26-4DD0-C8D2-4357D4054D4D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04D1A49-1F67-CA38-58AD-154C207E5E54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3EE21A02-FDC7-036A-F41E-9F8F6C9AEFDF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CE0A887-0A64-7CFB-6F30-B5F99E9AF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94" name="Picture 93" descr="Icon&#10;&#10;Description automatically generated">
                    <a:extLst>
                      <a:ext uri="{FF2B5EF4-FFF2-40B4-BE49-F238E27FC236}">
                        <a16:creationId xmlns:a16="http://schemas.microsoft.com/office/drawing/2014/main" id="{33FC363E-AE07-B94D-7B46-A352CA0D6B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28194420-8610-7951-DC83-647E199EBB7E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6AAA49F-054D-583C-7E4B-E1578D046E3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2E69197A-5579-518D-BBC4-5AB1FDD8254B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91" name="Graphic 90" descr="Wireless with solid fill">
                    <a:extLst>
                      <a:ext uri="{FF2B5EF4-FFF2-40B4-BE49-F238E27FC236}">
                        <a16:creationId xmlns:a16="http://schemas.microsoft.com/office/drawing/2014/main" id="{201CFEE3-C4B8-B662-431A-835544214F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0" name="Picture 79" descr="Icon&#10;&#10;Description automatically generated">
                <a:extLst>
                  <a:ext uri="{FF2B5EF4-FFF2-40B4-BE49-F238E27FC236}">
                    <a16:creationId xmlns:a16="http://schemas.microsoft.com/office/drawing/2014/main" id="{45BB4F3C-FF35-23D3-028B-C15E229DD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77" name="גרפיקה 18" descr="ארנק קו מיתאר">
              <a:extLst>
                <a:ext uri="{FF2B5EF4-FFF2-40B4-BE49-F238E27FC236}">
                  <a16:creationId xmlns:a16="http://schemas.microsoft.com/office/drawing/2014/main" id="{AF5DCADF-7101-6EEB-26A4-D4DD8BD8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sp>
        <p:nvSpPr>
          <p:cNvPr id="113" name="Title 2">
            <a:extLst>
              <a:ext uri="{FF2B5EF4-FFF2-40B4-BE49-F238E27FC236}">
                <a16:creationId xmlns:a16="http://schemas.microsoft.com/office/drawing/2014/main" id="{3281742A-F484-70A3-5752-87D43AFC013C}"/>
              </a:ext>
            </a:extLst>
          </p:cNvPr>
          <p:cNvSpPr txBox="1">
            <a:spLocks/>
          </p:cNvSpPr>
          <p:nvPr/>
        </p:nvSpPr>
        <p:spPr>
          <a:xfrm>
            <a:off x="1747791" y="311728"/>
            <a:ext cx="8790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dirty="0">
                <a:latin typeface="Assistant" pitchFamily="2" charset="-79"/>
                <a:cs typeface="Assistant" pitchFamily="2" charset="-79"/>
              </a:rPr>
              <a:t>עצמאות באוריינות דיגיטלית בסיסית</a:t>
            </a:r>
            <a:r>
              <a:rPr lang="he-IL" sz="4400" dirty="0"/>
              <a:t> (באחוזים)</a:t>
            </a:r>
            <a:endParaRPr lang="he-IL" sz="4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4" name="Content Placeholder 1">
            <a:extLst>
              <a:ext uri="{FF2B5EF4-FFF2-40B4-BE49-F238E27FC236}">
                <a16:creationId xmlns:a16="http://schemas.microsoft.com/office/drawing/2014/main" id="{B4399649-A918-3748-806B-3F62FFD60CA7}"/>
              </a:ext>
            </a:extLst>
          </p:cNvPr>
          <p:cNvSpPr txBox="1">
            <a:spLocks/>
          </p:cNvSpPr>
          <p:nvPr/>
        </p:nvSpPr>
        <p:spPr>
          <a:xfrm>
            <a:off x="2321718" y="1585824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לפחות 13% מתקשים בביצוע פעולה דיגיטלית בסיסית או לא מבצעים כלל</a:t>
            </a:r>
          </a:p>
        </p:txBody>
      </p:sp>
    </p:spTree>
    <p:extLst>
      <p:ext uri="{BB962C8B-B14F-4D97-AF65-F5344CB8AC3E}">
        <p14:creationId xmlns:p14="http://schemas.microsoft.com/office/powerpoint/2010/main" val="26961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אוריינות דיגיטלית מתקדמת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49371" y="1262830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יותר מתקשות בביצוע פעולות דיגיטליות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90A00B-3B7C-E91E-487B-76325A7C8331}"/>
              </a:ext>
            </a:extLst>
          </p:cNvPr>
          <p:cNvGrpSpPr/>
          <p:nvPr/>
        </p:nvGrpSpPr>
        <p:grpSpPr>
          <a:xfrm>
            <a:off x="5559033" y="1502051"/>
            <a:ext cx="5339080" cy="3897052"/>
            <a:chOff x="5559033" y="1502051"/>
            <a:chExt cx="5339080" cy="3897052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1AECBAFA-932D-39C0-1FF1-1D2176E65C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0417225"/>
                </p:ext>
              </p:extLst>
            </p:nvPr>
          </p:nvGraphicFramePr>
          <p:xfrm>
            <a:off x="5559033" y="1502051"/>
            <a:ext cx="5339080" cy="3897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D788F7-0ABB-B6C9-F47E-82689B33D6EE}"/>
                </a:ext>
              </a:extLst>
            </p:cNvPr>
            <p:cNvSpPr txBox="1"/>
            <p:nvPr/>
          </p:nvSpPr>
          <p:spPr>
            <a:xfrm>
              <a:off x="7584899" y="3429000"/>
              <a:ext cx="1345404" cy="7903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800">
                  <a:latin typeface="+mj-lt"/>
                  <a:ea typeface="+mj-ea"/>
                  <a:cs typeface="+mj-cs"/>
                </a:rPr>
                <a:t>מיצוי זכויות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4117769-38A8-56D9-2BB3-B81C3C7367DD}"/>
              </a:ext>
            </a:extLst>
          </p:cNvPr>
          <p:cNvGrpSpPr/>
          <p:nvPr/>
        </p:nvGrpSpPr>
        <p:grpSpPr>
          <a:xfrm>
            <a:off x="792791" y="1491163"/>
            <a:ext cx="5211707" cy="3897052"/>
            <a:chOff x="405382" y="1866208"/>
            <a:chExt cx="5211707" cy="3897052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2E0446C-8730-08C7-81FE-70360C9B4A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31134323"/>
                </p:ext>
              </p:extLst>
            </p:nvPr>
          </p:nvGraphicFramePr>
          <p:xfrm>
            <a:off x="405382" y="1866208"/>
            <a:ext cx="5211707" cy="3897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D8FDFC-5211-104D-5127-69D321541A44}"/>
                </a:ext>
              </a:extLst>
            </p:cNvPr>
            <p:cNvSpPr txBox="1"/>
            <p:nvPr/>
          </p:nvSpPr>
          <p:spPr>
            <a:xfrm>
              <a:off x="2289656" y="3738023"/>
              <a:ext cx="1443157" cy="7903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800" dirty="0">
                  <a:latin typeface="+mj-lt"/>
                  <a:ea typeface="+mj-ea"/>
                  <a:cs typeface="+mj-cs"/>
                </a:rPr>
                <a:t>ביצוע פעולות^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EE82C-721D-4A48-CCD1-28477601DF33}"/>
              </a:ext>
            </a:extLst>
          </p:cNvPr>
          <p:cNvGrpSpPr/>
          <p:nvPr/>
        </p:nvGrpSpPr>
        <p:grpSpPr>
          <a:xfrm>
            <a:off x="158898" y="148139"/>
            <a:ext cx="1932206" cy="1364307"/>
            <a:chOff x="42024" y="130514"/>
            <a:chExt cx="1932206" cy="1364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A698A83-4EEE-6885-559E-0148C94E29E1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CA39E5AC-BD64-5739-E931-D6D3DAD4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788F60A-C6FE-3F22-43C8-A58072FF6282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CF143B3-C828-DD79-5679-639FBD1DAA15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25245A7-0EE8-F166-DAFA-A753281A8F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13" name="Picture 1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AD238833-2CCC-D7FD-FCEC-ACE5317D25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ECD100A-D4B9-B90D-5ED4-8CF03258F01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3DE0EA8-7940-E9AF-BB17-3FFE28EB0CA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A0AED062-39F6-95FB-2105-23F65B5D0F84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D841B8F-44AE-1AD5-6378-9112041DA87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8531C9-5926-FBF4-B289-7291AFC47B5C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A1D7215-96A1-1AD0-4161-FBF34624333D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AB69036-6FBC-297A-E7E3-7D5E46471E6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5B754AFD-D37B-0C03-A5E2-76D1DD2F00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4CA2DF5-8683-2E99-3609-C1E682D1FD8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3A97F630-A10A-65C4-0D48-98F0733E058E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CC80121-1C0A-4605-CE09-32139D7BFBA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6" name="Picture 105" descr="Icon&#10;&#10;Description automatically generated">
                    <a:extLst>
                      <a:ext uri="{FF2B5EF4-FFF2-40B4-BE49-F238E27FC236}">
                        <a16:creationId xmlns:a16="http://schemas.microsoft.com/office/drawing/2014/main" id="{D25D4C3C-F81E-3523-EC0E-B896379952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AE7A57B-B79D-54CA-6394-D04FE03FDA9B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26669DE-9CE2-F5C3-C550-5C36D2AC035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578898D-3482-0212-C68A-6DE2FD1E0E82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103" name="Picture 10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1A1B9BD-1951-88DD-2C7E-FF8C43AF2E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5BB4795-45FB-E076-52AF-3D6B423D4818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15A359A-A718-C91C-12BC-C74A70B54A0A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5A2E893-F4B7-A3D6-985C-FABF28363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34C545B-9DEE-57E9-CB75-985EA204458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2041508-7FA3-5DAF-B183-4622AAABFB7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9AB5475-D51F-B09C-3910-AABDDFEDB39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E60DD93-0C46-3574-7242-89D440198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FC29CAD-E2B0-78CA-383E-F3075C6CEAAC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8331994-329E-C69A-1031-9664D15D80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B3144B0-987C-853C-E03E-B3A01A6E9C76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60" name="Graphic 59" descr="Wireless with solid fill">
                    <a:extLst>
                      <a:ext uri="{FF2B5EF4-FFF2-40B4-BE49-F238E27FC236}">
                        <a16:creationId xmlns:a16="http://schemas.microsoft.com/office/drawing/2014/main" id="{B5A75FFA-579E-7DAD-C6CD-AA5D7D481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9EEFB585-1C83-FB7C-84F4-11E22383C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3" name="גרפיקה 18" descr="ארנק קו מיתאר">
              <a:extLst>
                <a:ext uri="{FF2B5EF4-FFF2-40B4-BE49-F238E27FC236}">
                  <a16:creationId xmlns:a16="http://schemas.microsoft.com/office/drawing/2014/main" id="{848C8064-B593-898C-40C5-8F1D6F32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98A6D17-4246-E6D2-D146-859B4B0A17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8840" t="62433" r="2469" b="28920"/>
          <a:stretch/>
        </p:blipFill>
        <p:spPr>
          <a:xfrm>
            <a:off x="2592429" y="5616548"/>
            <a:ext cx="6588131" cy="58786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7300D328-7918-A814-1E6E-37131DE8D209}"/>
              </a:ext>
            </a:extLst>
          </p:cNvPr>
          <p:cNvSpPr txBox="1"/>
          <p:nvPr/>
        </p:nvSpPr>
        <p:spPr>
          <a:xfrm>
            <a:off x="5675971" y="6358545"/>
            <a:ext cx="5222142" cy="248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1200" dirty="0">
                <a:latin typeface="+mj-lt"/>
                <a:ea typeface="+mj-ea"/>
                <a:cs typeface="+mj-cs"/>
              </a:rPr>
              <a:t>^</a:t>
            </a:r>
            <a:r>
              <a:rPr lang="he-IL" sz="12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לשלם חשבונות, לבצע פעולות בחשבון בנק או להזמין תור לרופא באינטרנט</a:t>
            </a:r>
            <a:endParaRPr lang="he-IL" sz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220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C3E3F5B-76A9-0B17-3CA1-69547728A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686753"/>
              </p:ext>
            </p:extLst>
          </p:nvPr>
        </p:nvGraphicFramePr>
        <p:xfrm>
          <a:off x="450157" y="1552057"/>
          <a:ext cx="9739421" cy="5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BFA57734-2F56-E1CD-456D-CF9CA93968A5}"/>
              </a:ext>
            </a:extLst>
          </p:cNvPr>
          <p:cNvGrpSpPr/>
          <p:nvPr/>
        </p:nvGrpSpPr>
        <p:grpSpPr>
          <a:xfrm>
            <a:off x="158898" y="148139"/>
            <a:ext cx="1932206" cy="1364307"/>
            <a:chOff x="42024" y="130514"/>
            <a:chExt cx="1932206" cy="136430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A3BC896-6CDF-17BE-8024-74FF311222CF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23DCA4EE-0E88-866D-30F7-74AFB7F19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26769C1-FFCA-5B96-B00E-F219254CF316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776D5341-6B10-41FB-874B-6CAB3812742C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675D3737-96E8-9F27-C0B9-26766C992F00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ACCDCCF1-BCCD-883A-1BC8-5681141B6B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6D9502EA-5E39-B370-4505-F483A2C8460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4BE8B9D9-4D95-5516-8413-4A7EB6E884B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A960764-0067-E5D8-1579-0A098C17C872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6B7F981F-C223-13CA-0943-D297DA26004F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D6DD00A-474A-53D4-434B-DB0B1B607C14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11BEA6D-F792-643D-DB15-FCE234072D4E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732CCA11-8293-100C-F1BC-9ECC41C859B4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5" name="Picture 104" descr="Icon&#10;&#10;Description automatically generated">
                    <a:extLst>
                      <a:ext uri="{FF2B5EF4-FFF2-40B4-BE49-F238E27FC236}">
                        <a16:creationId xmlns:a16="http://schemas.microsoft.com/office/drawing/2014/main" id="{8B9D2E4C-8DC9-DA68-885F-3E97AB6604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BC7EA9F-DD47-2336-F472-46B449242EE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0B9FB3C0-767A-0B39-8764-72D150C18FF0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0142341-BE8D-9F12-656B-B1EF32A8A2BD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2" name="Picture 101" descr="Icon&#10;&#10;Description automatically generated">
                    <a:extLst>
                      <a:ext uri="{FF2B5EF4-FFF2-40B4-BE49-F238E27FC236}">
                        <a16:creationId xmlns:a16="http://schemas.microsoft.com/office/drawing/2014/main" id="{DE0A3153-6914-7584-4EF0-0BB6DED6DA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6A002205-6162-351D-027C-5FC89EBDDA40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06939C69-E2DD-20DE-7EA8-F4125A88DAE0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364F0C6F-5C3A-71FC-B5A0-B936A5E18B9A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99" name="Picture 98" descr="Icon&#10;&#10;Description automatically generated">
                    <a:extLst>
                      <a:ext uri="{FF2B5EF4-FFF2-40B4-BE49-F238E27FC236}">
                        <a16:creationId xmlns:a16="http://schemas.microsoft.com/office/drawing/2014/main" id="{1C5F8D7F-E32D-F94B-955D-64BFFEAE95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C1BF7C1-4C7D-FE7B-C4DA-35D5483D504D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882D29F-5660-3470-0DA7-874D7341224B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FFDE633E-DB26-4DD0-C8D2-4357D4054D4D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04D1A49-1F67-CA38-58AD-154C207E5E54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3EE21A02-FDC7-036A-F41E-9F8F6C9AEFDF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CE0A887-0A64-7CFB-6F30-B5F99E9AF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94" name="Picture 93" descr="Icon&#10;&#10;Description automatically generated">
                    <a:extLst>
                      <a:ext uri="{FF2B5EF4-FFF2-40B4-BE49-F238E27FC236}">
                        <a16:creationId xmlns:a16="http://schemas.microsoft.com/office/drawing/2014/main" id="{33FC363E-AE07-B94D-7B46-A352CA0D6B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28194420-8610-7951-DC83-647E199EBB7E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6AAA49F-054D-583C-7E4B-E1578D046E39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2E69197A-5579-518D-BBC4-5AB1FDD8254B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91" name="Graphic 90" descr="Wireless with solid fill">
                    <a:extLst>
                      <a:ext uri="{FF2B5EF4-FFF2-40B4-BE49-F238E27FC236}">
                        <a16:creationId xmlns:a16="http://schemas.microsoft.com/office/drawing/2014/main" id="{201CFEE3-C4B8-B662-431A-835544214F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0" name="Picture 79" descr="Icon&#10;&#10;Description automatically generated">
                <a:extLst>
                  <a:ext uri="{FF2B5EF4-FFF2-40B4-BE49-F238E27FC236}">
                    <a16:creationId xmlns:a16="http://schemas.microsoft.com/office/drawing/2014/main" id="{45BB4F3C-FF35-23D3-028B-C15E229DD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77" name="גרפיקה 18" descr="ארנק קו מיתאר">
              <a:extLst>
                <a:ext uri="{FF2B5EF4-FFF2-40B4-BE49-F238E27FC236}">
                  <a16:creationId xmlns:a16="http://schemas.microsoft.com/office/drawing/2014/main" id="{AF5DCADF-7101-6EEB-26A4-D4DD8BD8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sp>
        <p:nvSpPr>
          <p:cNvPr id="113" name="Title 2">
            <a:extLst>
              <a:ext uri="{FF2B5EF4-FFF2-40B4-BE49-F238E27FC236}">
                <a16:creationId xmlns:a16="http://schemas.microsoft.com/office/drawing/2014/main" id="{3281742A-F484-70A3-5752-87D43AFC013C}"/>
              </a:ext>
            </a:extLst>
          </p:cNvPr>
          <p:cNvSpPr txBox="1">
            <a:spLocks/>
          </p:cNvSpPr>
          <p:nvPr/>
        </p:nvSpPr>
        <p:spPr>
          <a:xfrm>
            <a:off x="1980844" y="-4404"/>
            <a:ext cx="8790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עצמאות בפעולות דיגיטליות מורכבות (באחוזים)</a:t>
            </a: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4" name="Content Placeholder 1">
            <a:extLst>
              <a:ext uri="{FF2B5EF4-FFF2-40B4-BE49-F238E27FC236}">
                <a16:creationId xmlns:a16="http://schemas.microsoft.com/office/drawing/2014/main" id="{B4399649-A918-3748-806B-3F62FFD60CA7}"/>
              </a:ext>
            </a:extLst>
          </p:cNvPr>
          <p:cNvSpPr txBox="1">
            <a:spLocks/>
          </p:cNvSpPr>
          <p:nvPr/>
        </p:nvSpPr>
        <p:spPr>
          <a:xfrm>
            <a:off x="2416692" y="1339531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לפחות 18% מתקשים בביצוע פעולה דיגיטלית מורכבת או לא מבצעים כלל</a:t>
            </a:r>
          </a:p>
        </p:txBody>
      </p:sp>
    </p:spTree>
    <p:extLst>
      <p:ext uri="{BB962C8B-B14F-4D97-AF65-F5344CB8AC3E}">
        <p14:creationId xmlns:p14="http://schemas.microsoft.com/office/powerpoint/2010/main" val="2265970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98B6-4E9E-6A3C-3119-1815E51C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עצמאות בפעילויות דיגיטליות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504A-A598-B025-26FD-811DCF8384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e-IL" dirty="0"/>
              <a:t>11% מתקשים או לא מבצעים אף פעולה מתוך ארבע פעולות דיגיטליות</a:t>
            </a:r>
          </a:p>
          <a:p>
            <a:r>
              <a:rPr lang="he-IL" dirty="0"/>
              <a:t>2% מתקשים או לא מבצעים שלוש פעולות ונעזרים בפעולה אחת</a:t>
            </a:r>
          </a:p>
          <a:p>
            <a:r>
              <a:rPr lang="he-IL" dirty="0"/>
              <a:t>13% נעזרים בלפחות שתי פעולות מתוך ארבע פעולות דיגיטליות</a:t>
            </a:r>
          </a:p>
          <a:p>
            <a:r>
              <a:rPr lang="he-IL" dirty="0"/>
              <a:t>42% מבצעים עצמאית את כל הפעולות הדיגיטליות</a:t>
            </a:r>
          </a:p>
        </p:txBody>
      </p:sp>
    </p:spTree>
    <p:extLst>
      <p:ext uri="{BB962C8B-B14F-4D97-AF65-F5344CB8AC3E}">
        <p14:creationId xmlns:p14="http://schemas.microsoft.com/office/powerpoint/2010/main" val="1779191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338A-4EEE-6BD4-6E77-D66DF3C0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7" y="27244"/>
            <a:ext cx="9385267" cy="1325563"/>
          </a:xfrm>
        </p:spPr>
        <p:txBody>
          <a:bodyPr/>
          <a:lstStyle/>
          <a:p>
            <a:r>
              <a:rPr lang="he-IL"/>
              <a:t>הסתמכות על הסביבה הקרובה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17A050-AA16-C000-C939-8B2AB5B58620}"/>
              </a:ext>
            </a:extLst>
          </p:cNvPr>
          <p:cNvGrpSpPr/>
          <p:nvPr/>
        </p:nvGrpSpPr>
        <p:grpSpPr>
          <a:xfrm>
            <a:off x="8228197" y="2762502"/>
            <a:ext cx="2563641" cy="2507166"/>
            <a:chOff x="832083" y="1620235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BE774F-5A13-B946-89FA-52E975C7BBA2}"/>
                </a:ext>
              </a:extLst>
            </p:cNvPr>
            <p:cNvSpPr/>
            <p:nvPr/>
          </p:nvSpPr>
          <p:spPr>
            <a:xfrm>
              <a:off x="832083" y="1620235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54AA74-8CC4-250A-269C-E3EDF809D5EA}"/>
                </a:ext>
              </a:extLst>
            </p:cNvPr>
            <p:cNvSpPr txBox="1"/>
            <p:nvPr/>
          </p:nvSpPr>
          <p:spPr>
            <a:xfrm>
              <a:off x="1025189" y="2128101"/>
              <a:ext cx="1449539" cy="10368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 dirty="0"/>
                <a:t>סומך על אנשים שיעזרו בשעת משבר^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 dirty="0"/>
                <a:t>82%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03CC42-35C8-F454-7EA5-B80767AD75EA}"/>
              </a:ext>
            </a:extLst>
          </p:cNvPr>
          <p:cNvGrpSpPr/>
          <p:nvPr/>
        </p:nvGrpSpPr>
        <p:grpSpPr>
          <a:xfrm>
            <a:off x="5706503" y="2762502"/>
            <a:ext cx="2475778" cy="2507166"/>
            <a:chOff x="583235" y="1700304"/>
            <a:chExt cx="1728000" cy="1728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5C6F31-8872-11E6-4E76-EFEA63D94079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EE68E5-9851-73B2-DCD9-FED05486494A}"/>
                </a:ext>
              </a:extLst>
            </p:cNvPr>
            <p:cNvSpPr txBox="1"/>
            <p:nvPr/>
          </p:nvSpPr>
          <p:spPr>
            <a:xfrm>
              <a:off x="708441" y="2209254"/>
              <a:ext cx="1488787" cy="8188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 dirty="0"/>
                <a:t>מרוצה מן היחסים עם בני המשפחה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 dirty="0"/>
                <a:t>93%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DB30A-A378-2692-2A90-12B5F0E2B38C}"/>
              </a:ext>
            </a:extLst>
          </p:cNvPr>
          <p:cNvGrpSpPr/>
          <p:nvPr/>
        </p:nvGrpSpPr>
        <p:grpSpPr>
          <a:xfrm>
            <a:off x="3059430" y="2762502"/>
            <a:ext cx="2556880" cy="2567996"/>
            <a:chOff x="583235" y="1700304"/>
            <a:chExt cx="1728000" cy="172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C0FB67-915F-E0ED-A075-93C23795F2FC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EBA282-2AD3-2B0E-B6DB-6003F5DDC560}"/>
                </a:ext>
              </a:extLst>
            </p:cNvPr>
            <p:cNvSpPr txBox="1"/>
            <p:nvPr/>
          </p:nvSpPr>
          <p:spPr>
            <a:xfrm>
              <a:off x="697241" y="2201415"/>
              <a:ext cx="1499987" cy="8297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/>
                <a:t>יכול להיעזר בשכנים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/>
                <a:t>41%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2D688B-682E-94CB-D830-598D17F43181}"/>
              </a:ext>
            </a:extLst>
          </p:cNvPr>
          <p:cNvGrpSpPr/>
          <p:nvPr/>
        </p:nvGrpSpPr>
        <p:grpSpPr>
          <a:xfrm>
            <a:off x="487101" y="2707481"/>
            <a:ext cx="2556880" cy="2627543"/>
            <a:chOff x="583235" y="1700304"/>
            <a:chExt cx="1728000" cy="172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4527C8-88F1-7020-BC5E-58EBA4FF7995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E5CDF7-3761-B80C-73FA-5F95195660B7}"/>
                </a:ext>
              </a:extLst>
            </p:cNvPr>
            <p:cNvSpPr txBox="1"/>
            <p:nvPr/>
          </p:nvSpPr>
          <p:spPr>
            <a:xfrm>
              <a:off x="697241" y="2201415"/>
              <a:ext cx="1499987" cy="7812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/>
                <a:t>מרגיש שייכות לקהילה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/>
                <a:t>51%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AA4126-FD0E-1019-87C2-E41F4D9F28E8}"/>
              </a:ext>
            </a:extLst>
          </p:cNvPr>
          <p:cNvGrpSpPr/>
          <p:nvPr/>
        </p:nvGrpSpPr>
        <p:grpSpPr>
          <a:xfrm>
            <a:off x="6636871" y="4873758"/>
            <a:ext cx="1272485" cy="1157835"/>
            <a:chOff x="583235" y="1700304"/>
            <a:chExt cx="1728000" cy="172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5A1BA5-1E94-C699-9C8E-BCEC45D05056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5EE248-067F-9F9C-8DE1-EB72FD2AF8C5}"/>
                </a:ext>
              </a:extLst>
            </p:cNvPr>
            <p:cNvSpPr txBox="1"/>
            <p:nvPr/>
          </p:nvSpPr>
          <p:spPr>
            <a:xfrm>
              <a:off x="708441" y="2209255"/>
              <a:ext cx="1488788" cy="11042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1400" dirty="0"/>
                <a:t>הסקר החברתי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400" b="1" dirty="0"/>
                <a:t>95%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453612-7331-3B8F-CE2A-3A2C3953B33F}"/>
              </a:ext>
            </a:extLst>
          </p:cNvPr>
          <p:cNvGrpSpPr/>
          <p:nvPr/>
        </p:nvGrpSpPr>
        <p:grpSpPr>
          <a:xfrm>
            <a:off x="9048950" y="4873758"/>
            <a:ext cx="1272485" cy="1264701"/>
            <a:chOff x="583235" y="1700304"/>
            <a:chExt cx="1728000" cy="172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2D50F3-0093-83DF-7D4D-137F30D82036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A6F106-1704-2B4A-AF33-3AB7BD25DD68}"/>
                </a:ext>
              </a:extLst>
            </p:cNvPr>
            <p:cNvSpPr txBox="1"/>
            <p:nvPr/>
          </p:nvSpPr>
          <p:spPr>
            <a:xfrm>
              <a:off x="708441" y="2209253"/>
              <a:ext cx="1488788" cy="10109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1400" dirty="0"/>
                <a:t>הסקר החברתי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400" b="1" dirty="0"/>
                <a:t>92%</a:t>
              </a:r>
            </a:p>
          </p:txBody>
        </p:sp>
      </p:grp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16D3475-B749-090F-15A3-AC2371747FF0}"/>
              </a:ext>
            </a:extLst>
          </p:cNvPr>
          <p:cNvSpPr txBox="1">
            <a:spLocks/>
          </p:cNvSpPr>
          <p:nvPr/>
        </p:nvSpPr>
        <p:spPr>
          <a:xfrm>
            <a:off x="487102" y="1094841"/>
            <a:ext cx="10092792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Tx/>
              <a:buSzTx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עולים סומכים </a:t>
            </a: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יותר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 מוותיקים על אנשים שיעזרו (78% לעומת 62%)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75+ פחות מרגישים שיכולים להיעזר בשכנים (31% לעומת 46%)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העבודה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7153F0-7B7F-0B43-E74A-C75B7F6E525C}"/>
              </a:ext>
            </a:extLst>
          </p:cNvPr>
          <p:cNvGrpSpPr/>
          <p:nvPr/>
        </p:nvGrpSpPr>
        <p:grpSpPr>
          <a:xfrm>
            <a:off x="-1" y="362988"/>
            <a:ext cx="2713703" cy="630045"/>
            <a:chOff x="9530651" y="962321"/>
            <a:chExt cx="2217246" cy="6300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CD9ADE-A0B7-C9FD-784A-19CFF8A55C92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97277F2-A595-76F0-BCCE-3A0172A69310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A50419-C1DA-2D67-F956-0F796847727B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CC230BB-CD34-8DEE-2BF1-7ADF9F2A0719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AF157C47-9143-91C3-38DF-BC50FFDC5E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28" name="Graphic 27" descr="Connections outline">
                  <a:extLst>
                    <a:ext uri="{FF2B5EF4-FFF2-40B4-BE49-F238E27FC236}">
                      <a16:creationId xmlns:a16="http://schemas.microsoft.com/office/drawing/2014/main" id="{E9AE6D89-96B1-4576-23A9-C1BDA73806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DE66386-11FB-7C41-E1A2-77BBAF3AAE56}"/>
              </a:ext>
            </a:extLst>
          </p:cNvPr>
          <p:cNvSpPr txBox="1"/>
          <p:nvPr/>
        </p:nvSpPr>
        <p:spPr>
          <a:xfrm>
            <a:off x="4148255" y="6372612"/>
            <a:ext cx="6516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^נוסח השאלה בסקר המחקר לא זהה לנוסח השאלה בסקר החברתי</a:t>
            </a:r>
          </a:p>
        </p:txBody>
      </p:sp>
    </p:spTree>
    <p:extLst>
      <p:ext uri="{BB962C8B-B14F-4D97-AF65-F5344CB8AC3E}">
        <p14:creationId xmlns:p14="http://schemas.microsoft.com/office/powerpoint/2010/main" val="1828863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4A96-BF25-DBF7-DFB4-426FBB5E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7" y="-23341"/>
            <a:ext cx="9385267" cy="1325563"/>
          </a:xfrm>
        </p:spPr>
        <p:txBody>
          <a:bodyPr/>
          <a:lstStyle/>
          <a:p>
            <a:r>
              <a:rPr lang="he-IL" dirty="0"/>
              <a:t>חוסן קהילתי (באחוזים)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405647-5DBC-3FB5-DBE9-270DCA817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701335"/>
              </p:ext>
            </p:extLst>
          </p:nvPr>
        </p:nvGraphicFramePr>
        <p:xfrm>
          <a:off x="384947" y="1551622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DDE7D32-9190-0AA2-8ECE-CCA040728BBD}"/>
              </a:ext>
            </a:extLst>
          </p:cNvPr>
          <p:cNvSpPr txBox="1">
            <a:spLocks/>
          </p:cNvSpPr>
          <p:nvPr/>
        </p:nvSpPr>
        <p:spPr>
          <a:xfrm>
            <a:off x="487102" y="895218"/>
            <a:ext cx="10092792" cy="656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רמת החוסן של בני 75+ נמוכה יותר</a:t>
            </a: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העבודה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AC737-CE3E-A1FE-9F01-6AD7BE0DF3AB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82FA3C-9C37-EB14-67DD-E2BFD9C6587A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7CE865-938F-8D85-3C69-4AC7285ED6D3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EC1D2A-7425-2CD2-FFC1-00B18449D8A6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49FACE3-6776-A826-0CFA-CA5993B93B00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10" name="Title 1">
                  <a:extLst>
                    <a:ext uri="{FF2B5EF4-FFF2-40B4-BE49-F238E27FC236}">
                      <a16:creationId xmlns:a16="http://schemas.microsoft.com/office/drawing/2014/main" id="{81141701-59A0-C0FD-F2A5-20ACF6E0B6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11" name="Graphic 10" descr="Connections outline">
                  <a:extLst>
                    <a:ext uri="{FF2B5EF4-FFF2-40B4-BE49-F238E27FC236}">
                      <a16:creationId xmlns:a16="http://schemas.microsoft.com/office/drawing/2014/main" id="{29673FFE-076E-E4A2-EE3E-BEA52F1D1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6C02BF8-D699-EBED-7AC4-83D9227398F1}"/>
              </a:ext>
            </a:extLst>
          </p:cNvPr>
          <p:cNvSpPr txBox="1"/>
          <p:nvPr/>
        </p:nvSpPr>
        <p:spPr>
          <a:xfrm>
            <a:off x="6567948" y="1788290"/>
            <a:ext cx="421731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200" dirty="0"/>
              <a:t>המדד מורכב מארבע שאלות: </a:t>
            </a:r>
          </a:p>
          <a:p>
            <a:pPr lvl="1" algn="r" rtl="1"/>
            <a:r>
              <a:rPr lang="he-IL" sz="2200" dirty="0"/>
              <a:t>(א) סומך על אנשים </a:t>
            </a:r>
          </a:p>
          <a:p>
            <a:pPr lvl="1" algn="r" rtl="1"/>
            <a:r>
              <a:rPr lang="he-IL" sz="2200" dirty="0"/>
              <a:t>(ב) מרוצה מן היחסים עם המשפחה </a:t>
            </a:r>
          </a:p>
          <a:p>
            <a:pPr lvl="1" algn="r" rtl="1"/>
            <a:r>
              <a:rPr lang="he-IL" sz="2200" dirty="0"/>
              <a:t>(ג) סומך על השכנים </a:t>
            </a:r>
          </a:p>
          <a:p>
            <a:pPr lvl="1" algn="r" rtl="1"/>
            <a:r>
              <a:rPr lang="he-IL" sz="2200" dirty="0"/>
              <a:t>(ד) מרגיש חלק מן השכונה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200" dirty="0"/>
              <a:t>המדד מתפלג בין 4 ל-16</a:t>
            </a:r>
          </a:p>
          <a:p>
            <a:pPr lvl="1" indent="-342900" algn="r" rtl="1">
              <a:buFont typeface="Wingdings" panose="05000000000000000000" pitchFamily="2" charset="2"/>
              <a:buChar char="§"/>
            </a:pPr>
            <a:r>
              <a:rPr lang="he-IL" sz="2200" dirty="0"/>
              <a:t>הוגדרו שלוש דרגות חוסן קהילתי:   "חוסן נמוך" = עד 7 (כולל)</a:t>
            </a:r>
          </a:p>
          <a:p>
            <a:pPr lvl="1" algn="r" rtl="1"/>
            <a:r>
              <a:rPr lang="he-IL" sz="2200" dirty="0"/>
              <a:t>"חוסן בינוני" = 12-8</a:t>
            </a:r>
          </a:p>
          <a:p>
            <a:pPr lvl="1" algn="r" rtl="1"/>
            <a:r>
              <a:rPr lang="he-IL" sz="2200" dirty="0"/>
              <a:t>"חוסן גבוה" = 12+</a:t>
            </a:r>
          </a:p>
          <a:p>
            <a:pPr marL="800100" lvl="1" indent="-342900" algn="r" rtl="1">
              <a:buFont typeface="Wingdings" panose="05000000000000000000" pitchFamily="2" charset="2"/>
              <a:buChar char="§"/>
            </a:pP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61619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רקע: אשדוד – דמוגרפיה</a:t>
            </a:r>
            <a:endParaRPr lang="he-IL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36C03214-05F6-A2A2-B533-9C459D92F4E5}"/>
              </a:ext>
            </a:extLst>
          </p:cNvPr>
          <p:cNvSpPr/>
          <p:nvPr/>
        </p:nvSpPr>
        <p:spPr>
          <a:xfrm>
            <a:off x="8516826" y="1935076"/>
            <a:ext cx="2048100" cy="1575462"/>
          </a:xfrm>
          <a:prstGeom prst="hexagon">
            <a:avLst/>
          </a:prstGeom>
          <a:solidFill>
            <a:srgbClr val="00C1DE">
              <a:lumMod val="50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225,975</a:t>
            </a: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תושבים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2DAA33F-6BC0-35FE-19DE-BD7C96453EB8}"/>
              </a:ext>
            </a:extLst>
          </p:cNvPr>
          <p:cNvSpPr/>
          <p:nvPr/>
        </p:nvSpPr>
        <p:spPr>
          <a:xfrm>
            <a:off x="6750514" y="3277409"/>
            <a:ext cx="2048100" cy="1575462"/>
          </a:xfrm>
          <a:prstGeom prst="hexagon">
            <a:avLst/>
          </a:prstGeom>
          <a:solidFill>
            <a:srgbClr val="00C1DE">
              <a:lumMod val="50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26.1 ק"מ מעזה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281 אזעקות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(כ-14% מכל הארץ)</a:t>
            </a:r>
            <a:endParaRPr kumimoji="0" lang="he-I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66953F7C-BA27-16C2-7A7A-CA7D21BA597E}"/>
              </a:ext>
            </a:extLst>
          </p:cNvPr>
          <p:cNvSpPr/>
          <p:nvPr/>
        </p:nvSpPr>
        <p:spPr>
          <a:xfrm>
            <a:off x="8516826" y="4570916"/>
            <a:ext cx="2048100" cy="1575462"/>
          </a:xfrm>
          <a:prstGeom prst="hexagon">
            <a:avLst/>
          </a:prstGeom>
          <a:solidFill>
            <a:srgbClr val="00C1DE">
              <a:lumMod val="50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14398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כלכלי-חברתי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5</a:t>
            </a:r>
            <a:endParaRPr kumimoji="0" lang="he-IL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61F0CDF-26C5-FB3C-5B07-9A324FB21FBD}"/>
              </a:ext>
            </a:extLst>
          </p:cNvPr>
          <p:cNvSpPr/>
          <p:nvPr/>
        </p:nvSpPr>
        <p:spPr>
          <a:xfrm>
            <a:off x="4409940" y="1935076"/>
            <a:ext cx="2048100" cy="1575462"/>
          </a:xfrm>
          <a:prstGeom prst="hexagon">
            <a:avLst/>
          </a:prstGeom>
          <a:solidFill>
            <a:srgbClr val="00C1DE">
              <a:lumMod val="75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45,924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60+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(20%)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DE5C2B1-1DAF-4BD7-573C-F9F4FE992C7B}"/>
              </a:ext>
            </a:extLst>
          </p:cNvPr>
          <p:cNvSpPr/>
          <p:nvPr/>
        </p:nvSpPr>
        <p:spPr>
          <a:xfrm>
            <a:off x="4409940" y="4570916"/>
            <a:ext cx="2048100" cy="1575462"/>
          </a:xfrm>
          <a:prstGeom prst="hexagon">
            <a:avLst/>
          </a:prstGeom>
          <a:solidFill>
            <a:srgbClr val="00C1DE">
              <a:lumMod val="75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34,965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65+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(15%)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1D6AA19-04EA-6F70-05B3-F42EE8AD7AFB}"/>
              </a:ext>
            </a:extLst>
          </p:cNvPr>
          <p:cNvSpPr/>
          <p:nvPr/>
        </p:nvSpPr>
        <p:spPr>
          <a:xfrm>
            <a:off x="2688298" y="3277409"/>
            <a:ext cx="2048100" cy="1575462"/>
          </a:xfrm>
          <a:prstGeom prst="hexagon">
            <a:avLst/>
          </a:prstGeom>
          <a:solidFill>
            <a:srgbClr val="00C1DE">
              <a:lumMod val="75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15,155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75+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(7%)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5D22CA80-1C1E-F8B1-6C5F-222F229E2474}"/>
              </a:ext>
            </a:extLst>
          </p:cNvPr>
          <p:cNvSpPr/>
          <p:nvPr/>
        </p:nvSpPr>
        <p:spPr>
          <a:xfrm>
            <a:off x="330629" y="4570916"/>
            <a:ext cx="2048100" cy="1575462"/>
          </a:xfrm>
          <a:prstGeom prst="hexagon">
            <a:avLst/>
          </a:prstGeom>
          <a:solidFill>
            <a:srgbClr val="1AC0DD"/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השלמת הכנסה (30%)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F54DF85-53B7-C095-745D-2E4650CED9F4}"/>
              </a:ext>
            </a:extLst>
          </p:cNvPr>
          <p:cNvSpPr/>
          <p:nvPr/>
        </p:nvSpPr>
        <p:spPr>
          <a:xfrm>
            <a:off x="330629" y="1935076"/>
            <a:ext cx="2048100" cy="1575462"/>
          </a:xfrm>
          <a:prstGeom prst="hexagon">
            <a:avLst/>
          </a:prstGeom>
          <a:solidFill>
            <a:srgbClr val="1AC0DD"/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עולים (42%)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2B5375-9D8F-FE99-3621-D7AEAFDBF371}"/>
              </a:ext>
            </a:extLst>
          </p:cNvPr>
          <p:cNvGrpSpPr/>
          <p:nvPr/>
        </p:nvGrpSpPr>
        <p:grpSpPr>
          <a:xfrm>
            <a:off x="6413364" y="1850525"/>
            <a:ext cx="1181473" cy="4562380"/>
            <a:chOff x="7039665" y="1850525"/>
            <a:chExt cx="1181473" cy="45623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062ADF-6735-191A-3C52-504F0C663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564" y="1850525"/>
              <a:ext cx="1102290" cy="2193507"/>
            </a:xfrm>
            <a:prstGeom prst="line">
              <a:avLst/>
            </a:prstGeom>
            <a:noFill/>
            <a:ln w="38100" cap="flat" cmpd="sng" algn="ctr">
              <a:solidFill>
                <a:srgbClr val="0091A6"/>
              </a:solidFill>
              <a:prstDash val="dash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45F91D-45BD-EC95-6799-2301760A83CB}"/>
                </a:ext>
              </a:extLst>
            </p:cNvPr>
            <p:cNvCxnSpPr>
              <a:cxnSpLocks/>
            </p:cNvCxnSpPr>
            <p:nvPr/>
          </p:nvCxnSpPr>
          <p:spPr>
            <a:xfrm>
              <a:off x="7039665" y="4044032"/>
              <a:ext cx="1181473" cy="2368873"/>
            </a:xfrm>
            <a:prstGeom prst="line">
              <a:avLst/>
            </a:prstGeom>
            <a:noFill/>
            <a:ln w="38100" cap="flat" cmpd="sng" algn="ctr">
              <a:solidFill>
                <a:srgbClr val="0091A6"/>
              </a:solidFill>
              <a:prstDash val="dash"/>
              <a:miter lim="800000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BA0847-F0A3-F326-F62E-EF16D386312E}"/>
              </a:ext>
            </a:extLst>
          </p:cNvPr>
          <p:cNvGrpSpPr/>
          <p:nvPr/>
        </p:nvGrpSpPr>
        <p:grpSpPr>
          <a:xfrm>
            <a:off x="2306478" y="1850525"/>
            <a:ext cx="1181473" cy="4562380"/>
            <a:chOff x="7039665" y="1850525"/>
            <a:chExt cx="1181473" cy="456238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2F3AC9-C755-A7C2-3ADC-ADE25446D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564" y="1850525"/>
              <a:ext cx="1102290" cy="2193507"/>
            </a:xfrm>
            <a:prstGeom prst="line">
              <a:avLst/>
            </a:prstGeom>
            <a:noFill/>
            <a:ln w="38100" cap="flat" cmpd="sng" algn="ctr">
              <a:solidFill>
                <a:srgbClr val="1AC0DD"/>
              </a:solidFill>
              <a:prstDash val="dash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FDA78C-B618-2266-23D1-D7B2765A734E}"/>
                </a:ext>
              </a:extLst>
            </p:cNvPr>
            <p:cNvCxnSpPr>
              <a:cxnSpLocks/>
            </p:cNvCxnSpPr>
            <p:nvPr/>
          </p:nvCxnSpPr>
          <p:spPr>
            <a:xfrm>
              <a:off x="7039665" y="4044032"/>
              <a:ext cx="1181473" cy="2368873"/>
            </a:xfrm>
            <a:prstGeom prst="line">
              <a:avLst/>
            </a:prstGeom>
            <a:noFill/>
            <a:ln w="38100" cap="flat" cmpd="sng" algn="ctr">
              <a:solidFill>
                <a:srgbClr val="1AC0DD"/>
              </a:solidFill>
              <a:prstDash val="dash"/>
              <a:miter lim="800000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94377C-37DA-13B4-5EAB-B555C6E28D40}"/>
              </a:ext>
            </a:extLst>
          </p:cNvPr>
          <p:cNvSpPr txBox="1"/>
          <p:nvPr/>
        </p:nvSpPr>
        <p:spPr>
          <a:xfrm>
            <a:off x="204396" y="6412905"/>
            <a:ext cx="10758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מקורות: מכון </a:t>
            </a:r>
            <a:r>
              <a:rPr lang="he-IL" dirty="0" err="1"/>
              <a:t>מאיירס</a:t>
            </a:r>
            <a:r>
              <a:rPr lang="he-IL" dirty="0"/>
              <a:t>-ג'וינט-</a:t>
            </a:r>
            <a:r>
              <a:rPr lang="he-IL" dirty="0" err="1"/>
              <a:t>ברוקדייל</a:t>
            </a:r>
            <a:r>
              <a:rPr lang="he-IL" dirty="0"/>
              <a:t>. (2023). </a:t>
            </a:r>
            <a:r>
              <a:rPr lang="he-IL" i="1" dirty="0"/>
              <a:t>בני 65+ בישראל שנתון סטטיסטי</a:t>
            </a:r>
            <a:r>
              <a:rPr lang="en-US" dirty="0"/>
              <a:t>;</a:t>
            </a:r>
            <a:r>
              <a:rPr lang="he-IL" dirty="0"/>
              <a:t> אתר הביטוח לאומי (סטטיסטיקה לפי יישובים)</a:t>
            </a:r>
          </a:p>
        </p:txBody>
      </p:sp>
    </p:spTree>
    <p:extLst>
      <p:ext uri="{BB962C8B-B14F-4D97-AF65-F5344CB8AC3E}">
        <p14:creationId xmlns:p14="http://schemas.microsoft.com/office/powerpoint/2010/main" val="26548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4A96-BF25-DBF7-DFB4-426FBB5E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7" y="21368"/>
            <a:ext cx="9385267" cy="1325563"/>
          </a:xfrm>
        </p:spPr>
        <p:txBody>
          <a:bodyPr/>
          <a:lstStyle/>
          <a:p>
            <a:r>
              <a:rPr lang="he-IL" dirty="0"/>
              <a:t>הסתמכות על הרשות המקומית (באחוזים)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405647-5DBC-3FB5-DBE9-270DCA817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24715"/>
              </p:ext>
            </p:extLst>
          </p:nvPr>
        </p:nvGraphicFramePr>
        <p:xfrm>
          <a:off x="2525772" y="1901370"/>
          <a:ext cx="714045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DDE7D32-9190-0AA2-8ECE-CCA040728BBD}"/>
              </a:ext>
            </a:extLst>
          </p:cNvPr>
          <p:cNvSpPr txBox="1">
            <a:spLocks/>
          </p:cNvSpPr>
          <p:nvPr/>
        </p:nvSpPr>
        <p:spPr>
          <a:xfrm>
            <a:off x="487102" y="1240521"/>
            <a:ext cx="10092792" cy="8960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כשליש סומכים על הרשות ברמה גבוהה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;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ההסתמכות על </a:t>
            </a: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הרשות המקומית בקרב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75+ נמוכה יותר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C6FC8B-8D4D-1BDD-65C7-458779C7BAD2}"/>
              </a:ext>
            </a:extLst>
          </p:cNvPr>
          <p:cNvGrpSpPr/>
          <p:nvPr/>
        </p:nvGrpSpPr>
        <p:grpSpPr>
          <a:xfrm>
            <a:off x="78658" y="295850"/>
            <a:ext cx="2910348" cy="630045"/>
            <a:chOff x="9530651" y="962321"/>
            <a:chExt cx="2217246" cy="6300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2F7368-C4B1-0297-4EF4-9F51CCE03FB3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B70854-476B-039F-7FDE-86D9345B142A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B7D403-4968-AF51-B464-4A95A69687DB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73E3252-C086-E3FA-0743-8A280FC50F34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10" name="Title 1">
                  <a:extLst>
                    <a:ext uri="{FF2B5EF4-FFF2-40B4-BE49-F238E27FC236}">
                      <a16:creationId xmlns:a16="http://schemas.microsoft.com/office/drawing/2014/main" id="{03553D12-6E46-8F1F-EF99-BB1C797EAC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11" name="Graphic 10" descr="Connections outline">
                  <a:extLst>
                    <a:ext uri="{FF2B5EF4-FFF2-40B4-BE49-F238E27FC236}">
                      <a16:creationId xmlns:a16="http://schemas.microsoft.com/office/drawing/2014/main" id="{ED184172-8966-9CA0-E8C7-DFFD38F0E1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02929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4A96-BF25-DBF7-DFB4-426FBB5E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481" y="15228"/>
            <a:ext cx="7940413" cy="1325563"/>
          </a:xfrm>
        </p:spPr>
        <p:txBody>
          <a:bodyPr>
            <a:normAutofit/>
          </a:bodyPr>
          <a:lstStyle/>
          <a:p>
            <a:r>
              <a:rPr lang="he-IL" sz="4400" dirty="0"/>
              <a:t>הסתמכות על הממשלה (באחוזים)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405647-5DBC-3FB5-DBE9-270DCA817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773608"/>
              </p:ext>
            </p:extLst>
          </p:nvPr>
        </p:nvGraphicFramePr>
        <p:xfrm>
          <a:off x="2317032" y="1517844"/>
          <a:ext cx="714045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DDE7D32-9190-0AA2-8ECE-CCA040728BBD}"/>
              </a:ext>
            </a:extLst>
          </p:cNvPr>
          <p:cNvSpPr txBox="1">
            <a:spLocks/>
          </p:cNvSpPr>
          <p:nvPr/>
        </p:nvSpPr>
        <p:spPr>
          <a:xfrm>
            <a:off x="487102" y="950316"/>
            <a:ext cx="10092792" cy="8732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פחות מחמישית סומכים על הממשלה ברמה גבוהה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;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ההסתמכות על </a:t>
            </a: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הממשלה בקרב נשים ו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75+ נמוכה יותר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העבודה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C81AFC-DA2E-8CB6-8D66-757340C14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604018"/>
              </p:ext>
            </p:extLst>
          </p:nvPr>
        </p:nvGraphicFramePr>
        <p:xfrm>
          <a:off x="0" y="2878861"/>
          <a:ext cx="3101176" cy="189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AD389D-6B54-1AC8-3105-039FB69E2845}"/>
              </a:ext>
            </a:extLst>
          </p:cNvPr>
          <p:cNvSpPr txBox="1"/>
          <p:nvPr/>
        </p:nvSpPr>
        <p:spPr>
          <a:xfrm>
            <a:off x="-66000" y="3348692"/>
            <a:ext cx="1026448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אמון בממשלה</a:t>
            </a:r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60475-7649-D1E0-C4CB-8ECADD1F71E0}"/>
              </a:ext>
            </a:extLst>
          </p:cNvPr>
          <p:cNvSpPr txBox="1"/>
          <p:nvPr/>
        </p:nvSpPr>
        <p:spPr>
          <a:xfrm>
            <a:off x="153942" y="4778786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C037C6-AA89-D550-0FE3-C98095E97183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08784F-ACEE-3411-B7DE-93ACE4AAEB3B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AF6325-E967-FFF9-F6B3-31BB88313728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52C4F2-FFE5-9A2C-DBDD-8DA651969FDA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2532816-F2B4-B20D-C79C-4EB7F5847AE9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13" name="Title 1">
                  <a:extLst>
                    <a:ext uri="{FF2B5EF4-FFF2-40B4-BE49-F238E27FC236}">
                      <a16:creationId xmlns:a16="http://schemas.microsoft.com/office/drawing/2014/main" id="{E33EEB35-6B6F-B694-2DC5-FAC4822CB38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21" name="Graphic 20" descr="Connections outline">
                  <a:extLst>
                    <a:ext uri="{FF2B5EF4-FFF2-40B4-BE49-F238E27FC236}">
                      <a16:creationId xmlns:a16="http://schemas.microsoft.com/office/drawing/2014/main" id="{A4677811-41BF-4886-B579-AC80F49990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97201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61" y="7256"/>
            <a:ext cx="8308392" cy="1325563"/>
          </a:xfrm>
        </p:spPr>
        <p:txBody>
          <a:bodyPr>
            <a:normAutofit/>
          </a:bodyPr>
          <a:lstStyle/>
          <a:p>
            <a:r>
              <a:rPr lang="he-IL" sz="4400" dirty="0"/>
              <a:t>צורך בעזרה בפעילויות בסיסיות (באחוזים)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234313B-322F-63AC-6626-9C9AAEF58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416477"/>
              </p:ext>
            </p:extLst>
          </p:nvPr>
        </p:nvGraphicFramePr>
        <p:xfrm>
          <a:off x="7013740" y="2326898"/>
          <a:ext cx="4599065" cy="384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E98AF61-AF2E-6B02-EFE5-E7A28B5A2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621648"/>
              </p:ext>
            </p:extLst>
          </p:nvPr>
        </p:nvGraphicFramePr>
        <p:xfrm>
          <a:off x="3275095" y="2262278"/>
          <a:ext cx="4143933" cy="386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2006C57-28EB-E88A-F66A-A5DC35327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247222"/>
              </p:ext>
            </p:extLst>
          </p:nvPr>
        </p:nvGraphicFramePr>
        <p:xfrm>
          <a:off x="-445720" y="2259977"/>
          <a:ext cx="4269626" cy="389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E36971-38EF-46B0-AC25-08361D2A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68948"/>
              </p:ext>
            </p:extLst>
          </p:nvPr>
        </p:nvGraphicFramePr>
        <p:xfrm>
          <a:off x="1860911" y="6190708"/>
          <a:ext cx="6972299" cy="58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-277171" y="1248164"/>
            <a:ext cx="10910864" cy="13087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רק 9% מן הזקנים עצמאיים בכל שלוש הפעולות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42% מן הזקנים נעזרים בכל שלוש הפעולות – המסייע העיקרי הוא בן משפחה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348594-D469-AA7D-FA1C-41C8A61D1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31446"/>
              </p:ext>
            </p:extLst>
          </p:nvPr>
        </p:nvGraphicFramePr>
        <p:xfrm>
          <a:off x="7267640" y="1750943"/>
          <a:ext cx="1485566" cy="142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BA90F1F-6D99-9C41-DFC9-6602BE96783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21994" y="2912551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BB6EAC6-9E62-9D64-60E9-D0B8B1179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642605"/>
              </p:ext>
            </p:extLst>
          </p:nvPr>
        </p:nvGraphicFramePr>
        <p:xfrm>
          <a:off x="3654851" y="1931373"/>
          <a:ext cx="1397876" cy="143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ABAAA74-1091-C571-8297-37239DFBD6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86203" y="2895719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9EA6FEC-7F1F-F9FF-37CC-D3BA4795A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547958"/>
              </p:ext>
            </p:extLst>
          </p:nvPr>
        </p:nvGraphicFramePr>
        <p:xfrm>
          <a:off x="-99891" y="2017461"/>
          <a:ext cx="1358172" cy="130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8EDFD56-DA54-D3A2-D325-1681A210B28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4725" y="2822553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ED9ACA1-80F5-057B-B3C7-A7095E9908C7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F72B2E-6977-5A5E-9BEF-5A5307B2C084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1A5DED-6CA5-A838-1B6B-0B1A28BFCC64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AC9FC9-6022-1EFF-2464-C54F5EB48E93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0057FD3-D882-CE8B-B795-5E2BB461D5AD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8" name="Title 1">
                  <a:extLst>
                    <a:ext uri="{FF2B5EF4-FFF2-40B4-BE49-F238E27FC236}">
                      <a16:creationId xmlns:a16="http://schemas.microsoft.com/office/drawing/2014/main" id="{13DA6E27-86D7-E41F-5823-29B39435D7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9" name="Graphic 8" descr="Connections outline">
                  <a:extLst>
                    <a:ext uri="{FF2B5EF4-FFF2-40B4-BE49-F238E27FC236}">
                      <a16:creationId xmlns:a16="http://schemas.microsoft.com/office/drawing/2014/main" id="{214AC002-9B0D-DA6A-DBD4-F5F38829B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50991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371" y="6314"/>
            <a:ext cx="7695317" cy="1325563"/>
          </a:xfrm>
        </p:spPr>
        <p:txBody>
          <a:bodyPr>
            <a:normAutofit/>
          </a:bodyPr>
          <a:lstStyle/>
          <a:p>
            <a:r>
              <a:rPr lang="he-IL" sz="4400" dirty="0"/>
              <a:t>צורך בתמיכה רגשית או כלכלית (באחוזים)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FA389F6-9EE5-96A8-F18F-F18A2B27B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519198"/>
              </p:ext>
            </p:extLst>
          </p:nvPr>
        </p:nvGraphicFramePr>
        <p:xfrm>
          <a:off x="6096000" y="2614288"/>
          <a:ext cx="4600800" cy="384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2CCF8E7-5BB2-0D03-523A-33FEF87F7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465225"/>
              </p:ext>
            </p:extLst>
          </p:nvPr>
        </p:nvGraphicFramePr>
        <p:xfrm>
          <a:off x="750831" y="2696553"/>
          <a:ext cx="4600800" cy="384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E36971-38EF-46B0-AC25-08361D2A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016410"/>
              </p:ext>
            </p:extLst>
          </p:nvPr>
        </p:nvGraphicFramePr>
        <p:xfrm>
          <a:off x="1951454" y="6129386"/>
          <a:ext cx="7823200" cy="65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216677" y="1341940"/>
            <a:ext cx="10339011" cy="12702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43% מן הזקנים אינם עצמאיים בהתמודדות עם קשיים נפשיים וקשיים כלכליים/ 20% מן הזקנים מתמודדים עצמאית עם קשיים נפשיים וקשיים כלכליים – 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המסייע העיקרי הוא בן משפחה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0A4E73E-3164-851E-1A69-08F5AFF0F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589454"/>
              </p:ext>
            </p:extLst>
          </p:nvPr>
        </p:nvGraphicFramePr>
        <p:xfrm>
          <a:off x="5930635" y="2484648"/>
          <a:ext cx="1573230" cy="142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19CBBA8-627B-B0A6-1BAC-CDDF42B1771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72653" y="3447149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F59C245-905C-5DE3-9F98-EE6C3EBA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491048"/>
              </p:ext>
            </p:extLst>
          </p:nvPr>
        </p:nvGraphicFramePr>
        <p:xfrm>
          <a:off x="323595" y="2641172"/>
          <a:ext cx="1522033" cy="138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1106D3E-3392-25B0-E1A6-E8813720145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22729" y="3513071"/>
            <a:ext cx="638903" cy="49450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4BA7775-1B79-874F-EF89-176C490A0FFD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09B66C-01A3-6D69-74F1-A049EBD848EC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8FF3F4-32AD-4E36-7CB1-17DCDEF4DEF1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AE8331-DAC9-711B-71E0-C833A119CB81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AECD1A9-7B5C-0566-0586-AC6348258197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9" name="Title 1">
                  <a:extLst>
                    <a:ext uri="{FF2B5EF4-FFF2-40B4-BE49-F238E27FC236}">
                      <a16:creationId xmlns:a16="http://schemas.microsoft.com/office/drawing/2014/main" id="{63F33494-411B-74A2-021E-7A972A7D0F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10" name="Graphic 9" descr="Connections outline">
                  <a:extLst>
                    <a:ext uri="{FF2B5EF4-FFF2-40B4-BE49-F238E27FC236}">
                      <a16:creationId xmlns:a16="http://schemas.microsoft.com/office/drawing/2014/main" id="{0B1F5849-5AE2-BBD8-7BDF-BE1F402EC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432967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40" y="5449"/>
            <a:ext cx="9385267" cy="1325563"/>
          </a:xfrm>
        </p:spPr>
        <p:txBody>
          <a:bodyPr/>
          <a:lstStyle/>
          <a:p>
            <a:r>
              <a:rPr lang="he-IL"/>
              <a:t>צורך בתמיכה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247696" y="1039195"/>
            <a:ext cx="10339011" cy="656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משפחה הם מוקד התמיכה המרכזי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D78112-DF01-0EFD-78E7-79D1F7AC7EFE}"/>
              </a:ext>
            </a:extLst>
          </p:cNvPr>
          <p:cNvSpPr/>
          <p:nvPr/>
        </p:nvSpPr>
        <p:spPr>
          <a:xfrm>
            <a:off x="134911" y="2046534"/>
            <a:ext cx="5850321" cy="4266903"/>
          </a:xfrm>
          <a:prstGeom prst="rect">
            <a:avLst/>
          </a:prstGeom>
          <a:noFill/>
          <a:ln w="28575" cap="flat" cmpd="sng" algn="ctr">
            <a:solidFill>
              <a:srgbClr val="00C1DE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A2477F-EB65-2359-FED9-D87C88E3EA99}"/>
              </a:ext>
            </a:extLst>
          </p:cNvPr>
          <p:cNvGrpSpPr/>
          <p:nvPr/>
        </p:nvGrpSpPr>
        <p:grpSpPr>
          <a:xfrm>
            <a:off x="-145392" y="2156350"/>
            <a:ext cx="6295380" cy="4134353"/>
            <a:chOff x="5990471" y="2298163"/>
            <a:chExt cx="6295380" cy="4134353"/>
          </a:xfrm>
        </p:grpSpPr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152F7E62-A6E2-89D3-925A-9902905685B6}"/>
                </a:ext>
              </a:extLst>
            </p:cNvPr>
            <p:cNvGraphicFramePr/>
            <p:nvPr/>
          </p:nvGraphicFramePr>
          <p:xfrm>
            <a:off x="5990471" y="2298163"/>
            <a:ext cx="6201529" cy="4134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1A8D4506-7870-3BAE-7C55-69572CD8AD6A}"/>
                </a:ext>
              </a:extLst>
            </p:cNvPr>
            <p:cNvSpPr txBox="1">
              <a:spLocks/>
            </p:cNvSpPr>
            <p:nvPr/>
          </p:nvSpPr>
          <p:spPr>
            <a:xfrm>
              <a:off x="9904601" y="2304039"/>
              <a:ext cx="2381250" cy="6946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בני משפחה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2A081D4-8724-82F4-F99C-1E7A460174A9}"/>
              </a:ext>
            </a:extLst>
          </p:cNvPr>
          <p:cNvSpPr txBox="1"/>
          <p:nvPr/>
        </p:nvSpPr>
        <p:spPr>
          <a:xfrm>
            <a:off x="7653117" y="2254680"/>
            <a:ext cx="226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  <a:defRPr/>
            </a:pPr>
            <a:r>
              <a:rPr lang="he-IL" sz="2400" u="sng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במי אתה נעזר?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F5FE81-8CC7-AEAC-062C-716EA0BB4FC4}"/>
              </a:ext>
            </a:extLst>
          </p:cNvPr>
          <p:cNvSpPr txBox="1"/>
          <p:nvPr/>
        </p:nvSpPr>
        <p:spPr>
          <a:xfrm>
            <a:off x="8843740" y="3880300"/>
            <a:ext cx="1834035" cy="1634490"/>
          </a:xfrm>
          <a:prstGeom prst="round2DiagRect">
            <a:avLst/>
          </a:prstGeom>
          <a:noFill/>
          <a:ln>
            <a:solidFill>
              <a:srgbClr val="00C1DE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בן משפחה קרוב,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חבר או שכן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מתנדב קבוע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4F5A1-9071-D011-B0F8-0D7EB8604D1B}"/>
              </a:ext>
            </a:extLst>
          </p:cNvPr>
          <p:cNvSpPr txBox="1"/>
          <p:nvPr/>
        </p:nvSpPr>
        <p:spPr>
          <a:xfrm>
            <a:off x="6325876" y="3671570"/>
            <a:ext cx="2355790" cy="1719620"/>
          </a:xfrm>
          <a:prstGeom prst="round2DiagRect">
            <a:avLst/>
          </a:prstGeom>
          <a:noFill/>
          <a:ln>
            <a:solidFill>
              <a:srgbClr val="00C1DE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מישהו מקופת חולים,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מישהו משירות עירוני,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נותן שירות אחר,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איש דת/מנהיג רוחני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B314C6-4A14-A76B-7BB1-3528902BF919}"/>
              </a:ext>
            </a:extLst>
          </p:cNvPr>
          <p:cNvSpPr txBox="1"/>
          <p:nvPr/>
        </p:nvSpPr>
        <p:spPr>
          <a:xfrm>
            <a:off x="7503771" y="5620432"/>
            <a:ext cx="2193838" cy="442674"/>
          </a:xfrm>
          <a:prstGeom prst="round2DiagRect">
            <a:avLst/>
          </a:prstGeom>
          <a:noFill/>
          <a:ln>
            <a:solidFill>
              <a:srgbClr val="006EA0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  <a:defRPr/>
            </a:pPr>
            <a:r>
              <a:rPr lang="he-IL" sz="200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אין לי למי לפנות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CE42C8-9E0D-8B12-46CE-F8FA06D0C9DC}"/>
              </a:ext>
            </a:extLst>
          </p:cNvPr>
          <p:cNvSpPr txBox="1"/>
          <p:nvPr/>
        </p:nvSpPr>
        <p:spPr>
          <a:xfrm>
            <a:off x="8018114" y="2959561"/>
            <a:ext cx="1327103" cy="442674"/>
          </a:xfrm>
          <a:prstGeom prst="round2Diag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  <a:defRPr/>
            </a:pPr>
            <a:r>
              <a:rPr lang="he-IL" sz="200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אין לי צורך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1547C7-4C02-C613-DEF5-329961B76993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A687F-FAB0-E37A-6A36-2B32C9BC0CB0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58AF03-5971-0A6D-53D5-99AC60080CD5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867023-336B-E15B-AA90-362272F21ABB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B5976CB-A186-AC9F-0D97-7F7D54F84566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9" name="Title 1">
                  <a:extLst>
                    <a:ext uri="{FF2B5EF4-FFF2-40B4-BE49-F238E27FC236}">
                      <a16:creationId xmlns:a16="http://schemas.microsoft.com/office/drawing/2014/main" id="{0030D0F6-9AD8-FCEE-D365-22FD6094DF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10" name="Graphic 9" descr="Connections outline">
                  <a:extLst>
                    <a:ext uri="{FF2B5EF4-FFF2-40B4-BE49-F238E27FC236}">
                      <a16:creationId xmlns:a16="http://schemas.microsoft.com/office/drawing/2014/main" id="{FF88D40E-A5D5-7E61-5B41-7AB797FE7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235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40" y="5449"/>
            <a:ext cx="9385267" cy="1325563"/>
          </a:xfrm>
        </p:spPr>
        <p:txBody>
          <a:bodyPr/>
          <a:lstStyle/>
          <a:p>
            <a:r>
              <a:rPr lang="he-IL"/>
              <a:t>צורך בתמיכה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247696" y="1039195"/>
            <a:ext cx="10339011" cy="656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משפחה הם מוקד התמיכה המרכזי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A081D4-8724-82F4-F99C-1E7A460174A9}"/>
              </a:ext>
            </a:extLst>
          </p:cNvPr>
          <p:cNvSpPr txBox="1"/>
          <p:nvPr/>
        </p:nvSpPr>
        <p:spPr>
          <a:xfrm>
            <a:off x="7653117" y="2254680"/>
            <a:ext cx="226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  <a:defRPr/>
            </a:pPr>
            <a:r>
              <a:rPr lang="he-IL" sz="2400" u="sng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במי אתה נעזר?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F5FE81-8CC7-AEAC-062C-716EA0BB4FC4}"/>
              </a:ext>
            </a:extLst>
          </p:cNvPr>
          <p:cNvSpPr txBox="1"/>
          <p:nvPr/>
        </p:nvSpPr>
        <p:spPr>
          <a:xfrm>
            <a:off x="8843740" y="3880300"/>
            <a:ext cx="1834035" cy="1634490"/>
          </a:xfrm>
          <a:prstGeom prst="round2DiagRect">
            <a:avLst/>
          </a:prstGeom>
          <a:noFill/>
          <a:ln>
            <a:solidFill>
              <a:srgbClr val="00C1DE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בן משפחה קרוב,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חבר או שכן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מתנדב קבוע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4F5A1-9071-D011-B0F8-0D7EB8604D1B}"/>
              </a:ext>
            </a:extLst>
          </p:cNvPr>
          <p:cNvSpPr txBox="1"/>
          <p:nvPr/>
        </p:nvSpPr>
        <p:spPr>
          <a:xfrm>
            <a:off x="6325876" y="3671570"/>
            <a:ext cx="2355790" cy="1719620"/>
          </a:xfrm>
          <a:prstGeom prst="round2DiagRect">
            <a:avLst/>
          </a:prstGeom>
          <a:noFill/>
          <a:ln>
            <a:solidFill>
              <a:srgbClr val="00C1DE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מישהו מקופת חולים,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מישהו משירות עירוני,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נותן שירות אחר,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איש דת/מנהיג רוחני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B314C6-4A14-A76B-7BB1-3528902BF919}"/>
              </a:ext>
            </a:extLst>
          </p:cNvPr>
          <p:cNvSpPr txBox="1"/>
          <p:nvPr/>
        </p:nvSpPr>
        <p:spPr>
          <a:xfrm>
            <a:off x="7503771" y="5620432"/>
            <a:ext cx="2193838" cy="442674"/>
          </a:xfrm>
          <a:prstGeom prst="round2DiagRect">
            <a:avLst/>
          </a:prstGeom>
          <a:noFill/>
          <a:ln>
            <a:solidFill>
              <a:srgbClr val="006EA0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  <a:defRPr/>
            </a:pPr>
            <a:r>
              <a:rPr lang="he-IL" sz="200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אין לי למי לפנות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CE42C8-9E0D-8B12-46CE-F8FA06D0C9DC}"/>
              </a:ext>
            </a:extLst>
          </p:cNvPr>
          <p:cNvSpPr txBox="1"/>
          <p:nvPr/>
        </p:nvSpPr>
        <p:spPr>
          <a:xfrm>
            <a:off x="8018114" y="2959561"/>
            <a:ext cx="1327103" cy="442674"/>
          </a:xfrm>
          <a:prstGeom prst="round2Diag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  <a:defRPr/>
            </a:pPr>
            <a:r>
              <a:rPr lang="he-IL" sz="200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אין לי צורך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29C578-A5EA-F2DC-9D47-691221785BE8}"/>
              </a:ext>
            </a:extLst>
          </p:cNvPr>
          <p:cNvSpPr/>
          <p:nvPr/>
        </p:nvSpPr>
        <p:spPr>
          <a:xfrm>
            <a:off x="134911" y="2046534"/>
            <a:ext cx="5850321" cy="4266903"/>
          </a:xfrm>
          <a:prstGeom prst="rect">
            <a:avLst/>
          </a:prstGeom>
          <a:noFill/>
          <a:ln w="28575" cap="flat" cmpd="sng" algn="ctr">
            <a:solidFill>
              <a:srgbClr val="00C1DE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4B172-2566-B645-D461-899EE90AC4F4}"/>
              </a:ext>
            </a:extLst>
          </p:cNvPr>
          <p:cNvGrpSpPr/>
          <p:nvPr/>
        </p:nvGrpSpPr>
        <p:grpSpPr>
          <a:xfrm>
            <a:off x="5424" y="2307244"/>
            <a:ext cx="6349102" cy="4137558"/>
            <a:chOff x="-118457" y="2304039"/>
            <a:chExt cx="6349102" cy="4137558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8A63FE7C-8778-DA94-4DBF-D307191583D6}"/>
                </a:ext>
              </a:extLst>
            </p:cNvPr>
            <p:cNvSpPr txBox="1">
              <a:spLocks/>
            </p:cNvSpPr>
            <p:nvPr/>
          </p:nvSpPr>
          <p:spPr>
            <a:xfrm>
              <a:off x="3849395" y="2304039"/>
              <a:ext cx="2381250" cy="6946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חבר/שכן</a:t>
              </a: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7FB2FBC-F5A1-A71A-D6BB-8CCE068EA70F}"/>
                </a:ext>
              </a:extLst>
            </p:cNvPr>
            <p:cNvGraphicFramePr/>
            <p:nvPr/>
          </p:nvGraphicFramePr>
          <p:xfrm>
            <a:off x="-118457" y="2307244"/>
            <a:ext cx="6201529" cy="4134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D28590-BC25-4633-4C48-F97B5B936FAD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6DB5E8-6C26-2CCB-FFF7-2FD8E2EAE3D5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F15EC5-693E-9E7E-83C7-3E31BE2E17D2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DC985C-6FA9-84A5-A7DB-8E99BEF49C0A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0C048A5-2A53-4AFE-90AF-D3EC3C84A73F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9" name="Title 1">
                  <a:extLst>
                    <a:ext uri="{FF2B5EF4-FFF2-40B4-BE49-F238E27FC236}">
                      <a16:creationId xmlns:a16="http://schemas.microsoft.com/office/drawing/2014/main" id="{C1B3EE66-B7D4-B687-AB66-E92BBE0C088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10" name="Graphic 9" descr="Connections outline">
                  <a:extLst>
                    <a:ext uri="{FF2B5EF4-FFF2-40B4-BE49-F238E27FC236}">
                      <a16:creationId xmlns:a16="http://schemas.microsoft.com/office/drawing/2014/main" id="{E4B5A18C-F5B9-CAC2-80C4-BA91F2E84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621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40" y="19963"/>
            <a:ext cx="9385267" cy="1325563"/>
          </a:xfrm>
        </p:spPr>
        <p:txBody>
          <a:bodyPr/>
          <a:lstStyle/>
          <a:p>
            <a:r>
              <a:rPr lang="he-IL" dirty="0"/>
              <a:t>צורך בתמיכה (באחוזים)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247696" y="993033"/>
            <a:ext cx="10339011" cy="656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24% תלויים לחלוטין (בכל תחומי הסיוע)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ברשת התמיכה שלהם 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2286A2-E0EA-E44D-CF2F-F40449443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104109"/>
              </p:ext>
            </p:extLst>
          </p:nvPr>
        </p:nvGraphicFramePr>
        <p:xfrm>
          <a:off x="1920897" y="1747252"/>
          <a:ext cx="7843563" cy="454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355159A-88B4-B876-43DA-6E2F55C29FA9}"/>
              </a:ext>
            </a:extLst>
          </p:cNvPr>
          <p:cNvGrpSpPr/>
          <p:nvPr/>
        </p:nvGrpSpPr>
        <p:grpSpPr>
          <a:xfrm>
            <a:off x="0" y="362988"/>
            <a:ext cx="2910348" cy="630045"/>
            <a:chOff x="9530651" y="962321"/>
            <a:chExt cx="2217246" cy="6300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AD1AB7-53E5-5130-5412-8468B355568B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44D00A-DF12-466C-0156-1258BC3A4F5C}"/>
                </a:ext>
              </a:extLst>
            </p:cNvPr>
            <p:cNvGrpSpPr/>
            <p:nvPr/>
          </p:nvGrpSpPr>
          <p:grpSpPr>
            <a:xfrm>
              <a:off x="9530651" y="962321"/>
              <a:ext cx="2179171" cy="630045"/>
              <a:chOff x="9904601" y="794894"/>
              <a:chExt cx="2179171" cy="63004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BFB985-0177-7F52-BFA2-102464008426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C326101-846C-BB5B-C72B-39701C1BF490}"/>
                  </a:ext>
                </a:extLst>
              </p:cNvPr>
              <p:cNvGrpSpPr/>
              <p:nvPr/>
            </p:nvGrpSpPr>
            <p:grpSpPr>
              <a:xfrm>
                <a:off x="9904601" y="794894"/>
                <a:ext cx="2163931" cy="630045"/>
                <a:chOff x="9904601" y="794894"/>
                <a:chExt cx="2163931" cy="630045"/>
              </a:xfrm>
            </p:grpSpPr>
            <p:sp>
              <p:nvSpPr>
                <p:cNvPr id="9" name="Title 1">
                  <a:extLst>
                    <a:ext uri="{FF2B5EF4-FFF2-40B4-BE49-F238E27FC236}">
                      <a16:creationId xmlns:a16="http://schemas.microsoft.com/office/drawing/2014/main" id="{A4731274-FC40-A65B-2481-4294ECF145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04601" y="794894"/>
                  <a:ext cx="1639788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בתמיכה </a:t>
                  </a:r>
                  <a:b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10" name="Graphic 9" descr="Connections outline">
                  <a:extLst>
                    <a:ext uri="{FF2B5EF4-FFF2-40B4-BE49-F238E27FC236}">
                      <a16:creationId xmlns:a16="http://schemas.microsoft.com/office/drawing/2014/main" id="{ECC77117-4075-449C-BBA3-4501612EA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59032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98" y="-9170"/>
            <a:ext cx="9385267" cy="1325563"/>
          </a:xfrm>
        </p:spPr>
        <p:txBody>
          <a:bodyPr/>
          <a:lstStyle/>
          <a:p>
            <a:r>
              <a:rPr lang="he-IL" sz="4800">
                <a:latin typeface="Assistant" pitchFamily="2" charset="-79"/>
                <a:cs typeface="Assistant" pitchFamily="2" charset="-79"/>
              </a:rPr>
              <a:t>תמונת מצב זקנים – מדדי פרט</a:t>
            </a:r>
            <a:endParaRPr lang="he-IL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9660258" y="1583594"/>
            <a:ext cx="1199775" cy="1099188"/>
          </a:xfrm>
          <a:prstGeom prst="rect">
            <a:avLst/>
          </a:prstGeom>
          <a:solidFill>
            <a:srgbClr val="00C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"על"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6722385" y="1059919"/>
            <a:ext cx="2827468" cy="1665708"/>
            <a:chOff x="9345075" y="1725848"/>
            <a:chExt cx="2827468" cy="1665708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827468" cy="130225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00C1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88571" y="2076850"/>
              <a:ext cx="2764379" cy="131470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56%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במצב בריאות טוב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22%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ברמת דיכאון גבוהה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40%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עם קושי בתפקוד היום-יומי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936212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מצב בריאות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C1D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5D8941-5E88-82E7-EA1E-7FA537FE13EA}"/>
                </a:ext>
              </a:extLst>
            </p:cNvPr>
            <p:cNvGrpSpPr/>
            <p:nvPr/>
          </p:nvGrpSpPr>
          <p:grpSpPr>
            <a:xfrm>
              <a:off x="11596451" y="1725848"/>
              <a:ext cx="576000" cy="360000"/>
              <a:chOff x="11596451" y="1849673"/>
              <a:chExt cx="576000" cy="36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50E6-1F7E-2C04-D7D0-7D75CDA0EBAC}"/>
                  </a:ext>
                </a:extLst>
              </p:cNvPr>
              <p:cNvSpPr/>
              <p:nvPr/>
            </p:nvSpPr>
            <p:spPr>
              <a:xfrm>
                <a:off x="11596451" y="1849673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25C059-243B-8F8A-DBEB-13FA306D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569" y="189433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5BF2D-4EA1-22D8-734C-86252B5C1C82}"/>
              </a:ext>
            </a:extLst>
          </p:cNvPr>
          <p:cNvGrpSpPr/>
          <p:nvPr/>
        </p:nvGrpSpPr>
        <p:grpSpPr>
          <a:xfrm>
            <a:off x="116599" y="5405749"/>
            <a:ext cx="10043750" cy="404722"/>
            <a:chOff x="4021019" y="5862180"/>
            <a:chExt cx="7847734" cy="404722"/>
          </a:xfrm>
        </p:grpSpPr>
        <p:sp>
          <p:nvSpPr>
            <p:cNvPr id="45" name="Rounded Rectangle 110">
              <a:extLst>
                <a:ext uri="{FF2B5EF4-FFF2-40B4-BE49-F238E27FC236}">
                  <a16:creationId xmlns:a16="http://schemas.microsoft.com/office/drawing/2014/main" id="{921CCBCC-186E-7426-DBF0-B9DDA1058A89}"/>
                </a:ext>
              </a:extLst>
            </p:cNvPr>
            <p:cNvSpPr/>
            <p:nvPr/>
          </p:nvSpPr>
          <p:spPr>
            <a:xfrm>
              <a:off x="4021019" y="5862180"/>
              <a:ext cx="7847734" cy="40472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687D8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r" rtl="1"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      </a:t>
              </a: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אוריינות דיגיטלית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|   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70%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עצמאיים בפעולה דיגיטלית בסיסית     |    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44%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עצמאיים </a:t>
              </a:r>
              <a:r>
                <a:rPr lang="he-IL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בפעולה דיגיטלית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מתקדמת 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D3FFA1-ABC9-301C-47E4-278B3AD2424D}"/>
                </a:ext>
              </a:extLst>
            </p:cNvPr>
            <p:cNvGrpSpPr/>
            <p:nvPr/>
          </p:nvGrpSpPr>
          <p:grpSpPr>
            <a:xfrm>
              <a:off x="11502608" y="5887962"/>
              <a:ext cx="359999" cy="359999"/>
              <a:chOff x="9793568" y="4991039"/>
              <a:chExt cx="1131106" cy="1131106"/>
            </a:xfrm>
            <a:solidFill>
              <a:srgbClr val="009BD2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5C6B4A-10CC-15C9-7DFF-35B7A81386F1}"/>
                  </a:ext>
                </a:extLst>
              </p:cNvPr>
              <p:cNvSpPr/>
              <p:nvPr/>
            </p:nvSpPr>
            <p:spPr>
              <a:xfrm>
                <a:off x="9793568" y="4991039"/>
                <a:ext cx="1131106" cy="113110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E060BCD-1C3D-9CDE-E9BB-A9CD7FE4D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960821" y="5210226"/>
                <a:ext cx="772535" cy="77253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3574333" y="1067780"/>
            <a:ext cx="2859238" cy="1673724"/>
            <a:chOff x="4926167" y="1362313"/>
            <a:chExt cx="2859238" cy="16737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4938692" y="1362313"/>
              <a:ext cx="2839994" cy="1657846"/>
              <a:chOff x="4938692" y="1913379"/>
              <a:chExt cx="2839994" cy="1657846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4938692" y="2261922"/>
                <a:ext cx="2827468" cy="130930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282033" y="1913718"/>
                <a:ext cx="1939724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מצב חברתי-רגשי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CC6B99-1F3F-4C6B-15B9-FF434C2E1DDE}"/>
                  </a:ext>
                </a:extLst>
              </p:cNvPr>
              <p:cNvGrpSpPr/>
              <p:nvPr/>
            </p:nvGrpSpPr>
            <p:grpSpPr>
              <a:xfrm>
                <a:off x="7202686" y="1913379"/>
                <a:ext cx="576000" cy="360000"/>
                <a:chOff x="7193161" y="1873980"/>
                <a:chExt cx="576000" cy="3600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F9315B9-81DA-6F57-2D5A-6DE8B78823BA}"/>
                    </a:ext>
                  </a:extLst>
                </p:cNvPr>
                <p:cNvSpPr/>
                <p:nvPr/>
              </p:nvSpPr>
              <p:spPr>
                <a:xfrm>
                  <a:off x="7193161" y="1873980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D8D06676-B36C-6112-C680-CB7B2D2DF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7161" y="1918645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4926167" y="1744389"/>
              <a:ext cx="2859238" cy="12916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74% 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עם חוסן אישי גבוה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37% 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חשים בדידות</a:t>
              </a:r>
              <a:endParaRPr kumimoji="0" lang="he-IL" sz="18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77%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חשים תחושת ביטחון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217616" y="1050921"/>
            <a:ext cx="2836931" cy="1689432"/>
            <a:chOff x="1329847" y="1370215"/>
            <a:chExt cx="2836931" cy="168943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329847" y="1370215"/>
              <a:ext cx="2836931" cy="1689432"/>
              <a:chOff x="1329847" y="1729482"/>
              <a:chExt cx="2836931" cy="1689432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329847" y="2093351"/>
                <a:ext cx="2827468" cy="132556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2225451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מצב כלכלי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BE5B9-775A-F694-110C-E7BCBB523679}"/>
                  </a:ext>
                </a:extLst>
              </p:cNvPr>
              <p:cNvGrpSpPr/>
              <p:nvPr/>
            </p:nvGrpSpPr>
            <p:grpSpPr>
              <a:xfrm>
                <a:off x="3590778" y="1729482"/>
                <a:ext cx="576000" cy="360000"/>
                <a:chOff x="-2075801" y="691664"/>
                <a:chExt cx="576000" cy="36000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410B74-24F1-2FEB-705A-B9BB5CA9A5F0}"/>
                    </a:ext>
                  </a:extLst>
                </p:cNvPr>
                <p:cNvSpPr/>
                <p:nvPr/>
              </p:nvSpPr>
              <p:spPr>
                <a:xfrm>
                  <a:off x="-2075801" y="691664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E556323-0938-44C9-0DB0-EB7CF630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1801" y="731780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483581" y="1959496"/>
              <a:ext cx="2520000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73%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מצליחים לעמוד בהוצאות החודשיות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7296336" y="2890277"/>
            <a:ext cx="2169704" cy="2181823"/>
            <a:chOff x="9702428" y="3441103"/>
            <a:chExt cx="2169704" cy="218182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702428" y="3441103"/>
              <a:ext cx="2169704" cy="2181823"/>
              <a:chOff x="9702428" y="3744446"/>
              <a:chExt cx="2169704" cy="2181823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702428" y="4095176"/>
                <a:ext cx="2160000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865035" y="3761597"/>
                <a:ext cx="164709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ניהול בריאות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B55E92-C37F-ADDC-C319-E9D67CB3C427}"/>
                  </a:ext>
                </a:extLst>
              </p:cNvPr>
              <p:cNvGrpSpPr/>
              <p:nvPr/>
            </p:nvGrpSpPr>
            <p:grpSpPr>
              <a:xfrm>
                <a:off x="11512132" y="3744446"/>
                <a:ext cx="360000" cy="360000"/>
                <a:chOff x="-508166" y="1230796"/>
                <a:chExt cx="360000" cy="3600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76EACE-2BA2-CE27-76FF-D7916AA3530A}"/>
                    </a:ext>
                  </a:extLst>
                </p:cNvPr>
                <p:cNvSpPr/>
                <p:nvPr/>
              </p:nvSpPr>
              <p:spPr>
                <a:xfrm>
                  <a:off x="-50816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8A0A2695-2450-E08B-32E0-D0B04AF5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520" y="1290895"/>
                  <a:ext cx="230709" cy="230709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797551" y="4416219"/>
              <a:ext cx="2009936" cy="9159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29%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ויתרו על שירותים רפואיים ובדיקות שגרה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4915601" y="2881007"/>
            <a:ext cx="2176812" cy="2178996"/>
            <a:chOff x="6708070" y="3431833"/>
            <a:chExt cx="2176812" cy="217899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711449" y="3431833"/>
              <a:ext cx="2173433" cy="2178996"/>
              <a:chOff x="6781255" y="3735176"/>
              <a:chExt cx="2173433" cy="2178996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781255" y="4095175"/>
                <a:ext cx="2160000" cy="1818997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781255" y="3761597"/>
                <a:ext cx="180463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אורח חיים בריא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70B5F7-D8E9-916B-BAC3-3995D04DFAE9}"/>
                  </a:ext>
                </a:extLst>
              </p:cNvPr>
              <p:cNvGrpSpPr/>
              <p:nvPr/>
            </p:nvGrpSpPr>
            <p:grpSpPr>
              <a:xfrm>
                <a:off x="8594688" y="3735176"/>
                <a:ext cx="360000" cy="360000"/>
                <a:chOff x="-1024636" y="1230796"/>
                <a:chExt cx="360000" cy="3600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A31C104-68F6-C98A-E854-9901871C5DD2}"/>
                    </a:ext>
                  </a:extLst>
                </p:cNvPr>
                <p:cNvSpPr/>
                <p:nvPr/>
              </p:nvSpPr>
              <p:spPr>
                <a:xfrm>
                  <a:off x="-102463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1FDC52C7-DCB8-1305-DA95-5CEB0257C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52636" y="1298247"/>
                  <a:ext cx="216000" cy="21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708070" y="3779730"/>
              <a:ext cx="2176812" cy="183109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49%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יוצאים </a:t>
              </a:r>
              <a:r>
                <a:rPr lang="he-IL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מן הבית</a:t>
              </a:r>
              <a:b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כמעט כל יום/כל יום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50%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מבצעים </a:t>
              </a:r>
              <a:b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פעילות גופנית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כ-</a:t>
              </a:r>
              <a:r>
                <a:rPr lang="he-IL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40%</a:t>
              </a:r>
              <a:r>
                <a:rPr lang="he-IL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 חווים תחושות לחץ (</a:t>
              </a:r>
              <a:r>
                <a:rPr 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STRESS</a:t>
              </a:r>
              <a:r>
                <a:rPr lang="he-IL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)</a:t>
              </a:r>
              <a:endParaRPr kumimoji="0" lang="he-IL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AE827D-6F62-8946-8DC5-4EA0BF2010B4}"/>
              </a:ext>
            </a:extLst>
          </p:cNvPr>
          <p:cNvGrpSpPr/>
          <p:nvPr/>
        </p:nvGrpSpPr>
        <p:grpSpPr>
          <a:xfrm>
            <a:off x="2526195" y="2881007"/>
            <a:ext cx="2175429" cy="2178995"/>
            <a:chOff x="3739031" y="3431833"/>
            <a:chExt cx="2175429" cy="217899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6C1E5FC-DAE7-C4A5-ED7D-08F1F831F09A}"/>
                </a:ext>
              </a:extLst>
            </p:cNvPr>
            <p:cNvGrpSpPr/>
            <p:nvPr/>
          </p:nvGrpSpPr>
          <p:grpSpPr>
            <a:xfrm>
              <a:off x="3739031" y="3431833"/>
              <a:ext cx="2167399" cy="2178995"/>
              <a:chOff x="3882853" y="3735176"/>
              <a:chExt cx="2167399" cy="2178995"/>
            </a:xfrm>
          </p:grpSpPr>
          <p:sp>
            <p:nvSpPr>
              <p:cNvPr id="84" name="Rounded Rectangle 9">
                <a:extLst>
                  <a:ext uri="{FF2B5EF4-FFF2-40B4-BE49-F238E27FC236}">
                    <a16:creationId xmlns:a16="http://schemas.microsoft.com/office/drawing/2014/main" id="{4DE1BF8F-1A51-04FB-87BF-B9A4286ABF46}"/>
                  </a:ext>
                </a:extLst>
              </p:cNvPr>
              <p:cNvSpPr/>
              <p:nvPr/>
            </p:nvSpPr>
            <p:spPr>
              <a:xfrm>
                <a:off x="3882853" y="4095176"/>
                <a:ext cx="2160000" cy="1818995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85" name="Rounded Rectangle 159">
                <a:extLst>
                  <a:ext uri="{FF2B5EF4-FFF2-40B4-BE49-F238E27FC236}">
                    <a16:creationId xmlns:a16="http://schemas.microsoft.com/office/drawing/2014/main" id="{EBB0BAB3-3100-E197-19C0-F476E1CA6073}"/>
                  </a:ext>
                </a:extLst>
              </p:cNvPr>
              <p:cNvSpPr/>
              <p:nvPr/>
            </p:nvSpPr>
            <p:spPr>
              <a:xfrm>
                <a:off x="3882853" y="3761597"/>
                <a:ext cx="1800869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אורח חיים פעיל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41E95D-BAA0-0CC5-3D60-1B77ECD77F8D}"/>
                  </a:ext>
                </a:extLst>
              </p:cNvPr>
              <p:cNvGrpSpPr/>
              <p:nvPr/>
            </p:nvGrpSpPr>
            <p:grpSpPr>
              <a:xfrm>
                <a:off x="5690252" y="3735176"/>
                <a:ext cx="360000" cy="360000"/>
                <a:chOff x="-1559105" y="1230796"/>
                <a:chExt cx="360000" cy="36000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3D7586-3AE1-E39C-A21A-0470A4B510FB}"/>
                    </a:ext>
                  </a:extLst>
                </p:cNvPr>
                <p:cNvSpPr/>
                <p:nvPr/>
              </p:nvSpPr>
              <p:spPr>
                <a:xfrm>
                  <a:off x="-1559105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7863AF1-8862-B7F8-BAE1-CCAC96B3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768" y="1264325"/>
                  <a:ext cx="300882" cy="30088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מלבן 127">
              <a:extLst>
                <a:ext uri="{FF2B5EF4-FFF2-40B4-BE49-F238E27FC236}">
                  <a16:creationId xmlns:a16="http://schemas.microsoft.com/office/drawing/2014/main" id="{FCB06A6E-8A35-3AE4-BB24-9122CC9E889B}"/>
                </a:ext>
              </a:extLst>
            </p:cNvPr>
            <p:cNvSpPr/>
            <p:nvPr/>
          </p:nvSpPr>
          <p:spPr>
            <a:xfrm>
              <a:off x="3742808" y="3811824"/>
              <a:ext cx="217165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19%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מתנדבים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48%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ממצים זכויות </a:t>
              </a:r>
              <a:br>
                <a: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באופן עצמאי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48% 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מנהלים </a:t>
              </a:r>
              <a:br>
                <a: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סדר יום משמעותי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116598" y="2892631"/>
            <a:ext cx="2176812" cy="2167371"/>
            <a:chOff x="568218" y="3443457"/>
            <a:chExt cx="2176812" cy="216737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568218" y="3443457"/>
              <a:ext cx="2176812" cy="2167371"/>
              <a:chOff x="568218" y="3443457"/>
              <a:chExt cx="2176812" cy="216737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568218" y="3443457"/>
                <a:ext cx="2160000" cy="2167371"/>
                <a:chOff x="568218" y="3746800"/>
                <a:chExt cx="2160000" cy="2167371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568218" y="4115885"/>
                  <a:ext cx="2160000" cy="1798286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rgbClr val="009B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638845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BD2"/>
                      </a:solidFill>
                      <a:effectLst/>
                      <a:uLnTx/>
                      <a:uFillTx/>
                      <a:latin typeface="Assistant" pitchFamily="2" charset="-79"/>
                      <a:cs typeface="Assistant" pitchFamily="2" charset="-79"/>
                    </a:rPr>
                    <a:t>מוכנות כלכלית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E9EE082-AF6F-7748-D5EB-02A619EEF017}"/>
                    </a:ext>
                  </a:extLst>
                </p:cNvPr>
                <p:cNvSpPr/>
                <p:nvPr/>
              </p:nvSpPr>
              <p:spPr>
                <a:xfrm>
                  <a:off x="2368218" y="3746800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568218" y="3811823"/>
              <a:ext cx="217681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34% 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מועסקים</a:t>
              </a: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9660259" y="3447413"/>
            <a:ext cx="1199775" cy="1099188"/>
          </a:xfrm>
          <a:prstGeom prst="rect">
            <a:avLst/>
          </a:prstGeom>
          <a:solidFill>
            <a:srgbClr val="009B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מדדים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מנבאים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CDCFF8D-709A-714E-4791-0FC526754874}"/>
              </a:ext>
            </a:extLst>
          </p:cNvPr>
          <p:cNvGrpSpPr/>
          <p:nvPr/>
        </p:nvGrpSpPr>
        <p:grpSpPr>
          <a:xfrm>
            <a:off x="0" y="6108476"/>
            <a:ext cx="9495048" cy="677785"/>
            <a:chOff x="1672245" y="6137753"/>
            <a:chExt cx="8812040" cy="67778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A17DDCC-BDB1-04CC-3893-28D9E411BFB0}"/>
                </a:ext>
              </a:extLst>
            </p:cNvPr>
            <p:cNvGrpSpPr/>
            <p:nvPr/>
          </p:nvGrpSpPr>
          <p:grpSpPr>
            <a:xfrm>
              <a:off x="1672245" y="6185493"/>
              <a:ext cx="8722418" cy="630045"/>
              <a:chOff x="3025479" y="962321"/>
              <a:chExt cx="8722418" cy="63004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25A34-FB11-73A9-B092-25948C98C471}"/>
                  </a:ext>
                </a:extLst>
              </p:cNvPr>
              <p:cNvSpPr/>
              <p:nvPr/>
            </p:nvSpPr>
            <p:spPr>
              <a:xfrm>
                <a:off x="11261829" y="1008483"/>
                <a:ext cx="486068" cy="48606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9375E5D-0C68-055E-F76F-470A61A0C1D1}"/>
                  </a:ext>
                </a:extLst>
              </p:cNvPr>
              <p:cNvGrpSpPr/>
              <p:nvPr/>
            </p:nvGrpSpPr>
            <p:grpSpPr>
              <a:xfrm>
                <a:off x="3025479" y="962321"/>
                <a:ext cx="8684343" cy="630045"/>
                <a:chOff x="3399429" y="794894"/>
                <a:chExt cx="8684343" cy="630045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482CC7D-44E6-9F81-18F9-CE3036327118}"/>
                    </a:ext>
                  </a:extLst>
                </p:cNvPr>
                <p:cNvSpPr/>
                <p:nvPr/>
              </p:nvSpPr>
              <p:spPr>
                <a:xfrm>
                  <a:off x="11597704" y="873022"/>
                  <a:ext cx="486068" cy="48606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endParaRPr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47969DCF-7F8B-D62C-0286-D006C45D75B3}"/>
                    </a:ext>
                  </a:extLst>
                </p:cNvPr>
                <p:cNvGrpSpPr/>
                <p:nvPr/>
              </p:nvGrpSpPr>
              <p:grpSpPr>
                <a:xfrm>
                  <a:off x="3399429" y="794894"/>
                  <a:ext cx="8669103" cy="630045"/>
                  <a:chOff x="3399429" y="794894"/>
                  <a:chExt cx="8669103" cy="630045"/>
                </a:xfrm>
              </p:grpSpPr>
              <p:sp>
                <p:nvSpPr>
                  <p:cNvPr id="103" name="Title 1">
                    <a:extLst>
                      <a:ext uri="{FF2B5EF4-FFF2-40B4-BE49-F238E27FC236}">
                        <a16:creationId xmlns:a16="http://schemas.microsoft.com/office/drawing/2014/main" id="{9E99C979-D5D4-1FEE-EA7A-361BC11663C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399429" y="794894"/>
                    <a:ext cx="8183035" cy="630045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algn="r" defTabSz="914400" rtl="1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defTabSz="914400" rtl="1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Assistant" pitchFamily="2" charset="-79"/>
                        <a:ea typeface="+mj-ea"/>
                        <a:cs typeface="Assistant" pitchFamily="2" charset="-79"/>
                      </a:rPr>
                      <a:t>רשת תמיכה בארבעה תחומי סיוע: כלכלי, רגשי, פיזי, מידע\עצה (הצורך בסיוע וזהות המסייע)</a:t>
                    </a:r>
                  </a:p>
                </p:txBody>
              </p:sp>
              <p:pic>
                <p:nvPicPr>
                  <p:cNvPr id="104" name="Graphic 103" descr="Connections outline">
                    <a:extLst>
                      <a:ext uri="{FF2B5EF4-FFF2-40B4-BE49-F238E27FC236}">
                        <a16:creationId xmlns:a16="http://schemas.microsoft.com/office/drawing/2014/main" id="{4F915F33-F8CD-FC05-4FB0-9BF4F593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582464" y="878898"/>
                    <a:ext cx="486068" cy="48606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B00D19F-9987-B2AF-4DDF-20B633C97C3B}"/>
                </a:ext>
              </a:extLst>
            </p:cNvPr>
            <p:cNvSpPr/>
            <p:nvPr/>
          </p:nvSpPr>
          <p:spPr>
            <a:xfrm>
              <a:off x="2570652" y="6137753"/>
              <a:ext cx="7913633" cy="6656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CE38F4-BB74-A50C-BEAA-394A8AC87798}"/>
              </a:ext>
            </a:extLst>
          </p:cNvPr>
          <p:cNvCxnSpPr>
            <a:cxnSpLocks/>
          </p:cNvCxnSpPr>
          <p:nvPr/>
        </p:nvCxnSpPr>
        <p:spPr>
          <a:xfrm>
            <a:off x="1097252" y="5967821"/>
            <a:ext cx="9063097" cy="0"/>
          </a:xfrm>
          <a:prstGeom prst="line">
            <a:avLst/>
          </a:prstGeom>
          <a:ln w="19050">
            <a:solidFill>
              <a:srgbClr val="00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04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170"/>
            <a:ext cx="10581865" cy="1325563"/>
          </a:xfrm>
        </p:spPr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תמונת מצב זקנים – השפעת "חרבות ברזל" </a:t>
            </a:r>
            <a:endParaRPr lang="he-IL" dirty="0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7710124" y="936380"/>
            <a:ext cx="2827466" cy="564641"/>
          </a:xfrm>
          <a:prstGeom prst="rect">
            <a:avLst/>
          </a:prstGeom>
          <a:solidFill>
            <a:srgbClr val="00C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</a:t>
            </a:r>
            <a:r>
              <a:rPr lang="he-IL" sz="2400" b="1" kern="0">
                <a:solidFill>
                  <a:prstClr val="white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"על"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7399802" y="1568472"/>
            <a:ext cx="2827468" cy="1665708"/>
            <a:chOff x="9345075" y="1725848"/>
            <a:chExt cx="2827468" cy="1665708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827468" cy="130225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00C1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88571" y="2076850"/>
              <a:ext cx="2764379" cy="131470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31%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החמרה במצב הבריאות 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24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החמרה בתפקוד היום-יומי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936212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מצב בריאות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C1D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5D8941-5E88-82E7-EA1E-7FA537FE13EA}"/>
                </a:ext>
              </a:extLst>
            </p:cNvPr>
            <p:cNvGrpSpPr/>
            <p:nvPr/>
          </p:nvGrpSpPr>
          <p:grpSpPr>
            <a:xfrm>
              <a:off x="11596451" y="1725848"/>
              <a:ext cx="576000" cy="360000"/>
              <a:chOff x="11596451" y="1849673"/>
              <a:chExt cx="576000" cy="36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50E6-1F7E-2C04-D7D0-7D75CDA0EBAC}"/>
                  </a:ext>
                </a:extLst>
              </p:cNvPr>
              <p:cNvSpPr/>
              <p:nvPr/>
            </p:nvSpPr>
            <p:spPr>
              <a:xfrm>
                <a:off x="11596451" y="1849673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25C059-243B-8F8A-DBEB-13FA306D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569" y="189433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4251750" y="1576333"/>
            <a:ext cx="2859238" cy="1673724"/>
            <a:chOff x="4926167" y="1362313"/>
            <a:chExt cx="2859238" cy="16737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4938692" y="1362313"/>
              <a:ext cx="2839994" cy="1657846"/>
              <a:chOff x="4938692" y="1913379"/>
              <a:chExt cx="2839994" cy="1657846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4938692" y="2261922"/>
                <a:ext cx="2827468" cy="130930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282033" y="1913718"/>
                <a:ext cx="1939724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מצב חברתי-רגשי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CC6B99-1F3F-4C6B-15B9-FF434C2E1DDE}"/>
                  </a:ext>
                </a:extLst>
              </p:cNvPr>
              <p:cNvGrpSpPr/>
              <p:nvPr/>
            </p:nvGrpSpPr>
            <p:grpSpPr>
              <a:xfrm>
                <a:off x="7202686" y="1913379"/>
                <a:ext cx="576000" cy="360000"/>
                <a:chOff x="7193161" y="1873980"/>
                <a:chExt cx="576000" cy="3600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F9315B9-81DA-6F57-2D5A-6DE8B78823BA}"/>
                    </a:ext>
                  </a:extLst>
                </p:cNvPr>
                <p:cNvSpPr/>
                <p:nvPr/>
              </p:nvSpPr>
              <p:spPr>
                <a:xfrm>
                  <a:off x="7193161" y="1873980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D8D06676-B36C-6112-C680-CB7B2D2DF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7161" y="1918645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4926167" y="1744389"/>
              <a:ext cx="2859238" cy="12916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40% 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אין מרחב מוגן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8% </a:t>
              </a:r>
              <a:r>
                <a:rPr lang="he-IL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לא תמיד מספיקים להגיע למרחב מוגן\מקום בטוח </a:t>
              </a:r>
              <a:endParaRPr kumimoji="0" lang="he-IL" sz="180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895033" y="1559474"/>
            <a:ext cx="2836931" cy="1689432"/>
            <a:chOff x="1329847" y="1370215"/>
            <a:chExt cx="2836931" cy="168943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329847" y="1370215"/>
              <a:ext cx="2836931" cy="1689432"/>
              <a:chOff x="1329847" y="1729482"/>
              <a:chExt cx="2836931" cy="1689432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329847" y="2093351"/>
                <a:ext cx="2827468" cy="132556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2225451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מצב כלכלי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BE5B9-775A-F694-110C-E7BCBB523679}"/>
                  </a:ext>
                </a:extLst>
              </p:cNvPr>
              <p:cNvGrpSpPr/>
              <p:nvPr/>
            </p:nvGrpSpPr>
            <p:grpSpPr>
              <a:xfrm>
                <a:off x="3590778" y="1729482"/>
                <a:ext cx="576000" cy="360000"/>
                <a:chOff x="-2075801" y="691664"/>
                <a:chExt cx="576000" cy="36000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410B74-24F1-2FEB-705A-B9BB5CA9A5F0}"/>
                    </a:ext>
                  </a:extLst>
                </p:cNvPr>
                <p:cNvSpPr/>
                <p:nvPr/>
              </p:nvSpPr>
              <p:spPr>
                <a:xfrm>
                  <a:off x="-2075801" y="691664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E556323-0938-44C9-0DB0-EB7CF630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1801" y="731780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483581" y="1959496"/>
              <a:ext cx="2520000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e-IL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 </a:t>
              </a: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34% </a:t>
              </a:r>
              <a:r>
                <a:rPr lang="he-IL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החמרה ביכולת 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לעמוד בהוצאות חודשיות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8432531" y="4332925"/>
            <a:ext cx="2169704" cy="2181823"/>
            <a:chOff x="9702428" y="3441103"/>
            <a:chExt cx="2169704" cy="218182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702428" y="3441103"/>
              <a:ext cx="2169704" cy="2181823"/>
              <a:chOff x="9702428" y="3744446"/>
              <a:chExt cx="2169704" cy="2181823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702428" y="4095176"/>
                <a:ext cx="2160000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865035" y="3761597"/>
                <a:ext cx="164709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ניהול בריאות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B55E92-C37F-ADDC-C319-E9D67CB3C427}"/>
                  </a:ext>
                </a:extLst>
              </p:cNvPr>
              <p:cNvGrpSpPr/>
              <p:nvPr/>
            </p:nvGrpSpPr>
            <p:grpSpPr>
              <a:xfrm>
                <a:off x="11512132" y="3744446"/>
                <a:ext cx="360000" cy="360000"/>
                <a:chOff x="-508166" y="1230796"/>
                <a:chExt cx="360000" cy="3600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76EACE-2BA2-CE27-76FF-D7916AA3530A}"/>
                    </a:ext>
                  </a:extLst>
                </p:cNvPr>
                <p:cNvSpPr/>
                <p:nvPr/>
              </p:nvSpPr>
              <p:spPr>
                <a:xfrm>
                  <a:off x="-50816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8A0A2695-2450-E08B-32E0-D0B04AF5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520" y="1290895"/>
                  <a:ext cx="230709" cy="230709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797551" y="4416219"/>
              <a:ext cx="2009936" cy="9159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29%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ויתרו על שירותים רפואיים ובדיקות שגרה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5962004" y="4323655"/>
            <a:ext cx="2176812" cy="2178996"/>
            <a:chOff x="6708070" y="3431833"/>
            <a:chExt cx="2176812" cy="217899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711449" y="3431833"/>
              <a:ext cx="2173433" cy="2178996"/>
              <a:chOff x="6781255" y="3735176"/>
              <a:chExt cx="2173433" cy="2178996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781255" y="4095175"/>
                <a:ext cx="2160000" cy="1818997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781255" y="3761597"/>
                <a:ext cx="180463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אורח חיים בריא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70B5F7-D8E9-916B-BAC3-3995D04DFAE9}"/>
                  </a:ext>
                </a:extLst>
              </p:cNvPr>
              <p:cNvGrpSpPr/>
              <p:nvPr/>
            </p:nvGrpSpPr>
            <p:grpSpPr>
              <a:xfrm>
                <a:off x="8594688" y="3735176"/>
                <a:ext cx="360000" cy="360000"/>
                <a:chOff x="-1024636" y="1230796"/>
                <a:chExt cx="360000" cy="3600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A31C104-68F6-C98A-E854-9901871C5DD2}"/>
                    </a:ext>
                  </a:extLst>
                </p:cNvPr>
                <p:cNvSpPr/>
                <p:nvPr/>
              </p:nvSpPr>
              <p:spPr>
                <a:xfrm>
                  <a:off x="-102463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1FDC52C7-DCB8-1305-DA95-5CEB0257C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52636" y="1298247"/>
                  <a:ext cx="216000" cy="21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708070" y="3779730"/>
              <a:ext cx="2176812" cy="183109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68%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יצאו פחות מן הבית 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41%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ביצעו פחות </a:t>
              </a:r>
              <a:b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פעילות גופנית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AE827D-6F62-8946-8DC5-4EA0BF2010B4}"/>
              </a:ext>
            </a:extLst>
          </p:cNvPr>
          <p:cNvGrpSpPr/>
          <p:nvPr/>
        </p:nvGrpSpPr>
        <p:grpSpPr>
          <a:xfrm>
            <a:off x="2795989" y="4323655"/>
            <a:ext cx="2875990" cy="2191093"/>
            <a:chOff x="3038470" y="3431833"/>
            <a:chExt cx="2875990" cy="219109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6C1E5FC-DAE7-C4A5-ED7D-08F1F831F09A}"/>
                </a:ext>
              </a:extLst>
            </p:cNvPr>
            <p:cNvGrpSpPr/>
            <p:nvPr/>
          </p:nvGrpSpPr>
          <p:grpSpPr>
            <a:xfrm>
              <a:off x="3071563" y="3431833"/>
              <a:ext cx="2834867" cy="2191093"/>
              <a:chOff x="3215385" y="3735176"/>
              <a:chExt cx="2834867" cy="2191093"/>
            </a:xfrm>
          </p:grpSpPr>
          <p:sp>
            <p:nvSpPr>
              <p:cNvPr id="84" name="Rounded Rectangle 9">
                <a:extLst>
                  <a:ext uri="{FF2B5EF4-FFF2-40B4-BE49-F238E27FC236}">
                    <a16:creationId xmlns:a16="http://schemas.microsoft.com/office/drawing/2014/main" id="{4DE1BF8F-1A51-04FB-87BF-B9A4286ABF46}"/>
                  </a:ext>
                </a:extLst>
              </p:cNvPr>
              <p:cNvSpPr/>
              <p:nvPr/>
            </p:nvSpPr>
            <p:spPr>
              <a:xfrm>
                <a:off x="3215385" y="4095176"/>
                <a:ext cx="2827468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85" name="Rounded Rectangle 159">
                <a:extLst>
                  <a:ext uri="{FF2B5EF4-FFF2-40B4-BE49-F238E27FC236}">
                    <a16:creationId xmlns:a16="http://schemas.microsoft.com/office/drawing/2014/main" id="{EBB0BAB3-3100-E197-19C0-F476E1CA6073}"/>
                  </a:ext>
                </a:extLst>
              </p:cNvPr>
              <p:cNvSpPr/>
              <p:nvPr/>
            </p:nvSpPr>
            <p:spPr>
              <a:xfrm>
                <a:off x="3882853" y="3761597"/>
                <a:ext cx="1800869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אורח חיים פעיל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41E95D-BAA0-0CC5-3D60-1B77ECD77F8D}"/>
                  </a:ext>
                </a:extLst>
              </p:cNvPr>
              <p:cNvGrpSpPr/>
              <p:nvPr/>
            </p:nvGrpSpPr>
            <p:grpSpPr>
              <a:xfrm>
                <a:off x="5690252" y="3735176"/>
                <a:ext cx="360000" cy="360000"/>
                <a:chOff x="-1559105" y="1230796"/>
                <a:chExt cx="360000" cy="36000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3D7586-3AE1-E39C-A21A-0470A4B510FB}"/>
                    </a:ext>
                  </a:extLst>
                </p:cNvPr>
                <p:cNvSpPr/>
                <p:nvPr/>
              </p:nvSpPr>
              <p:spPr>
                <a:xfrm>
                  <a:off x="-1559105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7863AF1-8862-B7F8-BAE1-CCAC96B3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768" y="1264325"/>
                  <a:ext cx="300882" cy="30088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מלבן 127">
              <a:extLst>
                <a:ext uri="{FF2B5EF4-FFF2-40B4-BE49-F238E27FC236}">
                  <a16:creationId xmlns:a16="http://schemas.microsoft.com/office/drawing/2014/main" id="{FCB06A6E-8A35-3AE4-BB24-9122CC9E889B}"/>
                </a:ext>
              </a:extLst>
            </p:cNvPr>
            <p:cNvSpPr/>
            <p:nvPr/>
          </p:nvSpPr>
          <p:spPr>
            <a:xfrm>
              <a:off x="3038470" y="3811824"/>
              <a:ext cx="2875990" cy="178491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20%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ביצעו פחות פנאי יחידני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24%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ביקרו פחות במסגרות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62% </a:t>
              </a: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פגשו פחות משפחה וחברים</a:t>
              </a:r>
            </a:p>
            <a:p>
              <a:pPr algn="ctr" rtl="1" eaLnBrk="0" fontAlgn="base" hangingPunct="0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kumimoji="0" lang="he-IL" sz="18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20% </a:t>
              </a:r>
              <a:r>
                <a:rPr kumimoji="0" lang="he-IL" sz="1800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מעוניינים להתנדב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358555" y="4321913"/>
            <a:ext cx="2176812" cy="2167371"/>
            <a:chOff x="568218" y="3443457"/>
            <a:chExt cx="2176812" cy="216737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568218" y="3443457"/>
              <a:ext cx="2176812" cy="2167371"/>
              <a:chOff x="568218" y="3443457"/>
              <a:chExt cx="2176812" cy="216737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568218" y="3443457"/>
                <a:ext cx="2160000" cy="2167371"/>
                <a:chOff x="568218" y="3746800"/>
                <a:chExt cx="2160000" cy="2167371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568218" y="4115885"/>
                  <a:ext cx="2160000" cy="1798286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rgbClr val="009B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638845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BD2"/>
                      </a:solidFill>
                      <a:effectLst/>
                      <a:uLnTx/>
                      <a:uFillTx/>
                      <a:latin typeface="Assistant" pitchFamily="2" charset="-79"/>
                      <a:cs typeface="Assistant" pitchFamily="2" charset="-79"/>
                    </a:rPr>
                    <a:t>מוכנות כלכלית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E9EE082-AF6F-7748-D5EB-02A619EEF017}"/>
                    </a:ext>
                  </a:extLst>
                </p:cNvPr>
                <p:cNvSpPr/>
                <p:nvPr/>
              </p:nvSpPr>
              <p:spPr>
                <a:xfrm>
                  <a:off x="2368218" y="3746800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568218" y="3811823"/>
              <a:ext cx="217681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13% 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דיווחו על החמרה במצב התעסוקה</a:t>
              </a:r>
              <a:endPara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sng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11% </a:t>
              </a:r>
              <a:r>
                <a:rPr lang="he-IL" u="sng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רוצים לחזור לשוק העבודה (גמלאים)</a:t>
              </a:r>
              <a:endParaRPr kumimoji="0" lang="he-IL" sz="1800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7774768" y="3597449"/>
            <a:ext cx="2827467" cy="564641"/>
          </a:xfrm>
          <a:prstGeom prst="rect">
            <a:avLst/>
          </a:prstGeom>
          <a:solidFill>
            <a:srgbClr val="009B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מדדים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</a:t>
            </a: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מנבאים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9639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98" y="-9170"/>
            <a:ext cx="9385267" cy="1325563"/>
          </a:xfrm>
        </p:spPr>
        <p:txBody>
          <a:bodyPr/>
          <a:lstStyle/>
          <a:p>
            <a:r>
              <a:rPr lang="he-IL" sz="4800">
                <a:latin typeface="Assistant" pitchFamily="2" charset="-79"/>
                <a:cs typeface="Assistant" pitchFamily="2" charset="-79"/>
              </a:rPr>
              <a:t>תמונת מצב זקנים – רשתות תמיכה</a:t>
            </a:r>
            <a:endParaRPr lang="he-IL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9660258" y="2186376"/>
            <a:ext cx="1199775" cy="10991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kern="0">
                <a:solidFill>
                  <a:prstClr val="white"/>
                </a:solidFill>
                <a:latin typeface="Assistant" pitchFamily="2" charset="-79"/>
                <a:cs typeface="Assistant" pitchFamily="2" charset="-79"/>
              </a:rPr>
              <a:t>מדדי אמון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6722385" y="1813031"/>
            <a:ext cx="2827468" cy="1665765"/>
            <a:chOff x="9345075" y="1747494"/>
            <a:chExt cx="2827468" cy="1665765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827468" cy="130225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81552" y="2098554"/>
              <a:ext cx="2764379" cy="131470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algn="ctr" rtl="1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93%</a:t>
              </a:r>
              <a:r>
                <a:rPr kumimoji="0" lang="he-IL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</a:t>
              </a:r>
              <a:r>
                <a:rPr lang="he-IL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מרוצים מיחסיהם עם המשפחה</a:t>
              </a:r>
              <a:endParaRPr kumimoji="0" lang="he-IL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48% </a:t>
              </a:r>
              <a:r>
                <a:rPr kumimoji="0" lang="he-IL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יכולים להיעזר בשכנים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67%</a:t>
              </a:r>
              <a:r>
                <a:rPr kumimoji="0" lang="he-IL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סומכים על אנשים שיעזרו </a:t>
              </a:r>
              <a:b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בשעת משבר</a:t>
              </a: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936212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סביבה קרובה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7925C059-243B-8F8A-DBEB-13FA306D3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1569" y="1770513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3574333" y="1799585"/>
            <a:ext cx="2859238" cy="1673385"/>
            <a:chOff x="4926167" y="1362652"/>
            <a:chExt cx="2859238" cy="16733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4938692" y="1362652"/>
              <a:ext cx="2827468" cy="1657507"/>
              <a:chOff x="4938692" y="1913718"/>
              <a:chExt cx="2827468" cy="1657507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4938692" y="2261922"/>
                <a:ext cx="2827468" cy="130930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870179" y="1913718"/>
                <a:ext cx="969880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קהילה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D8D06676-B36C-6112-C680-CB7B2D2D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686" y="1958044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4926167" y="1744389"/>
              <a:ext cx="2859238" cy="12916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56% 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תחושת שייכות לקהילה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30% 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חוסן קהילתי גבוה</a:t>
              </a:r>
              <a:endParaRPr kumimoji="0" lang="he-IL" sz="160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187225" y="1800399"/>
            <a:ext cx="2867322" cy="1671420"/>
            <a:chOff x="1299456" y="1388227"/>
            <a:chExt cx="2867322" cy="16714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329847" y="1388227"/>
              <a:ext cx="2827468" cy="1671420"/>
              <a:chOff x="1329847" y="1747494"/>
              <a:chExt cx="2827468" cy="1671420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329847" y="2093351"/>
                <a:ext cx="2827468" cy="132556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1814742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שלטון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64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5E556323-0938-44C9-0DB0-EB7CF630A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4778" y="1769598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299456" y="1959496"/>
              <a:ext cx="2867322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algn="ctr" rtl="1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42%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סומכים על </a:t>
              </a: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הרשות המקומית</a:t>
              </a:r>
            </a:p>
            <a:p>
              <a:pPr algn="ctr" rtl="1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he-IL" sz="16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11% </a:t>
              </a: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סומכים על הממשלה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6765881" y="4465530"/>
            <a:ext cx="2830445" cy="2198271"/>
            <a:chOff x="9171973" y="3458253"/>
            <a:chExt cx="2830445" cy="219827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171973" y="3458253"/>
              <a:ext cx="2827468" cy="2164673"/>
              <a:chOff x="9171973" y="3761596"/>
              <a:chExt cx="2827468" cy="2164673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171973" y="4095176"/>
                <a:ext cx="2827468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637359" y="3761596"/>
                <a:ext cx="1809704" cy="28570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פעולות בסיסיות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8A0A2695-2450-E08B-32E0-D0B04AF5D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6778" y="3804545"/>
                <a:ext cx="230709" cy="230709"/>
              </a:xfrm>
              <a:prstGeom prst="rect">
                <a:avLst/>
              </a:prstGeom>
            </p:spPr>
          </p:pic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185834" y="3818254"/>
              <a:ext cx="2816584" cy="1838270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49%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פונים לסיוע בפעולות שגרה (4% אין למי לפנות)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16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74%</a:t>
              </a: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 פונים לסיוע בעת מחלה או בדיקה רפואית (3% אין למי לפנות)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66% 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פונים לסיוע במידע או עצה </a:t>
              </a:r>
              <a:br>
                <a:rPr kumimoji="0" lang="en-US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</a:b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(4% אין למי לפנות)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3574335" y="4465530"/>
            <a:ext cx="2859238" cy="2152576"/>
            <a:chOff x="6113925" y="3458253"/>
            <a:chExt cx="2770958" cy="21525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126062" y="3458253"/>
              <a:ext cx="2745387" cy="2152576"/>
              <a:chOff x="6195868" y="3761596"/>
              <a:chExt cx="2745387" cy="2152576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195868" y="4095175"/>
                <a:ext cx="2745387" cy="1818997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332311" y="3761596"/>
                <a:ext cx="2390025" cy="31770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rPr>
                  <a:t>תמיכה רגשית/כלכלית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80" name="Picture 79" descr="Icon&#10;&#10;Description automatically generated">
                <a:extLst>
                  <a:ext uri="{FF2B5EF4-FFF2-40B4-BE49-F238E27FC236}">
                    <a16:creationId xmlns:a16="http://schemas.microsoft.com/office/drawing/2014/main" id="{1FDC52C7-DCB8-1305-DA95-5CEB0257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6688" y="3802627"/>
                <a:ext cx="215999" cy="216000"/>
              </a:xfrm>
              <a:prstGeom prst="rect">
                <a:avLst/>
              </a:prstGeom>
            </p:spPr>
          </p:pic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113925" y="3779730"/>
              <a:ext cx="2770958" cy="1831099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algn="ctr" rtl="1" eaLnBrk="0" fontAlgn="base" hangingPunct="0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64%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פונים לסיוע בתמיכה </a:t>
              </a: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רגשית 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(7% אין למי לפנות)</a:t>
              </a:r>
            </a:p>
            <a:p>
              <a:pPr algn="ctr" rtl="1" eaLnBrk="0" fontAlgn="base" hangingPunct="0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40%</a:t>
              </a:r>
              <a:r>
                <a:rPr kumimoji="0" lang="he-IL" sz="16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פונים לסיוע בבעיות כלכליות (12% אין למי לפנות)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187225" y="4452891"/>
            <a:ext cx="2849664" cy="2165214"/>
            <a:chOff x="-104634" y="3445614"/>
            <a:chExt cx="2849664" cy="216521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-104634" y="3445614"/>
              <a:ext cx="2849664" cy="2165214"/>
              <a:chOff x="-104634" y="3445614"/>
              <a:chExt cx="2849664" cy="216521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-104634" y="3458254"/>
                <a:ext cx="2832852" cy="2152574"/>
                <a:chOff x="-104634" y="3761597"/>
                <a:chExt cx="2832852" cy="2152574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-104634" y="4115885"/>
                  <a:ext cx="2832852" cy="1798286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443010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3"/>
                      </a:solidFill>
                      <a:effectLst/>
                      <a:uLnTx/>
                      <a:uFillTx/>
                      <a:latin typeface="Assistant" pitchFamily="2" charset="-79"/>
                      <a:cs typeface="Assistant" pitchFamily="2" charset="-79"/>
                    </a:rPr>
                    <a:t>צורך בתמיכה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-87822" y="3811823"/>
              <a:ext cx="283285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R="0" lvl="0" indent="0" algn="ctr" rtl="1" eaLnBrk="0" fontAlgn="base" hangingPunct="0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16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23%</a:t>
              </a: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 תלויים לחלוטין (בכל הפעולות) ברשת התמיכה שלהם</a:t>
              </a:r>
            </a:p>
            <a:p>
              <a:pPr marR="0" lvl="0" indent="0" algn="ctr" rtl="1" eaLnBrk="0" fontAlgn="base" hangingPunct="0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גורם הסיוע מרכזי – </a:t>
              </a:r>
              <a:r>
                <a:rPr lang="he-IL" sz="16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בני משפחה</a:t>
              </a:r>
            </a:p>
            <a:p>
              <a:pPr algn="ctr" rtl="1" eaLnBrk="0" fontAlgn="base" hangingPunct="0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כ-</a:t>
              </a:r>
              <a:r>
                <a:rPr lang="he-IL" sz="16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31%</a:t>
              </a:r>
              <a:r>
                <a:rPr lang="he-IL" sz="16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Assistant" pitchFamily="2" charset="-79"/>
                  <a:cs typeface="Assistant" pitchFamily="2" charset="-79"/>
                </a:rPr>
                <a:t> עצמאיים ברוב הפעולות</a:t>
              </a:r>
              <a:endParaRPr lang="he-IL" sz="1600" b="1" kern="0">
                <a:solidFill>
                  <a:prstClr val="black">
                    <a:lumMod val="75000"/>
                    <a:lumOff val="25000"/>
                  </a:prstClr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9660259" y="5005516"/>
            <a:ext cx="1199775" cy="10991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צורך בסיוע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65176981-D768-C1B9-0955-81134DA55D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5591" y="971712"/>
            <a:ext cx="914400" cy="914400"/>
          </a:xfrm>
          <a:prstGeom prst="rect">
            <a:avLst/>
          </a:prstGeom>
        </p:spPr>
      </p:pic>
      <p:pic>
        <p:nvPicPr>
          <p:cNvPr id="8" name="Graphic 7" descr="Influencer outline">
            <a:extLst>
              <a:ext uri="{FF2B5EF4-FFF2-40B4-BE49-F238E27FC236}">
                <a16:creationId xmlns:a16="http://schemas.microsoft.com/office/drawing/2014/main" id="{62C3FE3B-E04C-8935-8BBB-1391B2A203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5143" y="3612694"/>
            <a:ext cx="914400" cy="914400"/>
          </a:xfrm>
          <a:prstGeom prst="rect">
            <a:avLst/>
          </a:prstGeom>
        </p:spPr>
      </p:pic>
      <p:pic>
        <p:nvPicPr>
          <p:cNvPr id="10" name="Graphic 9" descr="Connections outline">
            <a:extLst>
              <a:ext uri="{FF2B5EF4-FFF2-40B4-BE49-F238E27FC236}">
                <a16:creationId xmlns:a16="http://schemas.microsoft.com/office/drawing/2014/main" id="{9A51EFD0-74A6-B761-DBD1-4732D3467D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73825" y="929511"/>
            <a:ext cx="914400" cy="914400"/>
          </a:xfrm>
          <a:prstGeom prst="rect">
            <a:avLst/>
          </a:prstGeom>
        </p:spPr>
      </p:pic>
      <p:pic>
        <p:nvPicPr>
          <p:cNvPr id="12" name="Graphic 11" descr="Meeting outline">
            <a:extLst>
              <a:ext uri="{FF2B5EF4-FFF2-40B4-BE49-F238E27FC236}">
                <a16:creationId xmlns:a16="http://schemas.microsoft.com/office/drawing/2014/main" id="{7A5440E9-6C17-C7FF-A76E-A3840E77B1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37405" y="923076"/>
            <a:ext cx="914400" cy="914400"/>
          </a:xfrm>
          <a:prstGeom prst="rect">
            <a:avLst/>
          </a:prstGeom>
        </p:spPr>
      </p:pic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AC7D03A5-668D-C57C-4E9D-87517548E0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85286" y="3638359"/>
            <a:ext cx="474373" cy="474373"/>
          </a:xfrm>
          <a:prstGeom prst="rect">
            <a:avLst/>
          </a:prstGeom>
        </p:spPr>
      </p:pic>
      <p:pic>
        <p:nvPicPr>
          <p:cNvPr id="7" name="Graphic 6" descr="Heart outline">
            <a:extLst>
              <a:ext uri="{FF2B5EF4-FFF2-40B4-BE49-F238E27FC236}">
                <a16:creationId xmlns:a16="http://schemas.microsoft.com/office/drawing/2014/main" id="{CEAC0076-CF92-5A29-5A6C-908F581DD4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38124" y="3642135"/>
            <a:ext cx="474373" cy="474373"/>
          </a:xfrm>
          <a:prstGeom prst="rect">
            <a:avLst/>
          </a:prstGeom>
        </p:spPr>
      </p:pic>
      <p:pic>
        <p:nvPicPr>
          <p:cNvPr id="13" name="Graphic 12" descr="Open hand outline">
            <a:extLst>
              <a:ext uri="{FF2B5EF4-FFF2-40B4-BE49-F238E27FC236}">
                <a16:creationId xmlns:a16="http://schemas.microsoft.com/office/drawing/2014/main" id="{EA244BE7-0AEE-1952-53CD-D1BCEA7029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7279" y="3836838"/>
            <a:ext cx="914400" cy="914400"/>
          </a:xfrm>
          <a:prstGeom prst="rect">
            <a:avLst/>
          </a:prstGeom>
        </p:spPr>
      </p:pic>
      <p:pic>
        <p:nvPicPr>
          <p:cNvPr id="15" name="Graphic 14" descr="Cheers outline">
            <a:extLst>
              <a:ext uri="{FF2B5EF4-FFF2-40B4-BE49-F238E27FC236}">
                <a16:creationId xmlns:a16="http://schemas.microsoft.com/office/drawing/2014/main" id="{48EF245E-D351-C519-1456-8C23C92BAF7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53024" y="36569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1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28" y="458070"/>
            <a:ext cx="9937207" cy="1325563"/>
          </a:xfrm>
        </p:spPr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רקע: מאפייני משיבים</a:t>
            </a:r>
            <a:r>
              <a:rPr lang="en-US" sz="4800" i="1" dirty="0">
                <a:latin typeface="Assistant" pitchFamily="2" charset="-79"/>
                <a:cs typeface="Assistant" pitchFamily="2" charset="-79"/>
              </a:rPr>
              <a:t>N</a:t>
            </a:r>
            <a:r>
              <a:rPr lang="en-US" sz="4800" dirty="0">
                <a:latin typeface="Assistant" pitchFamily="2" charset="-79"/>
                <a:cs typeface="Assistant" pitchFamily="2" charset="-79"/>
              </a:rPr>
              <a:t> = 252 </a:t>
            </a:r>
            <a:r>
              <a:rPr lang="he-IL" sz="4800" dirty="0">
                <a:latin typeface="Assistant" pitchFamily="2" charset="-79"/>
                <a:cs typeface="Assistant" pitchFamily="2" charset="-79"/>
              </a:rPr>
              <a:t>(באחוזים)</a:t>
            </a: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15F8E-B712-9DF0-7683-70736219566E}"/>
              </a:ext>
            </a:extLst>
          </p:cNvPr>
          <p:cNvGrpSpPr/>
          <p:nvPr/>
        </p:nvGrpSpPr>
        <p:grpSpPr>
          <a:xfrm>
            <a:off x="3252736" y="1929111"/>
            <a:ext cx="1728000" cy="1728000"/>
            <a:chOff x="583235" y="1700304"/>
            <a:chExt cx="1728000" cy="172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D989B2D-328B-578A-CD57-AEFD719CCA00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289D6B-7C3A-A596-0BD4-3D3A879CC38E}"/>
                </a:ext>
              </a:extLst>
            </p:cNvPr>
            <p:cNvSpPr txBox="1"/>
            <p:nvPr/>
          </p:nvSpPr>
          <p:spPr>
            <a:xfrm>
              <a:off x="756258" y="1999299"/>
              <a:ext cx="137684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78%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נשואים</a:t>
              </a:r>
            </a:p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8%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גרושים</a:t>
              </a:r>
            </a:p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11%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אלמנים</a:t>
              </a:r>
            </a:p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3%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רווקים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BB7FB3-9A91-C5D0-5F28-3F26FA8F6FD8}"/>
              </a:ext>
            </a:extLst>
          </p:cNvPr>
          <p:cNvGrpSpPr/>
          <p:nvPr/>
        </p:nvGrpSpPr>
        <p:grpSpPr>
          <a:xfrm>
            <a:off x="8861529" y="1906255"/>
            <a:ext cx="1728000" cy="1728000"/>
            <a:chOff x="583235" y="1700304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D526E8-4DF9-FF8C-7F7D-81DB4601B5D5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567584-C846-ACC2-55B3-0B0A0944AA2E}"/>
                </a:ext>
              </a:extLst>
            </p:cNvPr>
            <p:cNvSpPr txBox="1"/>
            <p:nvPr/>
          </p:nvSpPr>
          <p:spPr>
            <a:xfrm>
              <a:off x="697242" y="2013689"/>
              <a:ext cx="1499987" cy="11073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>
                  <a:latin typeface="Assistant" pitchFamily="2" charset="-79"/>
                  <a:cs typeface="Assistant" pitchFamily="2" charset="-79"/>
                </a:rPr>
                <a:t>גיל ממוצע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>
                  <a:latin typeface="Assistant" pitchFamily="2" charset="-79"/>
                  <a:cs typeface="Assistant" pitchFamily="2" charset="-79"/>
                </a:rPr>
                <a:t>70</a:t>
              </a:r>
            </a:p>
            <a:p>
              <a:pPr algn="ctr" rtl="1">
                <a:lnSpc>
                  <a:spcPct val="80000"/>
                </a:lnSpc>
              </a:pPr>
              <a:r>
                <a:rPr lang="he-IL">
                  <a:latin typeface="Assistant" pitchFamily="2" charset="-79"/>
                  <a:cs typeface="Assistant" pitchFamily="2" charset="-79"/>
                </a:rPr>
                <a:t>סטיית תקן 0.4</a:t>
              </a:r>
            </a:p>
          </p:txBody>
        </p:sp>
      </p:grp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C1390453-D48B-EDC1-1332-183F6AF4F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217673"/>
              </p:ext>
            </p:extLst>
          </p:nvPr>
        </p:nvGraphicFramePr>
        <p:xfrm>
          <a:off x="5551983" y="3690829"/>
          <a:ext cx="3011322" cy="30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888D834-A1EC-86C1-5471-8992F138A96B}"/>
              </a:ext>
            </a:extLst>
          </p:cNvPr>
          <p:cNvGrpSpPr/>
          <p:nvPr/>
        </p:nvGrpSpPr>
        <p:grpSpPr>
          <a:xfrm>
            <a:off x="5582551" y="1774389"/>
            <a:ext cx="2264932" cy="1943445"/>
            <a:chOff x="5539447" y="1819589"/>
            <a:chExt cx="2264932" cy="19434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BE3DAB-B4B4-8386-A76A-D5372E10C632}"/>
                </a:ext>
              </a:extLst>
            </p:cNvPr>
            <p:cNvGrpSpPr/>
            <p:nvPr/>
          </p:nvGrpSpPr>
          <p:grpSpPr>
            <a:xfrm>
              <a:off x="5539447" y="2780008"/>
              <a:ext cx="2264932" cy="983026"/>
              <a:chOff x="1336009" y="4943283"/>
              <a:chExt cx="2264932" cy="98302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0F16C1-3AEA-8B39-7A07-C75E60587E59}"/>
                  </a:ext>
                </a:extLst>
              </p:cNvPr>
              <p:cNvSpPr txBox="1"/>
              <p:nvPr/>
            </p:nvSpPr>
            <p:spPr>
              <a:xfrm>
                <a:off x="2457941" y="4943283"/>
                <a:ext cx="1143000" cy="9830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4000" b="1">
                    <a:latin typeface="Assistant" pitchFamily="2" charset="-79"/>
                    <a:cs typeface="Assistant" pitchFamily="2" charset="-79"/>
                  </a:rPr>
                  <a:t>64%</a:t>
                </a:r>
              </a:p>
              <a:p>
                <a:pPr algn="ctr" rtl="1">
                  <a:lnSpc>
                    <a:spcPct val="70000"/>
                  </a:lnSpc>
                </a:pPr>
                <a:r>
                  <a:rPr lang="he-IL" sz="2400">
                    <a:latin typeface="Assistant" pitchFamily="2" charset="-79"/>
                    <a:cs typeface="Assistant" pitchFamily="2" charset="-79"/>
                  </a:rPr>
                  <a:t>נשים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FF107F-1733-D6B9-33F2-BD5C5939EBAF}"/>
                  </a:ext>
                </a:extLst>
              </p:cNvPr>
              <p:cNvSpPr txBox="1"/>
              <p:nvPr/>
            </p:nvSpPr>
            <p:spPr>
              <a:xfrm>
                <a:off x="1336009" y="4943283"/>
                <a:ext cx="1143000" cy="9830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4000" b="1">
                    <a:latin typeface="Assistant" pitchFamily="2" charset="-79"/>
                    <a:cs typeface="Assistant" pitchFamily="2" charset="-79"/>
                  </a:rPr>
                  <a:t>36%</a:t>
                </a:r>
              </a:p>
              <a:p>
                <a:pPr algn="ctr" rtl="1">
                  <a:lnSpc>
                    <a:spcPct val="70000"/>
                  </a:lnSpc>
                </a:pPr>
                <a:r>
                  <a:rPr lang="he-IL" sz="2400">
                    <a:latin typeface="Assistant" pitchFamily="2" charset="-79"/>
                    <a:cs typeface="Assistant" pitchFamily="2" charset="-79"/>
                  </a:rPr>
                  <a:t>גברים</a:t>
                </a: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D26DB39-46CC-24DC-022C-E95B404D5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4578"/>
            <a:stretch/>
          </p:blipFill>
          <p:spPr>
            <a:xfrm>
              <a:off x="5949917" y="1819589"/>
              <a:ext cx="363463" cy="100481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C34088C-BF50-05E6-D763-97B2E4F2E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4578"/>
            <a:stretch/>
          </p:blipFill>
          <p:spPr>
            <a:xfrm>
              <a:off x="6958300" y="1832428"/>
              <a:ext cx="355584" cy="98302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E6A68-840B-9D00-F5CA-384900FAA65B}"/>
              </a:ext>
            </a:extLst>
          </p:cNvPr>
          <p:cNvGrpSpPr/>
          <p:nvPr/>
        </p:nvGrpSpPr>
        <p:grpSpPr>
          <a:xfrm>
            <a:off x="922921" y="1929111"/>
            <a:ext cx="1728000" cy="1747665"/>
            <a:chOff x="583234" y="1700304"/>
            <a:chExt cx="1627661" cy="162799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4F0DE-EDE4-9FFC-E88D-9BEA3F75A493}"/>
                </a:ext>
              </a:extLst>
            </p:cNvPr>
            <p:cNvSpPr/>
            <p:nvPr/>
          </p:nvSpPr>
          <p:spPr>
            <a:xfrm>
              <a:off x="583234" y="1700304"/>
              <a:ext cx="1627661" cy="1609674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30E8DC-4AAA-A60B-0EC1-77DF25579E49}"/>
                </a:ext>
              </a:extLst>
            </p:cNvPr>
            <p:cNvSpPr txBox="1"/>
            <p:nvPr/>
          </p:nvSpPr>
          <p:spPr>
            <a:xfrm>
              <a:off x="676365" y="1860564"/>
              <a:ext cx="1499987" cy="14677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4000" b="1">
                  <a:latin typeface="Assistant" pitchFamily="2" charset="-79"/>
                  <a:cs typeface="Assistant" pitchFamily="2" charset="-79"/>
                </a:rPr>
                <a:t>7%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000">
                  <a:latin typeface="Assistant" pitchFamily="2" charset="-79"/>
                  <a:cs typeface="Assistant" pitchFamily="2" charset="-79"/>
                </a:rPr>
                <a:t>אין ילדים /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000">
                  <a:latin typeface="Assistant" pitchFamily="2" charset="-79"/>
                  <a:cs typeface="Assistant" pitchFamily="2" charset="-79"/>
                </a:rPr>
                <a:t>כל הילדים מתגוררים בחו"ל</a:t>
              </a:r>
            </a:p>
          </p:txBody>
        </p:sp>
      </p:grp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92C7DE98-C330-6D9F-FA05-BA8FF7BAE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59371"/>
              </p:ext>
            </p:extLst>
          </p:nvPr>
        </p:nvGraphicFramePr>
        <p:xfrm>
          <a:off x="2855228" y="4192491"/>
          <a:ext cx="3106062" cy="2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65BEF56-46DA-8ECA-D2D9-6B669138BE4C}"/>
              </a:ext>
            </a:extLst>
          </p:cNvPr>
          <p:cNvSpPr txBox="1"/>
          <p:nvPr/>
        </p:nvSpPr>
        <p:spPr>
          <a:xfrm>
            <a:off x="197305" y="4924755"/>
            <a:ext cx="2939585" cy="9828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latin typeface="Assistant" pitchFamily="2" charset="-79"/>
                <a:cs typeface="Assistant" pitchFamily="2" charset="-79"/>
              </a:rPr>
              <a:t>40%</a:t>
            </a:r>
          </a:p>
          <a:p>
            <a:pPr algn="ctr" rtl="1">
              <a:lnSpc>
                <a:spcPct val="70000"/>
              </a:lnSpc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חיים עם מוגבלות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FAA9B-98F0-176F-585A-69A33E233307}"/>
              </a:ext>
            </a:extLst>
          </p:cNvPr>
          <p:cNvSpPr txBox="1"/>
          <p:nvPr/>
        </p:nvSpPr>
        <p:spPr>
          <a:xfrm>
            <a:off x="478967" y="5803278"/>
            <a:ext cx="237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800" b="1" dirty="0">
                <a:latin typeface="Assistant" pitchFamily="2" charset="-79"/>
                <a:cs typeface="Assistant" pitchFamily="2" charset="-79"/>
              </a:rPr>
              <a:t>(15% </a:t>
            </a:r>
            <a:r>
              <a:rPr lang="he-IL" sz="1800" dirty="0">
                <a:latin typeface="Assistant" pitchFamily="2" charset="-79"/>
                <a:cs typeface="Assistant" pitchFamily="2" charset="-79"/>
              </a:rPr>
              <a:t>נעזרו במטפל</a:t>
            </a:r>
            <a:r>
              <a:rPr lang="he-IL" sz="1800" b="1" dirty="0">
                <a:latin typeface="Assistant" pitchFamily="2" charset="-79"/>
                <a:cs typeface="Assistant" pitchFamily="2" charset="-79"/>
              </a:rPr>
              <a:t>)</a:t>
            </a:r>
            <a:endParaRPr lang="he-IL" sz="18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D3B115C-9E02-DCA2-4F98-8253A32E5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8884" y="4289763"/>
            <a:ext cx="696429" cy="639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858D6-C939-9307-66A1-DC48C7EA2415}"/>
              </a:ext>
            </a:extLst>
          </p:cNvPr>
          <p:cNvGrpSpPr/>
          <p:nvPr/>
        </p:nvGrpSpPr>
        <p:grpSpPr>
          <a:xfrm>
            <a:off x="8658045" y="4259944"/>
            <a:ext cx="1728000" cy="1728000"/>
            <a:chOff x="583234" y="1700304"/>
            <a:chExt cx="1627661" cy="16096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7B1FEA-1974-8751-8830-D7269FAB8D8A}"/>
                </a:ext>
              </a:extLst>
            </p:cNvPr>
            <p:cNvSpPr/>
            <p:nvPr/>
          </p:nvSpPr>
          <p:spPr>
            <a:xfrm>
              <a:off x="583234" y="1700304"/>
              <a:ext cx="1627661" cy="1609674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8595E5-9387-246D-574F-98078CFE0D91}"/>
                </a:ext>
              </a:extLst>
            </p:cNvPr>
            <p:cNvSpPr txBox="1"/>
            <p:nvPr/>
          </p:nvSpPr>
          <p:spPr>
            <a:xfrm>
              <a:off x="647072" y="2122504"/>
              <a:ext cx="1499987" cy="8314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>
                  <a:latin typeface="Assistant" pitchFamily="2" charset="-79"/>
                  <a:cs typeface="Assistant" pitchFamily="2" charset="-79"/>
                </a:rPr>
                <a:t>עולים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>
                  <a:latin typeface="Assistant" pitchFamily="2" charset="-79"/>
                  <a:cs typeface="Assistant" pitchFamily="2" charset="-79"/>
                </a:rPr>
                <a:t>19%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642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קבוצת סיכון בריאות ותפקוד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309116" y="1255942"/>
            <a:ext cx="8108316" cy="12002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1 מכל 4 פגיע בלפחות שלושה מדדים (קבוצת הסיכון),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מתוכם כשליש פגיעים בכל ארבעת המדדים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E0446C-8730-08C7-81FE-70360C9B4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582458"/>
              </p:ext>
            </p:extLst>
          </p:nvPr>
        </p:nvGraphicFramePr>
        <p:xfrm>
          <a:off x="527520" y="1828076"/>
          <a:ext cx="5211707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EE82C-721D-4A48-CCD1-28477601DF33}"/>
              </a:ext>
            </a:extLst>
          </p:cNvPr>
          <p:cNvGrpSpPr/>
          <p:nvPr/>
        </p:nvGrpSpPr>
        <p:grpSpPr>
          <a:xfrm>
            <a:off x="158898" y="148139"/>
            <a:ext cx="1932206" cy="1364307"/>
            <a:chOff x="42024" y="130514"/>
            <a:chExt cx="1932206" cy="1364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A698A83-4EEE-6885-559E-0148C94E29E1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CA39E5AC-BD64-5739-E931-D6D3DAD4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788F60A-C6FE-3F22-43C8-A58072FF6282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CF143B3-C828-DD79-5679-639FBD1DAA15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25245A7-0EE8-F166-DAFA-A753281A8F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13" name="Picture 1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AD238833-2CCC-D7FD-FCEC-ACE5317D25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ECD100A-D4B9-B90D-5ED4-8CF03258F01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3DE0EA8-7940-E9AF-BB17-3FFE28EB0CA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A0AED062-39F6-95FB-2105-23F65B5D0F84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D841B8F-44AE-1AD5-6378-9112041DA87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8531C9-5926-FBF4-B289-7291AFC47B5C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A1D7215-96A1-1AD0-4161-FBF34624333D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AB69036-6FBC-297A-E7E3-7D5E46471E6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5B754AFD-D37B-0C03-A5E2-76D1DD2F00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4CA2DF5-8683-2E99-3609-C1E682D1FD8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3A97F630-A10A-65C4-0D48-98F0733E058E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CC80121-1C0A-4605-CE09-32139D7BFBA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6" name="Picture 105" descr="Icon&#10;&#10;Description automatically generated">
                    <a:extLst>
                      <a:ext uri="{FF2B5EF4-FFF2-40B4-BE49-F238E27FC236}">
                        <a16:creationId xmlns:a16="http://schemas.microsoft.com/office/drawing/2014/main" id="{D25D4C3C-F81E-3523-EC0E-B896379952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AE7A57B-B79D-54CA-6394-D04FE03FDA9B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26669DE-9CE2-F5C3-C550-5C36D2AC035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578898D-3482-0212-C68A-6DE2FD1E0E82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103" name="Picture 10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1A1B9BD-1951-88DD-2C7E-FF8C43AF2E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5BB4795-45FB-E076-52AF-3D6B423D4818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15A359A-A718-C91C-12BC-C74A70B54A0A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5A2E893-F4B7-A3D6-985C-FABF28363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34C545B-9DEE-57E9-CB75-985EA204458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2041508-7FA3-5DAF-B183-4622AAABFB7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9AB5475-D51F-B09C-3910-AABDDFEDB39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E60DD93-0C46-3574-7242-89D440198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FC29CAD-E2B0-78CA-383E-F3075C6CEAAC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8331994-329E-C69A-1031-9664D15D80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B3144B0-987C-853C-E03E-B3A01A6E9C76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60" name="Graphic 59" descr="Wireless with solid fill">
                    <a:extLst>
                      <a:ext uri="{FF2B5EF4-FFF2-40B4-BE49-F238E27FC236}">
                        <a16:creationId xmlns:a16="http://schemas.microsoft.com/office/drawing/2014/main" id="{B5A75FFA-579E-7DAD-C6CD-AA5D7D481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9EEFB585-1C83-FB7C-84F4-11E22383C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3" name="גרפיקה 18" descr="ארנק קו מיתאר">
              <a:extLst>
                <a:ext uri="{FF2B5EF4-FFF2-40B4-BE49-F238E27FC236}">
                  <a16:creationId xmlns:a16="http://schemas.microsoft.com/office/drawing/2014/main" id="{848C8064-B593-898C-40C5-8F1D6F32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706E2F-A903-87BA-C454-B227F4516D3D}"/>
              </a:ext>
            </a:extLst>
          </p:cNvPr>
          <p:cNvSpPr txBox="1"/>
          <p:nvPr/>
        </p:nvSpPr>
        <p:spPr>
          <a:xfrm>
            <a:off x="4684859" y="3084290"/>
            <a:ext cx="1486168" cy="34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לא פגיע בכלל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841D5-C4A5-9C9B-6B33-89C341108654}"/>
              </a:ext>
            </a:extLst>
          </p:cNvPr>
          <p:cNvSpPr txBox="1"/>
          <p:nvPr/>
        </p:nvSpPr>
        <p:spPr>
          <a:xfrm>
            <a:off x="2390289" y="5887335"/>
            <a:ext cx="148616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במדד אחד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4065A-4136-717B-BE06-3397047ED6EE}"/>
              </a:ext>
            </a:extLst>
          </p:cNvPr>
          <p:cNvSpPr txBox="1"/>
          <p:nvPr/>
        </p:nvSpPr>
        <p:spPr>
          <a:xfrm>
            <a:off x="201056" y="4423179"/>
            <a:ext cx="148616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בשני</a:t>
            </a:r>
            <a:br>
              <a:rPr lang="en-US" sz="2000" b="1">
                <a:latin typeface="+mj-lt"/>
                <a:ea typeface="+mj-ea"/>
                <a:cs typeface="+mj-cs"/>
              </a:rPr>
            </a:br>
            <a:r>
              <a:rPr lang="he-IL" sz="2000" b="1">
                <a:latin typeface="+mj-lt"/>
                <a:ea typeface="+mj-ea"/>
                <a:cs typeface="+mj-cs"/>
              </a:rPr>
              <a:t>מדדים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C5E86-A884-62B1-D513-0A5FE368A5BF}"/>
              </a:ext>
            </a:extLst>
          </p:cNvPr>
          <p:cNvSpPr txBox="1"/>
          <p:nvPr/>
        </p:nvSpPr>
        <p:spPr>
          <a:xfrm>
            <a:off x="55617" y="2775892"/>
            <a:ext cx="1988267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בשלושה מדדים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273A8-7514-025D-F111-4F2FB1E4C7B5}"/>
              </a:ext>
            </a:extLst>
          </p:cNvPr>
          <p:cNvSpPr txBox="1"/>
          <p:nvPr/>
        </p:nvSpPr>
        <p:spPr>
          <a:xfrm>
            <a:off x="1828552" y="1838495"/>
            <a:ext cx="1282943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בכל</a:t>
            </a:r>
            <a:r>
              <a:rPr lang="en-US" sz="2000" b="1">
                <a:latin typeface="+mj-lt"/>
                <a:ea typeface="+mj-ea"/>
                <a:cs typeface="+mj-cs"/>
              </a:rPr>
              <a:t> </a:t>
            </a:r>
            <a:r>
              <a:rPr lang="he-IL" sz="2000" b="1">
                <a:latin typeface="+mj-lt"/>
                <a:ea typeface="+mj-ea"/>
                <a:cs typeface="+mj-cs"/>
              </a:rPr>
              <a:t>המדדים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CD4ACFE-D9D7-CEA0-159E-5BC46872186C}"/>
              </a:ext>
            </a:extLst>
          </p:cNvPr>
          <p:cNvSpPr txBox="1">
            <a:spLocks/>
          </p:cNvSpPr>
          <p:nvPr/>
        </p:nvSpPr>
        <p:spPr>
          <a:xfrm>
            <a:off x="5562600" y="3209544"/>
            <a:ext cx="5021201" cy="212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ארבעת מדדי בריאות ותפקוד: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מצב בריאות סובייקטיבי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קושי בתפקוד יום-יומי (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GALI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)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דיכאון (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PHQ2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)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ביצוע פעולות שגרה</a:t>
            </a:r>
          </a:p>
          <a:p>
            <a:pPr marL="9017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7F6F6-4188-F951-4A46-7B958999456F}"/>
              </a:ext>
            </a:extLst>
          </p:cNvPr>
          <p:cNvSpPr txBox="1"/>
          <p:nvPr/>
        </p:nvSpPr>
        <p:spPr>
          <a:xfrm>
            <a:off x="2532923" y="3518404"/>
            <a:ext cx="1343534" cy="1200241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1" dirty="0"/>
              <a:t>כ-10,000 זקנים בסיכון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81601C2-FB4A-3FD2-8778-09A6140403B3}"/>
              </a:ext>
            </a:extLst>
          </p:cNvPr>
          <p:cNvSpPr/>
          <p:nvPr/>
        </p:nvSpPr>
        <p:spPr>
          <a:xfrm rot="16617189">
            <a:off x="2252043" y="3429813"/>
            <a:ext cx="1600576" cy="1364220"/>
          </a:xfrm>
          <a:prstGeom prst="arc">
            <a:avLst>
              <a:gd name="adj1" fmla="val 16943763"/>
              <a:gd name="adj2" fmla="val 419739"/>
            </a:avLst>
          </a:prstGeom>
          <a:ln w="57150">
            <a:solidFill>
              <a:srgbClr val="73D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0010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גורמים מנבאים קבוצת סיכון</a:t>
            </a:r>
            <a:br>
              <a:rPr lang="en-US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בריאות ותפקוד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EE82C-721D-4A48-CCD1-28477601DF33}"/>
              </a:ext>
            </a:extLst>
          </p:cNvPr>
          <p:cNvGrpSpPr/>
          <p:nvPr/>
        </p:nvGrpSpPr>
        <p:grpSpPr>
          <a:xfrm>
            <a:off x="39244" y="0"/>
            <a:ext cx="1932206" cy="1364307"/>
            <a:chOff x="42024" y="130514"/>
            <a:chExt cx="1932206" cy="1364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A698A83-4EEE-6885-559E-0148C94E29E1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CA39E5AC-BD64-5739-E931-D6D3DAD4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788F60A-C6FE-3F22-43C8-A58072FF6282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CF143B3-C828-DD79-5679-639FBD1DAA15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25245A7-0EE8-F166-DAFA-A753281A8F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13" name="Picture 1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AD238833-2CCC-D7FD-FCEC-ACE5317D25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ECD100A-D4B9-B90D-5ED4-8CF03258F01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3DE0EA8-7940-E9AF-BB17-3FFE28EB0CA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A0AED062-39F6-95FB-2105-23F65B5D0F84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D841B8F-44AE-1AD5-6378-9112041DA87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8531C9-5926-FBF4-B289-7291AFC47B5C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A1D7215-96A1-1AD0-4161-FBF34624333D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AB69036-6FBC-297A-E7E3-7D5E46471E6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5B754AFD-D37B-0C03-A5E2-76D1DD2F00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4CA2DF5-8683-2E99-3609-C1E682D1FD8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3A97F630-A10A-65C4-0D48-98F0733E058E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CC80121-1C0A-4605-CE09-32139D7BFBA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6" name="Picture 105" descr="Icon&#10;&#10;Description automatically generated">
                    <a:extLst>
                      <a:ext uri="{FF2B5EF4-FFF2-40B4-BE49-F238E27FC236}">
                        <a16:creationId xmlns:a16="http://schemas.microsoft.com/office/drawing/2014/main" id="{D25D4C3C-F81E-3523-EC0E-B896379952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AE7A57B-B79D-54CA-6394-D04FE03FDA9B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26669DE-9CE2-F5C3-C550-5C36D2AC035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578898D-3482-0212-C68A-6DE2FD1E0E82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103" name="Picture 10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1A1B9BD-1951-88DD-2C7E-FF8C43AF2E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5BB4795-45FB-E076-52AF-3D6B423D4818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15A359A-A718-C91C-12BC-C74A70B54A0A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5A2E893-F4B7-A3D6-985C-FABF28363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34C545B-9DEE-57E9-CB75-985EA204458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2041508-7FA3-5DAF-B183-4622AAABFB7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9AB5475-D51F-B09C-3910-AABDDFEDB39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E60DD93-0C46-3574-7242-89D440198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FC29CAD-E2B0-78CA-383E-F3075C6CEAAC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8331994-329E-C69A-1031-9664D15D80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B3144B0-987C-853C-E03E-B3A01A6E9C76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60" name="Graphic 59" descr="Wireless with solid fill">
                    <a:extLst>
                      <a:ext uri="{FF2B5EF4-FFF2-40B4-BE49-F238E27FC236}">
                        <a16:creationId xmlns:a16="http://schemas.microsoft.com/office/drawing/2014/main" id="{B5A75FFA-579E-7DAD-C6CD-AA5D7D481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9EEFB585-1C83-FB7C-84F4-11E22383C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3" name="גרפיקה 18" descr="ארנק קו מיתאר">
              <a:extLst>
                <a:ext uri="{FF2B5EF4-FFF2-40B4-BE49-F238E27FC236}">
                  <a16:creationId xmlns:a16="http://schemas.microsoft.com/office/drawing/2014/main" id="{848C8064-B593-898C-40C5-8F1D6F32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8007"/>
              </p:ext>
            </p:extLst>
          </p:nvPr>
        </p:nvGraphicFramePr>
        <p:xfrm>
          <a:off x="718976" y="2175429"/>
          <a:ext cx="9730836" cy="44805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743239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  <a:gridCol w="3206297">
                  <a:extLst>
                    <a:ext uri="{9D8B030D-6E8A-4147-A177-3AD203B41FA5}">
                      <a16:colId xmlns:a16="http://schemas.microsoft.com/office/drawing/2014/main" val="247834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כיוון קורלציה לפגיעות </a:t>
                      </a:r>
                      <a:br>
                        <a:rPr lang="en-US" sz="2400"/>
                      </a:br>
                      <a:r>
                        <a:rPr lang="he-IL" sz="2400"/>
                        <a:t>(בכל מדד)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כיוון קורלציה לקבוצת סיכון </a:t>
                      </a:r>
                      <a:br>
                        <a:rPr lang="en-US" sz="2400" dirty="0"/>
                      </a:br>
                      <a:r>
                        <a:rPr lang="he-IL" sz="2400" dirty="0"/>
                        <a:t>(לפחות 3 מ-4 מדדים)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אי-יכולת לכסות הוצאות חודשיות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/>
                        <a:t>בני 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נפגעו בעקבות המלחמה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בדידות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0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6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העסקה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52538" indent="0" algn="ctr" defTabSz="1168400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5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השכלה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5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מרגיש בטוח באזור המגורים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85866"/>
                  </a:ext>
                </a:extLst>
              </a:tr>
            </a:tbl>
          </a:graphicData>
        </a:graphic>
      </p:graphicFrame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A4C5C30-83A4-9D11-2037-4FB661742FE4}"/>
              </a:ext>
            </a:extLst>
          </p:cNvPr>
          <p:cNvSpPr txBox="1">
            <a:spLocks/>
          </p:cNvSpPr>
          <p:nvPr/>
        </p:nvSpPr>
        <p:spPr>
          <a:xfrm>
            <a:off x="1381668" y="1214269"/>
            <a:ext cx="9227066" cy="7099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מצבו הכלכלי של הזקן הוא המנבא הבולט ביותר לפגיעות בריאותית ותפקודית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C76E9A4-456A-88E2-66FC-14B9BCCEBD40}"/>
              </a:ext>
            </a:extLst>
          </p:cNvPr>
          <p:cNvSpPr/>
          <p:nvPr/>
        </p:nvSpPr>
        <p:spPr>
          <a:xfrm>
            <a:off x="5108425" y="5403763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4F242B9-A55E-D8A6-D1DF-E2BB857BBC17}"/>
              </a:ext>
            </a:extLst>
          </p:cNvPr>
          <p:cNvSpPr/>
          <p:nvPr/>
        </p:nvSpPr>
        <p:spPr>
          <a:xfrm>
            <a:off x="5108424" y="5846827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0D232CD-12E6-CEC0-3125-4C9D4773A0D7}"/>
              </a:ext>
            </a:extLst>
          </p:cNvPr>
          <p:cNvSpPr/>
          <p:nvPr/>
        </p:nvSpPr>
        <p:spPr>
          <a:xfrm>
            <a:off x="5108423" y="6286509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84FDE5A-BEE5-8A8B-CD8C-6826DFA87CAF}"/>
              </a:ext>
            </a:extLst>
          </p:cNvPr>
          <p:cNvSpPr/>
          <p:nvPr/>
        </p:nvSpPr>
        <p:spPr>
          <a:xfrm>
            <a:off x="2152750" y="5403763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C5CF112-F065-E942-5D0B-5DE75911790F}"/>
              </a:ext>
            </a:extLst>
          </p:cNvPr>
          <p:cNvSpPr/>
          <p:nvPr/>
        </p:nvSpPr>
        <p:spPr>
          <a:xfrm>
            <a:off x="2152749" y="5846827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77BA3B1-9733-0BFE-CCC3-8461ED8C8B7A}"/>
              </a:ext>
            </a:extLst>
          </p:cNvPr>
          <p:cNvSpPr/>
          <p:nvPr/>
        </p:nvSpPr>
        <p:spPr>
          <a:xfrm>
            <a:off x="2152748" y="6286509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1978808-211D-4FFF-AE6B-AAADAD046A04}"/>
              </a:ext>
            </a:extLst>
          </p:cNvPr>
          <p:cNvSpPr/>
          <p:nvPr/>
        </p:nvSpPr>
        <p:spPr>
          <a:xfrm rot="10800000">
            <a:off x="5108425" y="3138588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3FE02E4-4E57-BB99-D0D7-92A1FCA9399D}"/>
              </a:ext>
            </a:extLst>
          </p:cNvPr>
          <p:cNvSpPr/>
          <p:nvPr/>
        </p:nvSpPr>
        <p:spPr>
          <a:xfrm rot="10800000">
            <a:off x="5108424" y="3581652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3B07DCE-1A87-BF55-262F-622EC321B203}"/>
              </a:ext>
            </a:extLst>
          </p:cNvPr>
          <p:cNvSpPr/>
          <p:nvPr/>
        </p:nvSpPr>
        <p:spPr>
          <a:xfrm rot="10800000">
            <a:off x="5108423" y="402133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0BD8BA1-1808-BEEE-6292-58247484C90A}"/>
              </a:ext>
            </a:extLst>
          </p:cNvPr>
          <p:cNvSpPr/>
          <p:nvPr/>
        </p:nvSpPr>
        <p:spPr>
          <a:xfrm rot="10800000">
            <a:off x="5108424" y="4466061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F2D1551-0EDF-A45F-9116-A83EAF724D91}"/>
              </a:ext>
            </a:extLst>
          </p:cNvPr>
          <p:cNvSpPr/>
          <p:nvPr/>
        </p:nvSpPr>
        <p:spPr>
          <a:xfrm rot="10800000">
            <a:off x="5108423" y="4905743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5F782E5-8B6B-C292-8D84-67C9C1BA286E}"/>
              </a:ext>
            </a:extLst>
          </p:cNvPr>
          <p:cNvSpPr/>
          <p:nvPr/>
        </p:nvSpPr>
        <p:spPr>
          <a:xfrm rot="10800000">
            <a:off x="2152750" y="3097491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82CEEB2-FE65-D8FF-9723-A517C1C60243}"/>
              </a:ext>
            </a:extLst>
          </p:cNvPr>
          <p:cNvSpPr/>
          <p:nvPr/>
        </p:nvSpPr>
        <p:spPr>
          <a:xfrm rot="10800000">
            <a:off x="2152749" y="3537173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256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620" y="270853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קבוצת סיכון – מצב חברתי-רגשי^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06E2F-A903-87BA-C454-B227F4516D3D}"/>
              </a:ext>
            </a:extLst>
          </p:cNvPr>
          <p:cNvSpPr txBox="1"/>
          <p:nvPr/>
        </p:nvSpPr>
        <p:spPr>
          <a:xfrm>
            <a:off x="4092780" y="5490315"/>
            <a:ext cx="1172230" cy="34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לא בודדים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C5E86-A884-62B1-D513-0A5FE368A5BF}"/>
              </a:ext>
            </a:extLst>
          </p:cNvPr>
          <p:cNvSpPr txBox="1"/>
          <p:nvPr/>
        </p:nvSpPr>
        <p:spPr>
          <a:xfrm>
            <a:off x="-214444" y="3621338"/>
            <a:ext cx="1988267" cy="34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בודדים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F2F4F8-D459-57B2-5D65-1E37FD9493F7}"/>
              </a:ext>
            </a:extLst>
          </p:cNvPr>
          <p:cNvGrpSpPr/>
          <p:nvPr/>
        </p:nvGrpSpPr>
        <p:grpSpPr>
          <a:xfrm>
            <a:off x="195206" y="2160085"/>
            <a:ext cx="5211707" cy="3897052"/>
            <a:chOff x="527520" y="1828076"/>
            <a:chExt cx="5211707" cy="3897052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2E0446C-8730-08C7-81FE-70360C9B4A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14137927"/>
                </p:ext>
              </p:extLst>
            </p:nvPr>
          </p:nvGraphicFramePr>
          <p:xfrm>
            <a:off x="527520" y="1828076"/>
            <a:ext cx="5211707" cy="3897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B7F6F6-4188-F951-4A46-7B958999456F}"/>
                </a:ext>
              </a:extLst>
            </p:cNvPr>
            <p:cNvSpPr txBox="1"/>
            <p:nvPr/>
          </p:nvSpPr>
          <p:spPr>
            <a:xfrm>
              <a:off x="2467762" y="3520725"/>
              <a:ext cx="1332210" cy="1200241"/>
            </a:xfrm>
            <a:prstGeom prst="rect">
              <a:avLst/>
            </a:prstGeom>
          </p:spPr>
          <p:txBody>
            <a:bodyPr wrap="square" rtlCol="1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2400" b="1"/>
                <a:t>כ-17,000 זקנים בודדים</a:t>
              </a: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481601C2-FB4A-3FD2-8778-09A6140403B3}"/>
                </a:ext>
              </a:extLst>
            </p:cNvPr>
            <p:cNvSpPr/>
            <p:nvPr/>
          </p:nvSpPr>
          <p:spPr>
            <a:xfrm rot="16617189">
              <a:off x="2325629" y="3364656"/>
              <a:ext cx="1469296" cy="1364220"/>
            </a:xfrm>
            <a:prstGeom prst="arc">
              <a:avLst>
                <a:gd name="adj1" fmla="val 13022154"/>
                <a:gd name="adj2" fmla="val 21471830"/>
              </a:avLst>
            </a:prstGeom>
            <a:ln w="57150">
              <a:solidFill>
                <a:srgbClr val="006E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lmoni Neue DL 4.0 AAA Medium"/>
                <a:ea typeface="+mn-ea"/>
                <a:cs typeface="Almoni Neue DL 4.0 AAA Medium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F7066-A30B-FFEA-B3D1-097097C00608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2883EA-25F5-5251-C382-21F5326DE9E5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381C603-A57A-482A-5EBE-3D9BEB60E598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8B4E67D-BB51-6A7B-AB55-DF38978D69AF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66" name="Picture 65" descr="Icon&#10;&#10;Description automatically generated">
                  <a:extLst>
                    <a:ext uri="{FF2B5EF4-FFF2-40B4-BE49-F238E27FC236}">
                      <a16:creationId xmlns:a16="http://schemas.microsoft.com/office/drawing/2014/main" id="{5A1B2087-F775-9A0D-613B-6FF917B58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E9BD835-4086-3B3C-CCF9-13D5BEE77746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C0879A6-7FDE-E6DA-A3F1-9007143941C3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01E2DA3-A670-FF83-846B-9D21A7855C4F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1E9AD6F-61E1-C30B-E175-7E843D8164D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51" name="Picture 50" descr="Icon&#10;&#10;Description automatically generated">
                  <a:extLst>
                    <a:ext uri="{FF2B5EF4-FFF2-40B4-BE49-F238E27FC236}">
                      <a16:creationId xmlns:a16="http://schemas.microsoft.com/office/drawing/2014/main" id="{9B7D3685-45A8-FD4C-7535-5EA0AFC8BD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DABBF19-5C50-89C4-7EE7-7AEC2B0D6445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D674DB3-E301-5D25-1136-CCF41B9F4EF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91F003-016C-F78E-019D-59E6C1D14DFE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B0BF8E05-D09B-5368-0190-265AC6F290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4CFD3E4-9BD8-F3E3-C7A5-E0E3576119C5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A351DCA-E081-9746-2FEA-24EFEAABD967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BC93B96-6B98-2765-CD98-987DEAFAD291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9D77BA1F-9FC2-FAF8-1311-BCB7894570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166AAE-D6E3-E5A0-8192-38B1518D488E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835A1E7-F2F7-2682-2A38-0C38BBFD5C29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A58F13-4E3E-2787-061E-745FD4913C4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F94047AC-2D28-659A-9AEF-0941A9DB6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EC397EE-BF0C-7E73-D310-8F6EC1BC9D03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04EDBEB-22C2-B0AE-3243-A7448B3D6F00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5952901-3BFD-D5A7-7A48-B7B89905185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2F9F51A-29D3-1B97-C820-1662BC55AFEE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6890CC4-7B64-9FDD-C2DB-65FA9DC25E0D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04B889-E353-1A88-2D85-E7A5A276E87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597FC5F4-D583-5126-5C6F-3F87B8033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70EC677-C134-BA22-2F94-948CA5B928AB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5A781E-0F8B-9F70-5212-4C592D213750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6FE563B-7C0D-E822-31EC-913A084F8F5E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4" name="Graphic 23" descr="Wireless with solid fill">
                  <a:extLst>
                    <a:ext uri="{FF2B5EF4-FFF2-40B4-BE49-F238E27FC236}">
                      <a16:creationId xmlns:a16="http://schemas.microsoft.com/office/drawing/2014/main" id="{71A54A0F-5B08-A48C-B977-60B8F18A7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גרפיקה 18" descr="ארנק קו מיתאר">
              <a:extLst>
                <a:ext uri="{FF2B5EF4-FFF2-40B4-BE49-F238E27FC236}">
                  <a16:creationId xmlns:a16="http://schemas.microsoft.com/office/drawing/2014/main" id="{D664E8BA-4652-674C-41C4-A5CE0B852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9026DD99-A74B-B4C8-AD8F-DCDCA1958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195519"/>
              </p:ext>
            </p:extLst>
          </p:nvPr>
        </p:nvGraphicFramePr>
        <p:xfrm>
          <a:off x="5882077" y="2161932"/>
          <a:ext cx="5211707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758FD5D2-E03C-64E0-8C46-5871A3A1EB57}"/>
              </a:ext>
            </a:extLst>
          </p:cNvPr>
          <p:cNvSpPr txBox="1"/>
          <p:nvPr/>
        </p:nvSpPr>
        <p:spPr>
          <a:xfrm>
            <a:off x="9317736" y="5539559"/>
            <a:ext cx="158590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 dirty="0">
                <a:latin typeface="+mj-lt"/>
                <a:ea typeface="+mj-ea"/>
                <a:cs typeface="+mj-cs"/>
              </a:rPr>
              <a:t>עם </a:t>
            </a:r>
            <a:br>
              <a:rPr lang="en-US" sz="2000" b="1" dirty="0">
                <a:latin typeface="+mj-lt"/>
                <a:ea typeface="+mj-ea"/>
                <a:cs typeface="+mj-cs"/>
              </a:rPr>
            </a:br>
            <a:r>
              <a:rPr lang="he-IL" sz="2000" b="1" dirty="0">
                <a:latin typeface="+mj-lt"/>
                <a:ea typeface="+mj-ea"/>
                <a:cs typeface="+mj-cs"/>
              </a:rPr>
              <a:t>תחושת ביטחון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A1DB76-EF2E-2833-2CBB-176BA2B58CA8}"/>
              </a:ext>
            </a:extLst>
          </p:cNvPr>
          <p:cNvSpPr txBox="1"/>
          <p:nvPr/>
        </p:nvSpPr>
        <p:spPr>
          <a:xfrm>
            <a:off x="5586601" y="3126038"/>
            <a:ext cx="161435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 dirty="0">
                <a:latin typeface="+mj-lt"/>
                <a:ea typeface="+mj-ea"/>
                <a:cs typeface="+mj-cs"/>
              </a:rPr>
              <a:t>ללא </a:t>
            </a:r>
            <a:br>
              <a:rPr lang="en-US" sz="2000" b="1" dirty="0">
                <a:latin typeface="+mj-lt"/>
                <a:ea typeface="+mj-ea"/>
                <a:cs typeface="+mj-cs"/>
              </a:rPr>
            </a:br>
            <a:r>
              <a:rPr lang="he-IL" sz="2000" b="1" dirty="0">
                <a:latin typeface="+mj-lt"/>
                <a:ea typeface="+mj-ea"/>
                <a:cs typeface="+mj-cs"/>
              </a:rPr>
              <a:t>תחושת ביטחון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BBEC17-40B6-1737-4C24-50BC6FD35BF9}"/>
              </a:ext>
            </a:extLst>
          </p:cNvPr>
          <p:cNvSpPr txBox="1"/>
          <p:nvPr/>
        </p:nvSpPr>
        <p:spPr>
          <a:xfrm>
            <a:off x="7607912" y="3895614"/>
            <a:ext cx="1871152" cy="1200241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1" dirty="0"/>
              <a:t>כ-10,000 זקנים עם תחושת ביטחון נמוכה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DEF5904-56D6-EDA9-809B-95006C4E6DEB}"/>
              </a:ext>
            </a:extLst>
          </p:cNvPr>
          <p:cNvSpPr/>
          <p:nvPr/>
        </p:nvSpPr>
        <p:spPr>
          <a:xfrm rot="16617189">
            <a:off x="7694247" y="3750193"/>
            <a:ext cx="1469296" cy="1364220"/>
          </a:xfrm>
          <a:prstGeom prst="arc">
            <a:avLst>
              <a:gd name="adj1" fmla="val 16352292"/>
              <a:gd name="adj2" fmla="val 21471830"/>
            </a:avLst>
          </a:prstGeom>
          <a:ln w="57150">
            <a:solidFill>
              <a:srgbClr val="00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6BC9D-5120-8B0E-E79D-6F7B59A9471D}"/>
              </a:ext>
            </a:extLst>
          </p:cNvPr>
          <p:cNvSpPr txBox="1"/>
          <p:nvPr/>
        </p:nvSpPr>
        <p:spPr>
          <a:xfrm>
            <a:off x="1313280" y="6261095"/>
            <a:ext cx="9565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effectLst/>
                <a:latin typeface="Segoe UI" panose="020B0502040204020203" pitchFamily="34" charset="0"/>
              </a:rPr>
              <a:t>^סקר זה כלל פיילוט שבחן חוסן אישי. עקב מיעוט המשיבים, מדד זה לא נכלל בבחינת הפגיעות במצב חברתי-רגשי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8006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8A3E-07EC-902F-BB22-1E83B61BD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3A0E9B-40EB-029D-5065-270A8FAA3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556318"/>
              </p:ext>
            </p:extLst>
          </p:nvPr>
        </p:nvGraphicFramePr>
        <p:xfrm>
          <a:off x="2451449" y="1893737"/>
          <a:ext cx="6802518" cy="381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A37C0F-41E0-0D87-D5FC-6A04B17AC6D2}"/>
              </a:ext>
            </a:extLst>
          </p:cNvPr>
          <p:cNvSpPr txBox="1"/>
          <p:nvPr/>
        </p:nvSpPr>
        <p:spPr>
          <a:xfrm>
            <a:off x="5138392" y="3061102"/>
            <a:ext cx="8167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lmoni Neue DL 4.0 AAA Medium"/>
                <a:ea typeface="+mn-ea"/>
                <a:cs typeface="Almoni Neue DL 4.0 AAA Medium"/>
              </a:rPr>
              <a:t>7%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944366-803C-B988-9E45-8A3C0861C4F4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2DAFA2-DBAF-38D2-683F-9A6B84400B2A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D5C18F8-150C-F92B-D4D6-9F4ABFF4311E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36CA6E4-2FEB-ED8E-06AC-634719233E7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B8E73EF5-5E8C-04F6-50FF-FE56DD269D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BB2CCAD-8C02-C830-794C-35652C3981AE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FD8D9B1-7EC0-D02D-502C-3DF7503EADC9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CA9F4E7-D1D8-A937-EEFE-D79D899C63F1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6F67E6C-4583-3B41-C988-D88F9A95148D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A45328F1-1307-1095-AA84-AB763F6563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0185B0-3628-653B-7A97-4524F3396F4A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7FAF2DE-C857-7DFE-69A6-1C6D36FA5D9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5B0162F-090B-297E-FD93-B110E5DD1AD2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E4053CD0-1357-3ADA-F383-58C821563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A2BD5FF-8738-DD4C-F364-5D5187421C3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834F3D0-C3B9-3F94-6BDA-55004753247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3B405F-DD52-82B3-60F6-75113A4C7768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8F696D53-9CDA-7099-E9F8-8CB4DDAEF9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31486A9-1FCA-D5F3-4E4B-BD69A6F3FB2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631DFCB-8E7A-983A-AE62-D20419538D7C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1FF462-382D-63D4-4A2B-2881F49EB390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471696C5-7E2E-4A16-7100-A63F08BDE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4C4F350-A046-E0D8-0D38-FB43CF276033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4196522-EE0D-DBBF-9745-440C1060ED3A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AC6860E-32D1-8E6B-C9F2-072A3EDAF8ED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AA34277-374B-A0F4-A726-14E6152A4E6F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C40D793-AB43-29CA-5394-9EEEC0410692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4412C32-107B-F4AA-CAE7-44AA5A1DC341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2" name="Picture 21" descr="Icon&#10;&#10;Description automatically generated">
                  <a:extLst>
                    <a:ext uri="{FF2B5EF4-FFF2-40B4-BE49-F238E27FC236}">
                      <a16:creationId xmlns:a16="http://schemas.microsoft.com/office/drawing/2014/main" id="{C1E84510-000A-1BF5-AFE2-D05504CBBF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064CC03-E9E1-1365-2994-CCE5725D59DB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9A6E03-A05F-D8F5-7536-5B7D144E5C83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1592D56-87F6-4D59-F914-E67C27DC0D30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C7044E8-CECB-5339-58BF-B5009FDEA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גרפיקה 18" descr="ארנק קו מיתאר">
              <a:extLst>
                <a:ext uri="{FF2B5EF4-FFF2-40B4-BE49-F238E27FC236}">
                  <a16:creationId xmlns:a16="http://schemas.microsoft.com/office/drawing/2014/main" id="{0554D6A7-DFCD-08CB-DF9C-2F267C793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sp>
        <p:nvSpPr>
          <p:cNvPr id="42" name="Title 2">
            <a:extLst>
              <a:ext uri="{FF2B5EF4-FFF2-40B4-BE49-F238E27FC236}">
                <a16:creationId xmlns:a16="http://schemas.microsoft.com/office/drawing/2014/main" id="{482C830B-1BBE-D174-4A16-647C7C4C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450603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מצב חברתי-רגשי</a:t>
            </a:r>
            <a:br>
              <a:rPr lang="en-US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בדידות ותחושת ביטחון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21C251-BA91-1AAD-47D6-D5532BA2AB37}"/>
              </a:ext>
            </a:extLst>
          </p:cNvPr>
          <p:cNvSpPr txBox="1"/>
          <p:nvPr/>
        </p:nvSpPr>
        <p:spPr>
          <a:xfrm>
            <a:off x="4806278" y="3429000"/>
            <a:ext cx="1497251" cy="1200241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dirty="0"/>
              <a:t> (</a:t>
            </a:r>
            <a:r>
              <a:rPr lang="he-IL" sz="2800" dirty="0">
                <a:solidFill>
                  <a:srgbClr val="262626"/>
                </a:solidFill>
                <a:latin typeface="Almoni Neue DL 4.0 AAA Medium"/>
                <a:cs typeface="Almoni Neue DL 4.0 AAA Medium"/>
              </a:rPr>
              <a:t>כ-3,000 זקנים)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7B2AB-BA4E-62A5-E965-2B72601E8C2C}"/>
              </a:ext>
            </a:extLst>
          </p:cNvPr>
          <p:cNvSpPr txBox="1"/>
          <p:nvPr/>
        </p:nvSpPr>
        <p:spPr>
          <a:xfrm>
            <a:off x="3150456" y="3353490"/>
            <a:ext cx="10305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he-IL" sz="2400">
                <a:ln/>
                <a:effectLst/>
              </a:rPr>
              <a:t>בודדים</a:t>
            </a:r>
          </a:p>
          <a:p>
            <a:pPr lvl="0" algn="ctr" rtl="1"/>
            <a:r>
              <a:rPr lang="he-IL" sz="2400" b="1">
                <a:ln/>
                <a:effectLst/>
              </a:rPr>
              <a:t> </a:t>
            </a:r>
            <a:r>
              <a:rPr lang="he-IL" sz="2800" b="1">
                <a:ln/>
                <a:effectLst/>
              </a:rPr>
              <a:t>37%</a:t>
            </a:r>
            <a:endParaRPr lang="he-IL" sz="2400" b="1">
              <a:ln/>
              <a:effectLst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0659CC-D876-9BA0-C915-C3CFF4F7940F}"/>
              </a:ext>
            </a:extLst>
          </p:cNvPr>
          <p:cNvSpPr txBox="1"/>
          <p:nvPr/>
        </p:nvSpPr>
        <p:spPr>
          <a:xfrm>
            <a:off x="6645236" y="3138046"/>
            <a:ext cx="16357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/>
            <a:r>
              <a:rPr lang="he-IL" sz="2400" dirty="0">
                <a:ln/>
                <a:effectLst/>
              </a:rPr>
              <a:t>תחושת ביטחון נמוכה</a:t>
            </a:r>
          </a:p>
          <a:p>
            <a:pPr marL="0" lvl="0" indent="0" algn="ctr" rtl="1"/>
            <a:r>
              <a:rPr lang="he-IL" sz="3200" b="1" dirty="0">
                <a:ln/>
                <a:effectLst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7122216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גורמים מנבאים –</a:t>
            </a:r>
            <a:br>
              <a:rPr lang="en-US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בדידות ותחושת ביטחון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99407"/>
              </p:ext>
            </p:extLst>
          </p:nvPr>
        </p:nvGraphicFramePr>
        <p:xfrm>
          <a:off x="2215369" y="1939101"/>
          <a:ext cx="6524539" cy="22860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643908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3880631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קורלציה לבדידות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מסורתי לעומת חילוני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נשים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קושי בתפקוד יום-יומי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/>
                        <a:t>השכלה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5717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592AA24-FA63-C1AF-8E68-8F04498353CC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CF6126-50D9-0AA0-1A34-2C5473CAC96C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122663A-C10D-B7D5-B91E-93A6C1B0B3CC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52D5D45-C3C0-FF43-B638-0EE692CEB0F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B6CCE896-6D2B-9C97-A920-AB5EDB9EC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57797-FA74-FFD0-022F-7CF440B5B1DF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910E69A-524D-0AC7-EEDB-39E25959CF77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863D56A-6FE1-CC74-7977-DDADCA848CE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856F0F-F42A-E5FB-EB58-089DFBD082CB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A603A725-9124-93D8-A16A-AD87080FC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C4E57B-E319-5B8D-E626-95DCB1FE1D3E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17E0DA3-6B9E-0C3F-7385-A0EA49D70C68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52D9A2-BAF6-317D-0EBD-8F160BB491A8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245AD6EB-DA07-0BE3-F2EA-5F56DC157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4B9B15D-4242-2186-0FD3-A150D665C9DD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6CCD4DC-BCE8-FA2D-A23A-4D5AB30D3209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EA6F04E-7449-88CB-4191-3B697A7C0C1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66F1F5C2-AE7D-31E2-CE89-ACF1F623B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E18C28-6CC0-4746-5A62-B7C7EB92C65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9C5CF31-B025-108D-E639-4F4592B4195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CB6221-BF51-C7F3-D4CD-71B4303A264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C2B1EB55-02EA-C195-F8F1-06D53A1FF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BC82D82-1E22-FF1A-7EA0-B9DF72C8B77A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9372AED-264A-E1B9-D423-A314CB0F385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990653-62C9-CFC3-DFAF-8C2CBAEB625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C7661A2-83DD-9F6B-776F-130F6ABB8C81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714683B-A80D-846A-DD2B-AA3F1D695879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7D4115-90A4-45C3-D25A-313E76EE061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DB78F121-B92F-8AA8-544A-8A1D9A61E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A1A7CE-D777-6B0B-466E-518B216BCD8D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5DEC0B6-8716-0C81-C4DD-0EE61820FC38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D74C5C4-30D4-ED24-05B9-B94FF3636CD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5" name="Graphic 14" descr="Wireless with solid fill">
                  <a:extLst>
                    <a:ext uri="{FF2B5EF4-FFF2-40B4-BE49-F238E27FC236}">
                      <a16:creationId xmlns:a16="http://schemas.microsoft.com/office/drawing/2014/main" id="{A2FDD507-197E-4A6B-3A7F-0007BC34F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D89E0976-F060-DEA8-BB67-6A93877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F0EAD1F-2A4E-0955-4DCD-1DA8CBEE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86227"/>
              </p:ext>
            </p:extLst>
          </p:nvPr>
        </p:nvGraphicFramePr>
        <p:xfrm>
          <a:off x="2215368" y="4559671"/>
          <a:ext cx="6524539" cy="17373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651527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3873012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קורלציה לתחושת ביטחון נמוכה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בריאות לא טובה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אי-יכולת לכסות הוצאות חודשיות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</a:tbl>
          </a:graphicData>
        </a:graphic>
      </p:graphicFrame>
      <p:sp>
        <p:nvSpPr>
          <p:cNvPr id="18" name="Arrow: Down 17">
            <a:extLst>
              <a:ext uri="{FF2B5EF4-FFF2-40B4-BE49-F238E27FC236}">
                <a16:creationId xmlns:a16="http://schemas.microsoft.com/office/drawing/2014/main" id="{3D044326-1057-5423-A1A1-7C54E534637A}"/>
              </a:ext>
            </a:extLst>
          </p:cNvPr>
          <p:cNvSpPr/>
          <p:nvPr/>
        </p:nvSpPr>
        <p:spPr>
          <a:xfrm>
            <a:off x="3893245" y="3875443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979B3EB-4116-90F3-E810-BE7BC52D4409}"/>
              </a:ext>
            </a:extLst>
          </p:cNvPr>
          <p:cNvSpPr/>
          <p:nvPr/>
        </p:nvSpPr>
        <p:spPr>
          <a:xfrm rot="10800000">
            <a:off x="3893245" y="250259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C2A619B-AE75-FDF4-27A1-22B66FE7681E}"/>
              </a:ext>
            </a:extLst>
          </p:cNvPr>
          <p:cNvSpPr/>
          <p:nvPr/>
        </p:nvSpPr>
        <p:spPr>
          <a:xfrm rot="10800000">
            <a:off x="3893245" y="294142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012ED9D3-437C-C5B9-5FAC-66E437355DF4}"/>
              </a:ext>
            </a:extLst>
          </p:cNvPr>
          <p:cNvSpPr/>
          <p:nvPr/>
        </p:nvSpPr>
        <p:spPr>
          <a:xfrm rot="10800000">
            <a:off x="3893245" y="338025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24E336D-4AA6-DA89-1688-79860A210235}"/>
              </a:ext>
            </a:extLst>
          </p:cNvPr>
          <p:cNvSpPr/>
          <p:nvPr/>
        </p:nvSpPr>
        <p:spPr>
          <a:xfrm rot="10800000">
            <a:off x="3889739" y="5090725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7188E338-C129-3E5D-BF5E-C3F9959829C3}"/>
              </a:ext>
            </a:extLst>
          </p:cNvPr>
          <p:cNvSpPr/>
          <p:nvPr/>
        </p:nvSpPr>
        <p:spPr>
          <a:xfrm rot="10800000">
            <a:off x="3889738" y="5760147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8351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68783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קבוצת סיכון – מצב כלכלי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83373" y="1245289"/>
            <a:ext cx="8108316" cy="5476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נמצאות במצב הפגיע ביותר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9026DD99-A74B-B4C8-AD8F-DCDCA1958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516616"/>
              </p:ext>
            </p:extLst>
          </p:nvPr>
        </p:nvGraphicFramePr>
        <p:xfrm>
          <a:off x="5891932" y="1779794"/>
          <a:ext cx="5211707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758FD5D2-E03C-64E0-8C46-5871A3A1EB57}"/>
              </a:ext>
            </a:extLst>
          </p:cNvPr>
          <p:cNvSpPr txBox="1"/>
          <p:nvPr/>
        </p:nvSpPr>
        <p:spPr>
          <a:xfrm>
            <a:off x="9556595" y="5049388"/>
            <a:ext cx="1239195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 dirty="0">
                <a:latin typeface="+mj-lt"/>
                <a:ea typeface="+mj-ea"/>
                <a:cs typeface="+mj-cs"/>
              </a:rPr>
              <a:t>עומדים בהוצאות החודשיות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A1DB76-EF2E-2833-2CBB-176BA2B58CA8}"/>
              </a:ext>
            </a:extLst>
          </p:cNvPr>
          <p:cNvSpPr txBox="1"/>
          <p:nvPr/>
        </p:nvSpPr>
        <p:spPr>
          <a:xfrm>
            <a:off x="5102147" y="2889350"/>
            <a:ext cx="1987706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 dirty="0">
                <a:latin typeface="+mj-lt"/>
                <a:ea typeface="+mj-ea"/>
                <a:cs typeface="+mj-cs"/>
              </a:rPr>
              <a:t>לא עומדים בהוצאות החודשיות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BBEC17-40B6-1737-4C24-50BC6FD35BF9}"/>
              </a:ext>
            </a:extLst>
          </p:cNvPr>
          <p:cNvSpPr txBox="1"/>
          <p:nvPr/>
        </p:nvSpPr>
        <p:spPr>
          <a:xfrm>
            <a:off x="835695" y="2473494"/>
            <a:ext cx="3383360" cy="1748069"/>
          </a:xfrm>
          <a:prstGeom prst="roundRect">
            <a:avLst/>
          </a:prstGeom>
          <a:ln w="28575">
            <a:solidFill>
              <a:srgbClr val="006EA0"/>
            </a:solidFill>
            <a:prstDash val="dash"/>
          </a:ln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he-IL" sz="2400" b="1" dirty="0"/>
              <a:t>כ-12,000 זקנים לא מצליחים לעמוד בהוצאות החודשיות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2A0B741-C7BA-2DEB-0EC3-B7E22F4F51AC}"/>
              </a:ext>
            </a:extLst>
          </p:cNvPr>
          <p:cNvSpPr/>
          <p:nvPr/>
        </p:nvSpPr>
        <p:spPr>
          <a:xfrm>
            <a:off x="6096001" y="1967942"/>
            <a:ext cx="1283454" cy="477457"/>
          </a:xfrm>
          <a:prstGeom prst="wedgeRectCallout">
            <a:avLst>
              <a:gd name="adj1" fmla="val 61248"/>
              <a:gd name="adj2" fmla="val 1426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נשים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DF49F1-6EA4-2526-9927-206867F66230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0892E48-43D9-D234-C1C2-28715B24CDA6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905B7CE-56BE-967D-FF15-89780A2E4F74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75E80F9-12B3-11F4-FE16-345E5418E731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82" name="Picture 81" descr="Icon&#10;&#10;Description automatically generated">
                  <a:extLst>
                    <a:ext uri="{FF2B5EF4-FFF2-40B4-BE49-F238E27FC236}">
                      <a16:creationId xmlns:a16="http://schemas.microsoft.com/office/drawing/2014/main" id="{6AF35D7A-0ECF-2E8E-4EEC-A2EB552B8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74356A5-316A-12D8-DB5B-B14358D2A2A8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171D504-1595-2A29-437C-EDBB7B94F4BD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A2E5E68-0AE0-0205-982E-DEF49540F0F8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6C8D061-4D5B-143F-FAC3-37EF5ACD8879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0E52C324-BAF8-F32E-03E8-4BCD03CA3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55042F9-8C31-48CE-B488-09303FB3E18D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9CD2FC6-D8DF-55BA-C554-984BC1EEBBE2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0B97306-779C-7D73-4D4C-9776DE6547FE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7" name="Picture 76" descr="Icon&#10;&#10;Description automatically generated">
                  <a:extLst>
                    <a:ext uri="{FF2B5EF4-FFF2-40B4-BE49-F238E27FC236}">
                      <a16:creationId xmlns:a16="http://schemas.microsoft.com/office/drawing/2014/main" id="{24124B46-93B7-2F62-1796-A3F032E68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2B93EEF-3834-F999-8714-4C59BE97AFF5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1DDF9B7-F132-74AE-AFCF-8B01AA6B83D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9182598-B50B-794E-AD64-01F8751F5CA6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4" name="Picture 73" descr="Icon&#10;&#10;Description automatically generated">
                  <a:extLst>
                    <a:ext uri="{FF2B5EF4-FFF2-40B4-BE49-F238E27FC236}">
                      <a16:creationId xmlns:a16="http://schemas.microsoft.com/office/drawing/2014/main" id="{226B8A52-3B5F-DCED-06B1-36DA6FD14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4D9D778-C999-0AE2-F8A1-C046836AC827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473F9D6-6B57-6516-A558-FFDC6B9AB1C5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E61E772-8E86-65C9-8CE2-FF3F6201D1F2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21F8D6CA-1557-EA7D-3DCB-DD9030ED41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DA2D0CF-3DBE-2CC6-0C03-AABC1D0FD532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C3FCFFF-5457-3FDD-0445-75D8D00CE803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1992F92-6280-4910-B86A-D8D16D2AA91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DEDF051-DFDF-7469-9B11-B42B89A75A5D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4961B0A-F9B6-97D1-5260-AB13BBB430C6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4C4ACD6-7039-1E9A-45C5-9E5E586D4AD5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7" name="Picture 56" descr="Icon&#10;&#10;Description automatically generated">
                  <a:extLst>
                    <a:ext uri="{FF2B5EF4-FFF2-40B4-BE49-F238E27FC236}">
                      <a16:creationId xmlns:a16="http://schemas.microsoft.com/office/drawing/2014/main" id="{32E15D8F-31EB-40D1-1B73-7ABEADA69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4C82667-0DD0-C5F5-A643-66161193638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B863C9B-EC18-7E7D-B30B-7C82D4B7590F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61F5AC0-44AC-35BD-F098-9734E071546D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4" name="Graphic 53" descr="Wireless with solid fill">
                  <a:extLst>
                    <a:ext uri="{FF2B5EF4-FFF2-40B4-BE49-F238E27FC236}">
                      <a16:creationId xmlns:a16="http://schemas.microsoft.com/office/drawing/2014/main" id="{BBF35A53-BB5A-90C9-A976-8CCBF243E0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גרפיקה 18" descr="ארנק קו מיתאר">
              <a:extLst>
                <a:ext uri="{FF2B5EF4-FFF2-40B4-BE49-F238E27FC236}">
                  <a16:creationId xmlns:a16="http://schemas.microsoft.com/office/drawing/2014/main" id="{A7F32A64-8EF0-C0EC-7205-459B8026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2954" y="740940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9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38" y="351125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גורמים מנבאים קבוצת סיכון</a:t>
            </a:r>
            <a:br>
              <a:rPr lang="en-US" dirty="0">
                <a:latin typeface="Assistant" pitchFamily="2" charset="-79"/>
                <a:cs typeface="Assistant" pitchFamily="2" charset="-79"/>
              </a:rPr>
            </a:br>
            <a:r>
              <a:rPr lang="he-IL" dirty="0">
                <a:latin typeface="Assistant" pitchFamily="2" charset="-79"/>
                <a:cs typeface="Assistant" pitchFamily="2" charset="-79"/>
              </a:rPr>
              <a:t>מ</a:t>
            </a:r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צב כלכלי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32864"/>
              </p:ext>
            </p:extLst>
          </p:nvPr>
        </p:nvGraphicFramePr>
        <p:xfrm>
          <a:off x="2131236" y="2290385"/>
          <a:ext cx="6524539" cy="35661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344948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3179591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כיוון קורלציה למצב כלכלי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רמת דתיות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נפגעו בעקבות המלחמה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בריאות לא טובה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/>
                        <a:t>מועסק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5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/>
                        <a:t>מצב משפחתי (רווק\גרוש)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8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מרגיש בטוח בסביבת המגורים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36401"/>
                  </a:ext>
                </a:extLst>
              </a:tr>
            </a:tbl>
          </a:graphicData>
        </a:graphic>
      </p:graphicFrame>
      <p:sp>
        <p:nvSpPr>
          <p:cNvPr id="18" name="Arrow: Down 17">
            <a:extLst>
              <a:ext uri="{FF2B5EF4-FFF2-40B4-BE49-F238E27FC236}">
                <a16:creationId xmlns:a16="http://schemas.microsoft.com/office/drawing/2014/main" id="{3D044326-1057-5423-A1A1-7C54E534637A}"/>
              </a:ext>
            </a:extLst>
          </p:cNvPr>
          <p:cNvSpPr/>
          <p:nvPr/>
        </p:nvSpPr>
        <p:spPr>
          <a:xfrm>
            <a:off x="3809112" y="5126395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979B3EB-4116-90F3-E810-BE7BC52D4409}"/>
              </a:ext>
            </a:extLst>
          </p:cNvPr>
          <p:cNvSpPr/>
          <p:nvPr/>
        </p:nvSpPr>
        <p:spPr>
          <a:xfrm rot="10800000">
            <a:off x="3809112" y="2853878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C2A619B-AE75-FDF4-27A1-22B66FE7681E}"/>
              </a:ext>
            </a:extLst>
          </p:cNvPr>
          <p:cNvSpPr/>
          <p:nvPr/>
        </p:nvSpPr>
        <p:spPr>
          <a:xfrm rot="10800000">
            <a:off x="3809112" y="3292708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012ED9D3-437C-C5B9-5FAC-66E437355DF4}"/>
              </a:ext>
            </a:extLst>
          </p:cNvPr>
          <p:cNvSpPr/>
          <p:nvPr/>
        </p:nvSpPr>
        <p:spPr>
          <a:xfrm rot="10800000">
            <a:off x="3809112" y="3731538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1BD80CC1-8E76-4BD5-31E8-02808D6015A8}"/>
              </a:ext>
            </a:extLst>
          </p:cNvPr>
          <p:cNvSpPr/>
          <p:nvPr/>
        </p:nvSpPr>
        <p:spPr>
          <a:xfrm rot="10800000">
            <a:off x="3809112" y="4248735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11AB01CC-A958-6EC7-E326-E1F716435D0B}"/>
              </a:ext>
            </a:extLst>
          </p:cNvPr>
          <p:cNvSpPr/>
          <p:nvPr/>
        </p:nvSpPr>
        <p:spPr>
          <a:xfrm rot="10800000">
            <a:off x="3809112" y="4687565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DA2B72-5500-0DE1-E0A6-89E671802A17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A032674-E8CE-13FE-1F5F-67E101DEF84E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A7AB997-DD9B-D9C5-B4EC-CA8143F2861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F599ED0-9A84-03EE-55DE-CBA3311CEFB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DB7507BC-7823-7DEE-5F41-2448440D3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A54262A-BD4D-F318-8405-85A6A1F34087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5336771-AFDB-B419-1318-2F2870114985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4289D82-C8DB-5E2B-F6C0-602CE4EAF85B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7F4809E-A97D-9156-7346-D5ADE820D7EE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C5BBCD0F-498F-E6B4-9285-7E85FA6C18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5460897-EEED-9EF0-85F3-2A7918EA4ED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9B4576B-5357-3CF6-C091-8F70A0EA2E2E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27237BB-407A-BE2D-C0DC-24A98213BCC7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5" name="Picture 74" descr="Icon&#10;&#10;Description automatically generated">
                  <a:extLst>
                    <a:ext uri="{FF2B5EF4-FFF2-40B4-BE49-F238E27FC236}">
                      <a16:creationId xmlns:a16="http://schemas.microsoft.com/office/drawing/2014/main" id="{E3791261-76E0-A996-A445-5A11921B1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5991F59-7FB0-B409-035B-A91909C68F69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85CBEF-082F-DFED-0635-10F815E14F53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4413D1F-E0F8-216D-54DD-F9C51F8EB5C0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E24B2FC3-195A-2CE4-EE2C-50AF0386AC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C069243-4199-81D8-6091-9667F7C6AB5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273694D-785E-F62F-3043-FB065D4222A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A46044F-3109-BD42-33AC-6182DAEC636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9" name="Picture 68" descr="Icon&#10;&#10;Description automatically generated">
                  <a:extLst>
                    <a:ext uri="{FF2B5EF4-FFF2-40B4-BE49-F238E27FC236}">
                      <a16:creationId xmlns:a16="http://schemas.microsoft.com/office/drawing/2014/main" id="{CABEB272-1E7D-3365-A282-796AE4196F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7DBC632-EC25-1978-287E-641F8999C3C9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D454751-0918-DD73-1A1A-F84F2AC39F8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708ABE9-B145-DCE1-41C5-A2CDA6DF40DA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9B8C753-65E7-4A07-6686-04FE39B66186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B530F92-DA28-718C-47EA-E02580614EBC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1B431E1-207A-DCAD-AA23-B30348DB36B4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A19D9DF6-CBB9-3404-7162-DAB8B616BE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D668FF7-3D76-BD80-5F4A-C0628E520D2B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9D65466-F6E6-51C4-ED70-AC5C9CB328DF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4C4ED77-BB2A-2E90-1695-C458770470E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61" name="Graphic 60" descr="Wireless with solid fill">
                  <a:extLst>
                    <a:ext uri="{FF2B5EF4-FFF2-40B4-BE49-F238E27FC236}">
                      <a16:creationId xmlns:a16="http://schemas.microsoft.com/office/drawing/2014/main" id="{6D2B6213-8902-D456-8359-1BEAAB450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0" name="גרפיקה 18" descr="ארנק קו מיתאר">
              <a:extLst>
                <a:ext uri="{FF2B5EF4-FFF2-40B4-BE49-F238E27FC236}">
                  <a16:creationId xmlns:a16="http://schemas.microsoft.com/office/drawing/2014/main" id="{0F6DF4A3-73A0-01D5-ACDD-43568B3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2954" y="740940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292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>
                <a:latin typeface="Assistant" pitchFamily="2" charset="-79"/>
                <a:cs typeface="Assistant" pitchFamily="2" charset="-79"/>
              </a:rPr>
              <a:t>קבוצות סיכון – סיכום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92AA24-FA63-C1AF-8E68-8F04498353CC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CF6126-50D9-0AA0-1A34-2C5473CAC96C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122663A-C10D-B7D5-B91E-93A6C1B0B3CC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52D5D45-C3C0-FF43-B638-0EE692CEB0F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B6CCE896-6D2B-9C97-A920-AB5EDB9EC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57797-FA74-FFD0-022F-7CF440B5B1DF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910E69A-524D-0AC7-EEDB-39E25959CF77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863D56A-6FE1-CC74-7977-DDADCA848CE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856F0F-F42A-E5FB-EB58-089DFBD082CB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A603A725-9124-93D8-A16A-AD87080FC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C4E57B-E319-5B8D-E626-95DCB1FE1D3E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17E0DA3-6B9E-0C3F-7385-A0EA49D70C68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52D9A2-BAF6-317D-0EBD-8F160BB491A8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245AD6EB-DA07-0BE3-F2EA-5F56DC157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4B9B15D-4242-2186-0FD3-A150D665C9DD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6CCD4DC-BCE8-FA2D-A23A-4D5AB30D3209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EA6F04E-7449-88CB-4191-3B697A7C0C1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66F1F5C2-AE7D-31E2-CE89-ACF1F623B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E18C28-6CC0-4746-5A62-B7C7EB92C65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9C5CF31-B025-108D-E639-4F4592B4195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CB6221-BF51-C7F3-D4CD-71B4303A264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C2B1EB55-02EA-C195-F8F1-06D53A1FF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BC82D82-1E22-FF1A-7EA0-B9DF72C8B77A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9372AED-264A-E1B9-D423-A314CB0F385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990653-62C9-CFC3-DFAF-8C2CBAEB625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C7661A2-83DD-9F6B-776F-130F6ABB8C81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714683B-A80D-846A-DD2B-AA3F1D695879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7D4115-90A4-45C3-D25A-313E76EE061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DB78F121-B92F-8AA8-544A-8A1D9A61E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A1A7CE-D777-6B0B-466E-518B216BCD8D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5DEC0B6-8716-0C81-C4DD-0EE61820FC38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D74C5C4-30D4-ED24-05B9-B94FF3636CD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5" name="Graphic 14" descr="Wireless with solid fill">
                  <a:extLst>
                    <a:ext uri="{FF2B5EF4-FFF2-40B4-BE49-F238E27FC236}">
                      <a16:creationId xmlns:a16="http://schemas.microsoft.com/office/drawing/2014/main" id="{A2FDD507-197E-4A6B-3A7F-0007BC34F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D89E0976-F060-DEA8-BB67-6A93877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C0062424-BCE6-47C8-00C8-22A17AF2A89B}"/>
              </a:ext>
            </a:extLst>
          </p:cNvPr>
          <p:cNvSpPr txBox="1">
            <a:spLocks/>
          </p:cNvSpPr>
          <p:nvPr/>
        </p:nvSpPr>
        <p:spPr>
          <a:xfrm>
            <a:off x="2249371" y="971460"/>
            <a:ext cx="8108316" cy="903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גורמים מנבאים רוחביים – </a:t>
            </a:r>
            <a:br>
              <a:rPr lang="en-US" dirty="0">
                <a:latin typeface="Assistant" pitchFamily="2" charset="-79"/>
                <a:cs typeface="Assistant" pitchFamily="2" charset="-79"/>
              </a:rPr>
            </a:br>
            <a:r>
              <a:rPr lang="he-IL" dirty="0">
                <a:latin typeface="Assistant" pitchFamily="2" charset="-79"/>
                <a:cs typeface="Assistant" pitchFamily="2" charset="-79"/>
              </a:rPr>
              <a:t>בדידות ואי-יכולת לעמוד בהוצאות החודשיות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C959ACB9-89EE-6427-5429-A12697151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34965"/>
              </p:ext>
            </p:extLst>
          </p:nvPr>
        </p:nvGraphicFramePr>
        <p:xfrm>
          <a:off x="0" y="1912464"/>
          <a:ext cx="8363563" cy="46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C7E48B9-C26C-05C7-0DD9-D62888E17DEA}"/>
              </a:ext>
            </a:extLst>
          </p:cNvPr>
          <p:cNvSpPr txBox="1"/>
          <p:nvPr/>
        </p:nvSpPr>
        <p:spPr>
          <a:xfrm>
            <a:off x="3369219" y="6396335"/>
            <a:ext cx="2934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/>
              <a:t>27% </a:t>
            </a:r>
            <a:r>
              <a:rPr lang="he-IL" sz="2400"/>
              <a:t>(כ-12,000 זקנים)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3811C4-003A-FEDF-4A8E-9EF4D44C74FB}"/>
              </a:ext>
            </a:extLst>
          </p:cNvPr>
          <p:cNvSpPr txBox="1"/>
          <p:nvPr/>
        </p:nvSpPr>
        <p:spPr>
          <a:xfrm>
            <a:off x="2183701" y="1794371"/>
            <a:ext cx="286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/>
              <a:t>23% </a:t>
            </a:r>
            <a:r>
              <a:rPr lang="he-IL" sz="2400"/>
              <a:t>(כ-10,000 זקנים)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C1EDF6-7DAC-6527-0F54-792137A1893F}"/>
              </a:ext>
            </a:extLst>
          </p:cNvPr>
          <p:cNvSpPr txBox="1"/>
          <p:nvPr/>
        </p:nvSpPr>
        <p:spPr>
          <a:xfrm>
            <a:off x="4181781" y="3774373"/>
            <a:ext cx="83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10%</a:t>
            </a:r>
            <a:endParaRPr lang="he-IL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B3307C-A87C-E797-09B8-25EC47EF717C}"/>
              </a:ext>
            </a:extLst>
          </p:cNvPr>
          <p:cNvSpPr txBox="1"/>
          <p:nvPr/>
        </p:nvSpPr>
        <p:spPr>
          <a:xfrm flipH="1">
            <a:off x="3614432" y="4788556"/>
            <a:ext cx="642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5%</a:t>
            </a:r>
            <a:endParaRPr lang="he-IL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7200BB-7193-F06F-8809-E07506E5F3C5}"/>
              </a:ext>
            </a:extLst>
          </p:cNvPr>
          <p:cNvSpPr txBox="1"/>
          <p:nvPr/>
        </p:nvSpPr>
        <p:spPr>
          <a:xfrm flipH="1">
            <a:off x="3085623" y="4142301"/>
            <a:ext cx="641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5%</a:t>
            </a:r>
            <a:endParaRPr lang="he-IL" sz="2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00573E-D425-4B19-5B42-56E7B9335B49}"/>
              </a:ext>
            </a:extLst>
          </p:cNvPr>
          <p:cNvSpPr txBox="1"/>
          <p:nvPr/>
        </p:nvSpPr>
        <p:spPr>
          <a:xfrm flipH="1">
            <a:off x="3724906" y="4234596"/>
            <a:ext cx="641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4%</a:t>
            </a:r>
            <a:endParaRPr lang="he-IL" sz="2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AD03D9-C76E-4047-7055-18892D3D0D49}"/>
              </a:ext>
            </a:extLst>
          </p:cNvPr>
          <p:cNvSpPr txBox="1"/>
          <p:nvPr/>
        </p:nvSpPr>
        <p:spPr>
          <a:xfrm>
            <a:off x="486758" y="4970250"/>
            <a:ext cx="3006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/>
              <a:t>7% </a:t>
            </a:r>
            <a:br>
              <a:rPr lang="en-US" sz="2400" b="1"/>
            </a:br>
            <a:r>
              <a:rPr lang="he-IL" sz="2400"/>
              <a:t>(כ-3,000 זקנים)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7BD337-11A2-E4C2-AADB-FC3BB04AB00D}"/>
              </a:ext>
            </a:extLst>
          </p:cNvPr>
          <p:cNvSpPr txBox="1"/>
          <p:nvPr/>
        </p:nvSpPr>
        <p:spPr>
          <a:xfrm>
            <a:off x="5163015" y="2560374"/>
            <a:ext cx="5653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dirty="0">
                <a:latin typeface="Assistant" pitchFamily="2" charset="-79"/>
                <a:cs typeface="Assistant" pitchFamily="2" charset="-79"/>
              </a:rPr>
              <a:t>זקנים בשתי קבוצות סיכון – 20% (כ-9,000 איש)</a:t>
            </a:r>
          </a:p>
          <a:p>
            <a:pPr algn="r" rtl="1"/>
            <a:r>
              <a:rPr lang="he-IL" sz="2400" dirty="0">
                <a:latin typeface="Assistant" pitchFamily="2" charset="-79"/>
                <a:cs typeface="Assistant" pitchFamily="2" charset="-79"/>
              </a:rPr>
              <a:t>זקנים בשלוש קבוצות סיכון – 4% (כ-1,800 איש)</a:t>
            </a:r>
          </a:p>
          <a:p>
            <a:pPr algn="r" rtl="1"/>
            <a:r>
              <a:rPr lang="he-IL" sz="2400" dirty="0">
                <a:latin typeface="Assistant" pitchFamily="2" charset="-79"/>
                <a:cs typeface="Assistant" pitchFamily="2" charset="-79"/>
              </a:rPr>
              <a:t>זקנים "חזקים" – 35% (כ-16,000 איש)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063B2-609F-748A-B133-D8145FD035F7}"/>
              </a:ext>
            </a:extLst>
          </p:cNvPr>
          <p:cNvSpPr txBox="1"/>
          <p:nvPr/>
        </p:nvSpPr>
        <p:spPr>
          <a:xfrm>
            <a:off x="1025277" y="4188391"/>
            <a:ext cx="1917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/>
            <a:r>
              <a:rPr lang="he-IL" sz="2400" b="0" dirty="0">
                <a:ln/>
                <a:effectLst/>
              </a:rPr>
              <a:t>בדידות ותחושת ביטחון נמוכה</a:t>
            </a:r>
          </a:p>
        </p:txBody>
      </p:sp>
    </p:spTree>
    <p:extLst>
      <p:ext uri="{BB962C8B-B14F-4D97-AF65-F5344CB8AC3E}">
        <p14:creationId xmlns:p14="http://schemas.microsoft.com/office/powerpoint/2010/main" val="1681631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C7D87-B465-36C7-D22C-3184BF4C6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FFFE2CDF-38D4-57D0-A96D-D4EDFA7E0F18}"/>
              </a:ext>
            </a:extLst>
          </p:cNvPr>
          <p:cNvSpPr/>
          <p:nvPr/>
        </p:nvSpPr>
        <p:spPr>
          <a:xfrm>
            <a:off x="8683365" y="4816699"/>
            <a:ext cx="2340000" cy="1800000"/>
          </a:xfrm>
          <a:prstGeom prst="hex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ברמת הרשות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C448D10-27DF-046F-731B-DAFA0716901A}"/>
              </a:ext>
            </a:extLst>
          </p:cNvPr>
          <p:cNvSpPr/>
          <p:nvPr/>
        </p:nvSpPr>
        <p:spPr>
          <a:xfrm>
            <a:off x="8604706" y="2168186"/>
            <a:ext cx="2340000" cy="1800000"/>
          </a:xfrm>
          <a:prstGeom prst="hexagon">
            <a:avLst/>
          </a:prstGeom>
          <a:solidFill>
            <a:srgbClr val="1AC0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ברמת הזקן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0A7D30-FF4B-AB2B-FFFE-E3DB3F4FF6A6}"/>
              </a:ext>
            </a:extLst>
          </p:cNvPr>
          <p:cNvSpPr txBox="1">
            <a:spLocks/>
          </p:cNvSpPr>
          <p:nvPr/>
        </p:nvSpPr>
        <p:spPr>
          <a:xfrm>
            <a:off x="-34386" y="1234998"/>
            <a:ext cx="8529511" cy="27673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35% נפגעו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בעקבות המלחמה (כ-16,000 זקנים)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1 מכל 3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זקנים נמצא </a:t>
            </a: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במצב סיכון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(בריאותי \ חברתי-רגשי \ כלכלי)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10,800 זקנים בלפחות שני מצבי סיכון (מתוכם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1,800</a:t>
            </a:r>
            <a:r>
              <a:rPr kumimoji="0" lang="he-IL" sz="19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בשלושה</a:t>
            </a:r>
            <a:r>
              <a:rPr kumimoji="0" lang="he-IL" sz="1900" b="0" i="0" u="none" strike="noStrike" kern="1200" cap="none" spc="0" normalizeH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מצבי </a:t>
            </a:r>
            <a:r>
              <a:rPr kumimoji="0" lang="he-IL" sz="1900" b="0" i="0" u="none" strike="noStrike" kern="1200" cap="none" spc="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סיכון)</a:t>
            </a:r>
            <a:endParaRPr kumimoji="0" lang="he-IL" sz="1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 ש</a:t>
            </a: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יותר פגיע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– סיכוי גבוה </a:t>
            </a: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יותר להחמרה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(לרוב נשים ובני 75+)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מדדים מנבאים מובילים – </a:t>
            </a: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אי-יכולת לכסות הוצאות חודשיות ובדידות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משפחה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הם </a:t>
            </a: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גורם הסיוע המרכזי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(וכמעט הבלעדי)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25% תלויים לחלוטין </a:t>
            </a:r>
            <a:r>
              <a:rPr kumimoji="0" lang="he-IL" sz="1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ברשת התמיכה שלהם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900" b="1" dirty="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61%</a:t>
            </a:r>
            <a:r>
              <a:rPr lang="en-US" sz="1900" b="1" dirty="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1900" b="1" dirty="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 דיווחו על תחושת דיכאון ברמה בינונית ומעלה</a:t>
            </a:r>
            <a:endParaRPr kumimoji="0" lang="he-IL" sz="19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F2AE74-FC29-1EF9-577F-42D38506BEE2}"/>
              </a:ext>
            </a:extLst>
          </p:cNvPr>
          <p:cNvSpPr txBox="1">
            <a:spLocks/>
          </p:cNvSpPr>
          <p:nvPr/>
        </p:nvSpPr>
        <p:spPr>
          <a:xfrm>
            <a:off x="541866" y="4562928"/>
            <a:ext cx="7987645" cy="205377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יש הרבה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זקנים "חזקים" (35%)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חשוב למנף אותם (לדוגמה,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תעסוקה או התנדבות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)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לחפש "מתחת לפנס" (קבוצות בסיכון מוכרות)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בדגש על אי-יכולת לכסות הוצאות חודשיות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לקדם מענים בתחומי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מיצוי זכויות וסיוע רגשי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להשקיע בבני משפחה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כגורם מטפל ו\או מתווך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לחזק/לפתח גורמים נוספים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ברשת התמיכה של הזקן, 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ו</a:t>
            </a:r>
            <a:r>
              <a:rPr kumimoji="0" lang="he-I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להנגיש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שירותים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E7232-A5E0-61EC-FE04-B42979CCB4B4}"/>
              </a:ext>
            </a:extLst>
          </p:cNvPr>
          <p:cNvSpPr txBox="1">
            <a:spLocks/>
          </p:cNvSpPr>
          <p:nvPr/>
        </p:nvSpPr>
        <p:spPr>
          <a:xfrm>
            <a:off x="2771775" y="311087"/>
            <a:ext cx="664845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A017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תובנות והמלצות: אשדוד</a:t>
            </a:r>
          </a:p>
        </p:txBody>
      </p:sp>
    </p:spTree>
    <p:extLst>
      <p:ext uri="{BB962C8B-B14F-4D97-AF65-F5344CB8AC3E}">
        <p14:creationId xmlns:p14="http://schemas.microsoft.com/office/powerpoint/2010/main" val="26344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8A3E-07EC-902F-BB22-1E83B61BD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75A82-53B5-2A60-EE5E-B262842B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e-IL" sz="4400" dirty="0">
                <a:latin typeface="Assistant" pitchFamily="2" charset="-79"/>
                <a:cs typeface="Assistant" pitchFamily="2" charset="-79"/>
              </a:rPr>
              <a:t>נפגעים בעקבות המלחמה (באחוזים)</a:t>
            </a:r>
            <a:endParaRPr lang="he-IL" sz="44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5DBAFF-9200-42B0-7BC3-180F7B4CD55E}"/>
              </a:ext>
            </a:extLst>
          </p:cNvPr>
          <p:cNvGraphicFramePr/>
          <p:nvPr/>
        </p:nvGraphicFramePr>
        <p:xfrm>
          <a:off x="1728183" y="2347305"/>
          <a:ext cx="8507073" cy="397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מחבר ישר 5">
            <a:extLst>
              <a:ext uri="{FF2B5EF4-FFF2-40B4-BE49-F238E27FC236}">
                <a16:creationId xmlns:a16="http://schemas.microsoft.com/office/drawing/2014/main" id="{14F578BE-D4FB-39EC-0B5A-F0A14593B818}"/>
              </a:ext>
            </a:extLst>
          </p:cNvPr>
          <p:cNvCxnSpPr>
            <a:cxnSpLocks/>
          </p:cNvCxnSpPr>
          <p:nvPr/>
        </p:nvCxnSpPr>
        <p:spPr>
          <a:xfrm>
            <a:off x="3786790" y="1374533"/>
            <a:ext cx="66445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2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8A3E-07EC-902F-BB22-1E83B61BD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75A82-53B5-2A60-EE5E-B262842B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e-IL" sz="4400" dirty="0">
                <a:latin typeface="Assistant" pitchFamily="2" charset="-79"/>
                <a:cs typeface="Assistant" pitchFamily="2" charset="-79"/>
              </a:rPr>
              <a:t>35% נפגעו בעקבות המלחמה (באחוזים)</a:t>
            </a:r>
            <a:endParaRPr lang="he-IL" sz="44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3A0E9B-40EB-029D-5065-270A8FAA3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943536"/>
              </p:ext>
            </p:extLst>
          </p:nvPr>
        </p:nvGraphicFramePr>
        <p:xfrm>
          <a:off x="2545939" y="2347305"/>
          <a:ext cx="7100122" cy="397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A37C0F-41E0-0D87-D5FC-6A04B17AC6D2}"/>
              </a:ext>
            </a:extLst>
          </p:cNvPr>
          <p:cNvSpPr txBox="1"/>
          <p:nvPr/>
        </p:nvSpPr>
        <p:spPr>
          <a:xfrm>
            <a:off x="5687627" y="3982778"/>
            <a:ext cx="8167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lmoni Neue DL 4.0 AAA Medium"/>
                <a:ea typeface="+mn-ea"/>
                <a:cs typeface="Almoni Neue DL 4.0 AAA Medium"/>
              </a:rPr>
              <a:t>4%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8B2B4CE-1CFB-B6BA-8B92-19F8CA773771}"/>
              </a:ext>
            </a:extLst>
          </p:cNvPr>
          <p:cNvCxnSpPr>
            <a:cxnSpLocks/>
          </p:cNvCxnSpPr>
          <p:nvPr/>
        </p:nvCxnSpPr>
        <p:spPr>
          <a:xfrm>
            <a:off x="3786790" y="1374533"/>
            <a:ext cx="66445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2C6EF-B7CA-44F5-B70E-6172D605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230" y="-4404"/>
            <a:ext cx="8573459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מצב בריאות סובייקטיבי (באחוזים)</a:t>
            </a:r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DFF30B82-8C03-ED61-5003-E9FDDBCB9FE5}"/>
              </a:ext>
            </a:extLst>
          </p:cNvPr>
          <p:cNvSpPr txBox="1">
            <a:spLocks/>
          </p:cNvSpPr>
          <p:nvPr/>
        </p:nvSpPr>
        <p:spPr>
          <a:xfrm>
            <a:off x="2370699" y="912677"/>
            <a:ext cx="7750250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800" dirty="0">
                <a:latin typeface="Assistant" pitchFamily="2" charset="-79"/>
                <a:cs typeface="Assistant" pitchFamily="2" charset="-79"/>
              </a:rPr>
              <a:t>44% מבני 60+ דיווחו על בריאות לא טובה</a:t>
            </a:r>
          </a:p>
          <a:p>
            <a:pPr marL="0" indent="0">
              <a:spcBef>
                <a:spcPts val="0"/>
              </a:spcBef>
            </a:pPr>
            <a:r>
              <a:rPr lang="he-IL" sz="2800" dirty="0">
                <a:latin typeface="Assistant" pitchFamily="2" charset="-79"/>
                <a:cs typeface="Assistant" pitchFamily="2" charset="-79"/>
              </a:rPr>
              <a:t>1 מכל 2 זקנים שדיווחו על בריאות לא טובה, </a:t>
            </a:r>
            <a:br>
              <a:rPr lang="en-US" sz="2800" dirty="0">
                <a:latin typeface="Assistant" pitchFamily="2" charset="-79"/>
                <a:cs typeface="Assistant" pitchFamily="2" charset="-79"/>
              </a:rPr>
            </a:br>
            <a:r>
              <a:rPr lang="he-IL" sz="2800" dirty="0">
                <a:latin typeface="Assistant" pitchFamily="2" charset="-79"/>
                <a:cs typeface="Assistant" pitchFamily="2" charset="-79"/>
              </a:rPr>
              <a:t>חוו החמרה מאז תחילת המלחמה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EE354E-532F-E6FA-94CC-BFB3EFCDA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474692"/>
              </p:ext>
            </p:extLst>
          </p:nvPr>
        </p:nvGraphicFramePr>
        <p:xfrm>
          <a:off x="3635860" y="2238240"/>
          <a:ext cx="6755829" cy="442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EA4D5C5D-47E5-28BB-7E57-282C4DAC9C3F}"/>
              </a:ext>
            </a:extLst>
          </p:cNvPr>
          <p:cNvGrpSpPr/>
          <p:nvPr/>
        </p:nvGrpSpPr>
        <p:grpSpPr>
          <a:xfrm>
            <a:off x="3289048" y="2021205"/>
            <a:ext cx="2148985" cy="2350828"/>
            <a:chOff x="3601620" y="2170940"/>
            <a:chExt cx="2148985" cy="2350828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7FF59E23-C697-B31A-BD08-5A8AFE847B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1191561"/>
                </p:ext>
              </p:extLst>
            </p:nvPr>
          </p:nvGraphicFramePr>
          <p:xfrm>
            <a:off x="3601620" y="2170940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1EE5E5EF-8428-12C1-7F38-EB0EB0AC75A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83562" y="3861369"/>
              <a:ext cx="677333" cy="6434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84F1A4-FAFE-460D-CA45-BD040275B868}"/>
              </a:ext>
            </a:extLst>
          </p:cNvPr>
          <p:cNvGrpSpPr/>
          <p:nvPr/>
        </p:nvGrpSpPr>
        <p:grpSpPr>
          <a:xfrm>
            <a:off x="8613584" y="4765276"/>
            <a:ext cx="2148985" cy="1696993"/>
            <a:chOff x="8926156" y="4915011"/>
            <a:chExt cx="2148985" cy="1696993"/>
          </a:xfrm>
        </p:grpSpPr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CC2D037F-9260-052E-EA99-22C0A08A32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55562374"/>
                </p:ext>
              </p:extLst>
            </p:nvPr>
          </p:nvGraphicFramePr>
          <p:xfrm>
            <a:off x="8926156" y="4915011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CE09CB01-DD17-48ED-BE14-BEDB13B433C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926156" y="5543373"/>
              <a:ext cx="719665" cy="4402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2D05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A68644-1EDA-D0EB-8125-918B70A85376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50" name="Chart 49">
              <a:extLst>
                <a:ext uri="{FF2B5EF4-FFF2-40B4-BE49-F238E27FC236}">
                  <a16:creationId xmlns:a16="http://schemas.microsoft.com/office/drawing/2014/main" id="{59825941-9AF4-9DD7-3C5E-4A04E577C2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8728330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14D249-ED08-DAA2-73E7-F2480FE30D91}"/>
                </a:ext>
              </a:extLst>
            </p:cNvPr>
            <p:cNvSpPr txBox="1"/>
            <p:nvPr/>
          </p:nvSpPr>
          <p:spPr>
            <a:xfrm>
              <a:off x="1813738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בריאות טובה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4E530-A205-D2FD-85DF-3F62ED281659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בריאות לא טובה</a:t>
              </a: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65D1FC22-898D-8F0A-4245-9BF87D7977E6}"/>
              </a:ext>
            </a:extLst>
          </p:cNvPr>
          <p:cNvSpPr txBox="1">
            <a:spLocks/>
          </p:cNvSpPr>
          <p:nvPr/>
        </p:nvSpPr>
        <p:spPr>
          <a:xfrm>
            <a:off x="6003942" y="4021838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31%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67EE39-DF93-DCA6-A650-D7B41A14C42B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185949" y="333649"/>
            <a:chExt cx="1928947" cy="13643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72C065-436B-2D80-FA51-F418D87A0B8D}"/>
                </a:ext>
              </a:extLst>
            </p:cNvPr>
            <p:cNvGrpSpPr/>
            <p:nvPr/>
          </p:nvGrpSpPr>
          <p:grpSpPr>
            <a:xfrm>
              <a:off x="185949" y="333649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37F2C65-3EC7-B66B-63F5-48FB6441362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298B07F-E964-5277-E998-454479AC4A0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9" name="Picture 38" descr="Icon&#10;&#10;Description automatically generated">
                  <a:extLst>
                    <a:ext uri="{FF2B5EF4-FFF2-40B4-BE49-F238E27FC236}">
                      <a16:creationId xmlns:a16="http://schemas.microsoft.com/office/drawing/2014/main" id="{4F1FD52B-55AE-FF80-1895-9F505088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AA1C4FC-C382-2ED4-8F84-D7656DA3830C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11DE5B1-B04B-A679-36E1-B957EEA0C370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D09AB81-4405-1532-5417-A16869B6EA5D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82DBBD-762F-D249-50A9-A2E273933679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7" name="Picture 36" descr="Icon&#10;&#10;Description automatically generated">
                  <a:extLst>
                    <a:ext uri="{FF2B5EF4-FFF2-40B4-BE49-F238E27FC236}">
                      <a16:creationId xmlns:a16="http://schemas.microsoft.com/office/drawing/2014/main" id="{C4B27AA6-5077-1DB9-1341-C731139F53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110EABB-75D1-72FA-B542-337F1D020E19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44964"/>
                <a:chOff x="853714" y="137685"/>
                <a:chExt cx="621839" cy="444964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EA32F0C-23A2-D3D0-9378-366693B8FD5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93851C-EE98-B68F-29C9-19C13A8CEA4B}"/>
                    </a:ext>
                  </a:extLst>
                </p:cNvPr>
                <p:cNvSpPr txBox="1"/>
                <p:nvPr/>
              </p:nvSpPr>
              <p:spPr>
                <a:xfrm>
                  <a:off x="853714" y="534102"/>
                  <a:ext cx="621839" cy="48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CE2A917D-8C9C-C7C5-BD7B-C369490C0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B529588-9198-2578-59A0-866933BE0494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8DE9C75-45CB-D2A1-BF42-60313402B43D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A031A4-0FFC-0A91-36AA-3501C859FD16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F2FC3DBA-CE55-283F-4F7C-6C60E9F57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BA7800-588A-AFCB-05C5-A6C0E601658E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034C2AE-99A2-DD72-EC01-7A7895371A1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E4DFA99-A060-084B-AC7D-2B4DBFFAD956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F34415CC-9D88-DFA5-CDDB-DD5455227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3F51490-37D7-FAB2-D993-69D48E07534C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6B93CF6-77EB-9833-C60C-1BE855044BDB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B6982B5-AA98-1678-59D4-FEEA000F6077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7E71A2-21A2-CFC5-B1BD-AD1B25A4F659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B1A19BA-3D13-5208-9476-B51FAC92461C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50496E0-F140-A6BD-26FF-09FE7B6D00A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2" name="Picture 21" descr="Icon&#10;&#10;Description automatically generated">
                  <a:extLst>
                    <a:ext uri="{FF2B5EF4-FFF2-40B4-BE49-F238E27FC236}">
                      <a16:creationId xmlns:a16="http://schemas.microsoft.com/office/drawing/2014/main" id="{A38422B8-79AD-A6E0-81BA-FC71EF1ECB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544A228-EF81-D22F-2C34-7094CDB06DF0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6B2FD6B-E838-33D3-1BA3-C74103FDF7C7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B4460A7-FF66-D355-49CC-419C7C9A2E9E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B87BE6C7-8BC4-AF86-0067-E3B0940964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0617C5D3-2633-8B40-BB65-D7496A73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7637" y="877131"/>
              <a:ext cx="368622" cy="3686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FEE1AC-BB85-4C11-58D7-3F4F5FDEE562}"/>
              </a:ext>
            </a:extLst>
          </p:cNvPr>
          <p:cNvSpPr txBox="1"/>
          <p:nvPr/>
        </p:nvSpPr>
        <p:spPr>
          <a:xfrm>
            <a:off x="195206" y="5367376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5479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Brookdale HEB">
  <a:themeElements>
    <a:clrScheme name="brookdale NEW">
      <a:dk1>
        <a:srgbClr val="424F58"/>
      </a:dk1>
      <a:lt1>
        <a:sysClr val="window" lastClr="FFFFFF"/>
      </a:lt1>
      <a:dk2>
        <a:srgbClr val="424F58"/>
      </a:dk2>
      <a:lt2>
        <a:srgbClr val="FFFFFF"/>
      </a:lt2>
      <a:accent1>
        <a:srgbClr val="006EA0"/>
      </a:accent1>
      <a:accent2>
        <a:srgbClr val="92C83E"/>
      </a:accent2>
      <a:accent3>
        <a:srgbClr val="A82172"/>
      </a:accent3>
      <a:accent4>
        <a:srgbClr val="533187"/>
      </a:accent4>
      <a:accent5>
        <a:srgbClr val="FAA21B"/>
      </a:accent5>
      <a:accent6>
        <a:srgbClr val="FFD500"/>
      </a:accent6>
      <a:hlink>
        <a:srgbClr val="002060"/>
      </a:hlink>
      <a:folHlink>
        <a:srgbClr val="FF0000"/>
      </a:folHlink>
    </a:clrScheme>
    <a:fontScheme name="Brookdale PP Fonts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okdale HEB.potx" id="{31A6C8C9-7E28-4091-A30B-B7F92754AE62}" vid="{A280CAC6-E3B8-4133-8A18-03E778E26446}"/>
    </a:ext>
  </a:extLst>
</a:theme>
</file>

<file path=ppt/theme/theme2.xml><?xml version="1.0" encoding="utf-8"?>
<a:theme xmlns:a="http://schemas.openxmlformats.org/drawingml/2006/main" name="Brookdale PP">
  <a:themeElements>
    <a:clrScheme name="brookdale NEW">
      <a:dk1>
        <a:srgbClr val="424F58"/>
      </a:dk1>
      <a:lt1>
        <a:sysClr val="window" lastClr="FFFFFF"/>
      </a:lt1>
      <a:dk2>
        <a:srgbClr val="424F58"/>
      </a:dk2>
      <a:lt2>
        <a:srgbClr val="FFFFFF"/>
      </a:lt2>
      <a:accent1>
        <a:srgbClr val="006EA0"/>
      </a:accent1>
      <a:accent2>
        <a:srgbClr val="92C83E"/>
      </a:accent2>
      <a:accent3>
        <a:srgbClr val="A82172"/>
      </a:accent3>
      <a:accent4>
        <a:srgbClr val="533187"/>
      </a:accent4>
      <a:accent5>
        <a:srgbClr val="FAA21B"/>
      </a:accent5>
      <a:accent6>
        <a:srgbClr val="FFD500"/>
      </a:accent6>
      <a:hlink>
        <a:srgbClr val="002060"/>
      </a:hlink>
      <a:folHlink>
        <a:srgbClr val="FF0000"/>
      </a:folHlink>
    </a:clrScheme>
    <a:fontScheme name="Brookdale PP Fonts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okdale HEB.potx" id="{31A6C8C9-7E28-4091-A30B-B7F92754AE62}" vid="{19848D88-3F6A-4220-975C-B1613D66E1A5}"/>
    </a:ext>
  </a:extLst>
</a:theme>
</file>

<file path=ppt/theme/theme3.xml><?xml version="1.0" encoding="utf-8"?>
<a:theme xmlns:a="http://schemas.openxmlformats.org/drawingml/2006/main" name="1_ג'וינט אשל - לוגו שמאל">
  <a:themeElements>
    <a:clrScheme name="התאמה אישית 2">
      <a:dk1>
        <a:srgbClr val="262626"/>
      </a:dk1>
      <a:lt1>
        <a:sysClr val="window" lastClr="FFFFFF"/>
      </a:lt1>
      <a:dk2>
        <a:srgbClr val="00C1DE"/>
      </a:dk2>
      <a:lt2>
        <a:srgbClr val="F2F2F2"/>
      </a:lt2>
      <a:accent1>
        <a:srgbClr val="5C5C5C"/>
      </a:accent1>
      <a:accent2>
        <a:srgbClr val="FAAA57"/>
      </a:accent2>
      <a:accent3>
        <a:srgbClr val="BC6092"/>
      </a:accent3>
      <a:accent4>
        <a:srgbClr val="B9D989"/>
      </a:accent4>
      <a:accent5>
        <a:srgbClr val="00B4A8"/>
      </a:accent5>
      <a:accent6>
        <a:srgbClr val="F05364"/>
      </a:accent6>
      <a:hlink>
        <a:srgbClr val="0070C0"/>
      </a:hlink>
      <a:folHlink>
        <a:srgbClr val="81C9FF"/>
      </a:folHlink>
    </a:clrScheme>
    <a:fontScheme name="התאמה אישית 3">
      <a:majorFont>
        <a:latin typeface="Almoni Neue DL 4.0 AAA"/>
        <a:ea typeface=""/>
        <a:cs typeface="Almoni Neue DL 4.0 AAA Medium"/>
      </a:majorFont>
      <a:minorFont>
        <a:latin typeface="Almoni Neue DL 4.0 AAA Medium"/>
        <a:ea typeface=""/>
        <a:cs typeface="Almoni Neue DL 4.0 AAA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JDC-ESHEL Hebrew  -  Read-Only" id="{769258E1-7702-4DF6-82A3-04B0BB18884A}" vid="{420851F7-37E4-4C9D-BB6B-E30DFC53DAA2}"/>
    </a:ext>
  </a:extLst>
</a:theme>
</file>

<file path=ppt/theme/theme4.xml><?xml version="1.0" encoding="utf-8"?>
<a:theme xmlns:a="http://schemas.openxmlformats.org/drawingml/2006/main" name="ג'וינט אשל - לוגו שמאל">
  <a:themeElements>
    <a:clrScheme name="התאמה אישית 2">
      <a:dk1>
        <a:srgbClr val="262626"/>
      </a:dk1>
      <a:lt1>
        <a:sysClr val="window" lastClr="FFFFFF"/>
      </a:lt1>
      <a:dk2>
        <a:srgbClr val="00C1DE"/>
      </a:dk2>
      <a:lt2>
        <a:srgbClr val="F2F2F2"/>
      </a:lt2>
      <a:accent1>
        <a:srgbClr val="5C5C5C"/>
      </a:accent1>
      <a:accent2>
        <a:srgbClr val="FAAA57"/>
      </a:accent2>
      <a:accent3>
        <a:srgbClr val="BC6092"/>
      </a:accent3>
      <a:accent4>
        <a:srgbClr val="B9D989"/>
      </a:accent4>
      <a:accent5>
        <a:srgbClr val="00B4A8"/>
      </a:accent5>
      <a:accent6>
        <a:srgbClr val="F05364"/>
      </a:accent6>
      <a:hlink>
        <a:srgbClr val="0070C0"/>
      </a:hlink>
      <a:folHlink>
        <a:srgbClr val="81C9FF"/>
      </a:folHlink>
    </a:clrScheme>
    <a:fontScheme name="התאמה אישית 3">
      <a:majorFont>
        <a:latin typeface="Almoni Neue DL 4.0 AAA"/>
        <a:ea typeface=""/>
        <a:cs typeface="Almoni Neue DL 4.0 AAA Medium"/>
      </a:majorFont>
      <a:minorFont>
        <a:latin typeface="Almoni Neue DL 4.0 AAA Medium"/>
        <a:ea typeface=""/>
        <a:cs typeface="Almoni Neue DL 4.0 AAA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JDC-ESHEL Hebrew  -  Read-Only" id="{769258E1-7702-4DF6-82A3-04B0BB18884A}" vid="{420851F7-37E4-4C9D-BB6B-E30DFC53DAA2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התאמה אישית 2">
    <a:dk1>
      <a:srgbClr val="262626"/>
    </a:dk1>
    <a:lt1>
      <a:sysClr val="window" lastClr="FFFFFF"/>
    </a:lt1>
    <a:dk2>
      <a:srgbClr val="00C1DE"/>
    </a:dk2>
    <a:lt2>
      <a:srgbClr val="F2F2F2"/>
    </a:lt2>
    <a:accent1>
      <a:srgbClr val="5C5C5C"/>
    </a:accent1>
    <a:accent2>
      <a:srgbClr val="FAAA57"/>
    </a:accent2>
    <a:accent3>
      <a:srgbClr val="BC6092"/>
    </a:accent3>
    <a:accent4>
      <a:srgbClr val="B9D989"/>
    </a:accent4>
    <a:accent5>
      <a:srgbClr val="00B4A8"/>
    </a:accent5>
    <a:accent6>
      <a:srgbClr val="F05364"/>
    </a:accent6>
    <a:hlink>
      <a:srgbClr val="0070C0"/>
    </a:hlink>
    <a:folHlink>
      <a:srgbClr val="81C9FF"/>
    </a:folHlink>
  </a:clrScheme>
  <a:fontScheme name="התאמה אישית 3">
    <a:majorFont>
      <a:latin typeface="Almoni Neue DL 4.0 AAA"/>
      <a:ea typeface=""/>
      <a:cs typeface="Almoni Neue DL 4.0 AAA Medium"/>
    </a:majorFont>
    <a:minorFont>
      <a:latin typeface="Almoni Neue DL 4.0 AAA Medium"/>
      <a:ea typeface=""/>
      <a:cs typeface="Almoni Neue DL 4.0 AAA Medium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התאמה אישית 2">
    <a:dk1>
      <a:srgbClr val="262626"/>
    </a:dk1>
    <a:lt1>
      <a:sysClr val="window" lastClr="FFFFFF"/>
    </a:lt1>
    <a:dk2>
      <a:srgbClr val="00C1DE"/>
    </a:dk2>
    <a:lt2>
      <a:srgbClr val="F2F2F2"/>
    </a:lt2>
    <a:accent1>
      <a:srgbClr val="5C5C5C"/>
    </a:accent1>
    <a:accent2>
      <a:srgbClr val="FAAA57"/>
    </a:accent2>
    <a:accent3>
      <a:srgbClr val="BC6092"/>
    </a:accent3>
    <a:accent4>
      <a:srgbClr val="B9D989"/>
    </a:accent4>
    <a:accent5>
      <a:srgbClr val="00B4A8"/>
    </a:accent5>
    <a:accent6>
      <a:srgbClr val="F05364"/>
    </a:accent6>
    <a:hlink>
      <a:srgbClr val="0070C0"/>
    </a:hlink>
    <a:folHlink>
      <a:srgbClr val="81C9FF"/>
    </a:folHlink>
  </a:clrScheme>
  <a:fontScheme name="התאמה אישית 3">
    <a:majorFont>
      <a:latin typeface="Almoni Neue DL 4.0 AAA"/>
      <a:ea typeface=""/>
      <a:cs typeface="Almoni Neue DL 4.0 AAA Medium"/>
    </a:majorFont>
    <a:minorFont>
      <a:latin typeface="Almoni Neue DL 4.0 AAA Medium"/>
      <a:ea typeface=""/>
      <a:cs typeface="Almoni Neue DL 4.0 AAA Medium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התאמה אישית 2">
    <a:dk1>
      <a:srgbClr val="262626"/>
    </a:dk1>
    <a:lt1>
      <a:sysClr val="window" lastClr="FFFFFF"/>
    </a:lt1>
    <a:dk2>
      <a:srgbClr val="00C1DE"/>
    </a:dk2>
    <a:lt2>
      <a:srgbClr val="F2F2F2"/>
    </a:lt2>
    <a:accent1>
      <a:srgbClr val="5C5C5C"/>
    </a:accent1>
    <a:accent2>
      <a:srgbClr val="FAAA57"/>
    </a:accent2>
    <a:accent3>
      <a:srgbClr val="BC6092"/>
    </a:accent3>
    <a:accent4>
      <a:srgbClr val="B9D989"/>
    </a:accent4>
    <a:accent5>
      <a:srgbClr val="00B4A8"/>
    </a:accent5>
    <a:accent6>
      <a:srgbClr val="F05364"/>
    </a:accent6>
    <a:hlink>
      <a:srgbClr val="0070C0"/>
    </a:hlink>
    <a:folHlink>
      <a:srgbClr val="81C9FF"/>
    </a:folHlink>
  </a:clrScheme>
  <a:fontScheme name="התאמה אישית 3">
    <a:majorFont>
      <a:latin typeface="Almoni Neue DL 4.0 AAA"/>
      <a:ea typeface=""/>
      <a:cs typeface="Almoni Neue DL 4.0 AAA Medium"/>
    </a:majorFont>
    <a:minorFont>
      <a:latin typeface="Almoni Neue DL 4.0 AAA Medium"/>
      <a:ea typeface=""/>
      <a:cs typeface="Almoni Neue DL 4.0 AAA Medium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1c0b28-c563-4859-b308-6d2f36e2dadd" xsi:nil="true"/>
    <_dlc_DocId xmlns="391c0b28-c563-4859-b308-6d2f36e2dadd">4NCTCWS7FQNJ-4580376-24861</_dlc_DocId>
    <_dlc_DocIdUrl xmlns="391c0b28-c563-4859-b308-6d2f36e2dadd">
      <Url>https://jdcil.sharepoint.com/sites/Brookdale/ServicesGroup/_layouts/15/DocIdRedir.aspx?ID=4NCTCWS7FQNJ-4580376-24861</Url>
      <Description>4NCTCWS7FQNJ-4580376-24861</Description>
    </_dlc_DocIdUrl>
    <_dlc_DocIdPersistId xmlns="391c0b28-c563-4859-b308-6d2f36e2dadd" xsi:nil="true"/>
    <lcf76f155ced4ddcb4097134ff3c332f xmlns="ea6e1dd2-1a5d-4ae9-b018-df4adff23fd4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98F619B6FEB499E291BA62FFC698E" ma:contentTypeVersion="3359" ma:contentTypeDescription="Create a new document." ma:contentTypeScope="" ma:versionID="dfeed70c1cb45c4f84cb0cea80179865">
  <xsd:schema xmlns:xsd="http://www.w3.org/2001/XMLSchema" xmlns:xs="http://www.w3.org/2001/XMLSchema" xmlns:p="http://schemas.microsoft.com/office/2006/metadata/properties" xmlns:ns2="391c0b28-c563-4859-b308-6d2f36e2dadd" xmlns:ns3="ea6e1dd2-1a5d-4ae9-b018-df4adff23fd4" targetNamespace="http://schemas.microsoft.com/office/2006/metadata/properties" ma:root="true" ma:fieldsID="85b9170285ab1f16dc4ccaa22543cb90" ns2:_="" ns3:_="">
    <xsd:import namespace="391c0b28-c563-4859-b308-6d2f36e2dadd"/>
    <xsd:import namespace="ea6e1dd2-1a5d-4ae9-b018-df4adff23f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c0b28-c563-4859-b308-6d2f36e2da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33f4eeb5-d55e-4987-8ed6-6c1e150f0455}" ma:internalName="TaxCatchAll" ma:showField="CatchAllData" ma:web="391c0b28-c563-4859-b308-6d2f36e2d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e1dd2-1a5d-4ae9-b018-df4adff23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052595-e0a3-4aa6-8855-c090d5a7a2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FE4524-87DB-4687-B8FC-7BED00ECCB16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391c0b28-c563-4859-b308-6d2f36e2dadd"/>
    <ds:schemaRef ds:uri="6e74ba45-6058-41fb-8132-a83b7e1235af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a6e1dd2-1a5d-4ae9-b018-df4adff23fd4"/>
  </ds:schemaRefs>
</ds:datastoreItem>
</file>

<file path=customXml/itemProps2.xml><?xml version="1.0" encoding="utf-8"?>
<ds:datastoreItem xmlns:ds="http://schemas.openxmlformats.org/officeDocument/2006/customXml" ds:itemID="{3471DECE-D41C-4831-BA73-2A513BD5272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C6B6CC7-E5CF-430D-BA36-FBE7EA3713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0556F3-7C55-45E6-B37C-DA69E60FB802}"/>
</file>

<file path=docProps/app.xml><?xml version="1.0" encoding="utf-8"?>
<Properties xmlns="http://schemas.openxmlformats.org/officeDocument/2006/extended-properties" xmlns:vt="http://schemas.openxmlformats.org/officeDocument/2006/docPropsVTypes">
  <Template>Brookdale HEB</Template>
  <TotalTime>25590</TotalTime>
  <Words>5847</Words>
  <Application>Microsoft Office PowerPoint</Application>
  <PresentationFormat>Widescreen</PresentationFormat>
  <Paragraphs>1311</Paragraphs>
  <Slides>68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Almoni Neue DL 4.0 AAA</vt:lpstr>
      <vt:lpstr>Almoni Neue DL 4.0 AAA Medium</vt:lpstr>
      <vt:lpstr>Arial</vt:lpstr>
      <vt:lpstr>Assistant</vt:lpstr>
      <vt:lpstr>Calibri</vt:lpstr>
      <vt:lpstr>Calibri Light</vt:lpstr>
      <vt:lpstr>David</vt:lpstr>
      <vt:lpstr>Segoe UI</vt:lpstr>
      <vt:lpstr>Times New Roman</vt:lpstr>
      <vt:lpstr>Wingdings</vt:lpstr>
      <vt:lpstr>Brookdale HEB</vt:lpstr>
      <vt:lpstr>Brookdale PP</vt:lpstr>
      <vt:lpstr>1_ג'וינט אשל - לוגו שמאל</vt:lpstr>
      <vt:lpstr>ג'וינט אשל - לוגו שמאל</vt:lpstr>
      <vt:lpstr>PowerPoint Presentation</vt:lpstr>
      <vt:lpstr>רקע: הנחות עבודה לסקר</vt:lpstr>
      <vt:lpstr>מטרת המחקר</vt:lpstr>
      <vt:lpstr>רקע: מתודולוגיה</vt:lpstr>
      <vt:lpstr>רקע: אשדוד – דמוגרפיה</vt:lpstr>
      <vt:lpstr>רקע: מאפייני משיביםN = 252 (באחוזים)</vt:lpstr>
      <vt:lpstr>נפגעים בעקבות המלחמה (באחוזים)</vt:lpstr>
      <vt:lpstr>35% נפגעו בעקבות המלחמה (באחוזים)</vt:lpstr>
      <vt:lpstr>מצב בריאות סובייקטיבי (באחוזים)</vt:lpstr>
      <vt:lpstr>PowerPoint Presentation</vt:lpstr>
      <vt:lpstr>קושי בתפקוד היום-יומי (GALI) (באחוזים)</vt:lpstr>
      <vt:lpstr>PowerPoint Presentation</vt:lpstr>
      <vt:lpstr> - PHQ2 דיכאון (באחוזים)</vt:lpstr>
      <vt:lpstr>PowerPoint Presentation</vt:lpstr>
      <vt:lpstr> קיום פעולות שגרה (באחוזים)</vt:lpstr>
      <vt:lpstr>PowerPoint Presentation</vt:lpstr>
      <vt:lpstr>חוסן אישי (באחוזים)</vt:lpstr>
      <vt:lpstr>תחושת בדידות (באחוזים)</vt:lpstr>
      <vt:lpstr>PowerPoint Presentation</vt:lpstr>
      <vt:lpstr>תחושת ביטחון (באחוזים)</vt:lpstr>
      <vt:lpstr>תחושת ביטחון (באחוזים)</vt:lpstr>
      <vt:lpstr>המצב הכלכלי (באחוזים)</vt:lpstr>
      <vt:lpstr>PowerPoint Presentation</vt:lpstr>
      <vt:lpstr>ויתור על שירותים רפואיים (באחוזים)</vt:lpstr>
      <vt:lpstr>ויתור על שירותים רפואיים (באחוזים)</vt:lpstr>
      <vt:lpstr>יציאה מן הבית (באחוזים)</vt:lpstr>
      <vt:lpstr>יציאה מן הבית בקרב נשים (אחוזים)</vt:lpstr>
      <vt:lpstr>יציאה מן הבית בקרב בני 75+ (אחוזים)</vt:lpstr>
      <vt:lpstr>פעילות גופנית (באחוזים)</vt:lpstr>
      <vt:lpstr>ירידה בתדירות פעילות גופנית</vt:lpstr>
      <vt:lpstr>תחושות לחץ (באחוזים)</vt:lpstr>
      <vt:lpstr>שינוי בתדירות של פנאי יחידני (באחוזים)</vt:lpstr>
      <vt:lpstr>שינוי בתדירות של פנאי במסגרות (באחוזים)</vt:lpstr>
      <vt:lpstr>שינוי בתדירות של פנאי חברתי (באחוזים)</vt:lpstr>
      <vt:lpstr>התנדבות (באחוזים)</vt:lpstr>
      <vt:lpstr>התנדבות (באחוזים)</vt:lpstr>
      <vt:lpstr>התנדבות בקרב נשים (באחוזים)</vt:lpstr>
      <vt:lpstr>התנדבות (באחוזים)</vt:lpstr>
      <vt:lpstr>מיצוי זכויות (באחוזים)</vt:lpstr>
      <vt:lpstr>סדר יום משמעותי (באחוזים)</vt:lpstr>
      <vt:lpstr>תעסוקה (באחוזים)</vt:lpstr>
      <vt:lpstr>החמרה במצב תעסוקתי (באחוזים)</vt:lpstr>
      <vt:lpstr>אוריינות דיגיטלית בסיסית (באחוזים)</vt:lpstr>
      <vt:lpstr>PowerPoint Presentation</vt:lpstr>
      <vt:lpstr>אוריינות דיגיטלית מתקדמת (באחוזים)</vt:lpstr>
      <vt:lpstr>PowerPoint Presentation</vt:lpstr>
      <vt:lpstr>עצמאות בפעילויות דיגיטליות</vt:lpstr>
      <vt:lpstr>הסתמכות על הסביבה הקרובה</vt:lpstr>
      <vt:lpstr>חוסן קהילתי (באחוזים)</vt:lpstr>
      <vt:lpstr>הסתמכות על הרשות המקומית (באחוזים)</vt:lpstr>
      <vt:lpstr>הסתמכות על הממשלה (באחוזים)</vt:lpstr>
      <vt:lpstr>צורך בעזרה בפעילויות בסיסיות (באחוזים)</vt:lpstr>
      <vt:lpstr>צורך בתמיכה רגשית או כלכלית (באחוזים)</vt:lpstr>
      <vt:lpstr>צורך בתמיכה</vt:lpstr>
      <vt:lpstr>צורך בתמיכה</vt:lpstr>
      <vt:lpstr>צורך בתמיכה (באחוזים)</vt:lpstr>
      <vt:lpstr>תמונת מצב זקנים – מדדי פרט</vt:lpstr>
      <vt:lpstr>תמונת מצב זקנים – השפעת "חרבות ברזל" </vt:lpstr>
      <vt:lpstr>תמונת מצב זקנים – רשתות תמיכה</vt:lpstr>
      <vt:lpstr>קבוצת סיכון בריאות ותפקוד (באחוזים)</vt:lpstr>
      <vt:lpstr>גורמים מנבאים קבוצת סיכון בריאות ותפקוד</vt:lpstr>
      <vt:lpstr>קבוצת סיכון – מצב חברתי-רגשי^ (באחוזים)</vt:lpstr>
      <vt:lpstr>מצב חברתי-רגשי בדידות ותחושת ביטחון</vt:lpstr>
      <vt:lpstr>גורמים מנבאים – בדידות ותחושת ביטחון</vt:lpstr>
      <vt:lpstr>קבוצת סיכון – מצב כלכלי (באחוזים)</vt:lpstr>
      <vt:lpstr>גורמים מנבאים קבוצת סיכון מצב כלכלי</vt:lpstr>
      <vt:lpstr>קבוצות סיכון – סיכום</vt:lpstr>
      <vt:lpstr>PowerPoint Presentation</vt:lpstr>
    </vt:vector>
  </TitlesOfParts>
  <Company>JDC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 Ostrovsky-Berman</dc:creator>
  <cp:lastModifiedBy>Pessi Prager</cp:lastModifiedBy>
  <cp:revision>6</cp:revision>
  <cp:lastPrinted>2020-09-23T14:15:22Z</cp:lastPrinted>
  <dcterms:created xsi:type="dcterms:W3CDTF">2024-01-02T10:14:29Z</dcterms:created>
  <dcterms:modified xsi:type="dcterms:W3CDTF">2025-11-23T10:44:21Z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3685a158-046a-4f4e-b710-fe5cbfbc1e7f</vt:lpwstr>
  </property>
  <property fmtid="{D5CDD505-2E9C-101B-9397-08002B2CF9AE}" pid="4" name="ContentTypeId">
    <vt:lpwstr>0x010100CC298F619B6FEB499E291BA62FFC698E</vt:lpwstr>
  </property>
</Properties>
</file>