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omments/modernComment_7FFFCFDF_19A0DA91.xml" ContentType="application/vnd.ms-powerpoint.comment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8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7.xml" ContentType="application/vnd.openxmlformats-officedocument.themeOverride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3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15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23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18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1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25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20.xml" ContentType="application/vnd.openxmlformats-officedocument.drawingml.chartshapes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26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1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rawings/drawing22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23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24.xml" ContentType="application/vnd.openxmlformats-officedocument.drawingml.chartshapes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0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20.xml" ContentType="application/vnd.openxmlformats-officedocument.themeOverride+xml"/>
  <Override PartName="/ppt/notesSlides/notesSlide33.xml" ContentType="application/vnd.openxmlformats-officedocument.presentationml.notesSlide+xml"/>
  <Override PartName="/ppt/comments/modernComment_7FFFCFD2_6F23D5DE.xml" ContentType="application/vnd.ms-powerpoint.comments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34.xml" ContentType="application/vnd.openxmlformats-officedocument.presentationml.notesSlide+xml"/>
  <Override PartName="/ppt/charts/chart59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21.xml" ContentType="application/vnd.openxmlformats-officedocument.themeOverride+xml"/>
  <Override PartName="/ppt/charts/chart60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25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61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22.xml" ContentType="application/vnd.openxmlformats-officedocument.themeOverride+xml"/>
  <Override PartName="/ppt/notesSlides/notesSlide36.xml" ContentType="application/vnd.openxmlformats-officedocument.presentationml.notesSlide+xml"/>
  <Override PartName="/ppt/charts/chart62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drawings/drawing26.xml" ContentType="application/vnd.openxmlformats-officedocument.drawingml.chartshapes+xml"/>
  <Override PartName="/ppt/charts/chart63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27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64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rawings/drawing28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65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rawings/drawing29.xml" ContentType="application/vnd.openxmlformats-officedocument.drawingml.chartshapes+xml"/>
  <Override PartName="/ppt/charts/chart66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drawings/drawing30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67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rawings/drawing31.xml" ContentType="application/vnd.openxmlformats-officedocument.drawingml.chartshape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68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drawings/drawing32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69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drawings/drawing33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70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34.xml" ContentType="application/vnd.openxmlformats-officedocument.drawingml.chartshapes+xml"/>
  <Override PartName="/ppt/charts/chart71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35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72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drawings/drawing36.xml" ContentType="application/vnd.openxmlformats-officedocument.drawingml.chartshapes+xml"/>
  <Override PartName="/ppt/charts/chart73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drawings/drawing37.xml" ContentType="application/vnd.openxmlformats-officedocument.drawingml.chartshapes+xml"/>
  <Override PartName="/ppt/charts/chart74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drawings/drawing38.xml" ContentType="application/vnd.openxmlformats-officedocument.drawingml.chartshapes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7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8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45.xml" ContentType="application/vnd.openxmlformats-officedocument.presentationml.notesSlide+xml"/>
  <Override PartName="/ppt/charts/chart79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drawings/drawing39.xml" ContentType="application/vnd.openxmlformats-officedocument.drawingml.chartshapes+xml"/>
  <Override PartName="/ppt/charts/chart80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drawings/drawing40.xml" ContentType="application/vnd.openxmlformats-officedocument.drawingml.chartshapes+xml"/>
  <Override PartName="/ppt/charts/chart81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82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83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46.xml" ContentType="application/vnd.openxmlformats-officedocument.presentationml.notesSlide+xml"/>
  <Override PartName="/ppt/charts/chart84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47.xml" ContentType="application/vnd.openxmlformats-officedocument.presentationml.notesSlide+xml"/>
  <Override PartName="/ppt/charts/chart85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48.xml" ContentType="application/vnd.openxmlformats-officedocument.presentationml.notesSlide+xml"/>
  <Override PartName="/ppt/charts/chart86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23.xml" ContentType="application/vnd.openxmlformats-officedocument.themeOverride+xml"/>
  <Override PartName="/ppt/drawings/drawing41.xml" ContentType="application/vnd.openxmlformats-officedocument.drawingml.chartshape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87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88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89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  <p:sldMasterId id="2147483708" r:id="rId6"/>
    <p:sldMasterId id="2147483720" r:id="rId7"/>
    <p:sldMasterId id="2147483732" r:id="rId8"/>
  </p:sldMasterIdLst>
  <p:notesMasterIdLst>
    <p:notesMasterId r:id="rId74"/>
  </p:notesMasterIdLst>
  <p:sldIdLst>
    <p:sldId id="338" r:id="rId9"/>
    <p:sldId id="2147471270" r:id="rId10"/>
    <p:sldId id="612" r:id="rId11"/>
    <p:sldId id="2147471275" r:id="rId12"/>
    <p:sldId id="2147471273" r:id="rId13"/>
    <p:sldId id="2147471274" r:id="rId14"/>
    <p:sldId id="2145706892" r:id="rId15"/>
    <p:sldId id="2147471284" r:id="rId16"/>
    <p:sldId id="2145706893" r:id="rId17"/>
    <p:sldId id="2145706894" r:id="rId18"/>
    <p:sldId id="2145706908" r:id="rId19"/>
    <p:sldId id="2147471327" r:id="rId20"/>
    <p:sldId id="2147471286" r:id="rId21"/>
    <p:sldId id="2147471287" r:id="rId22"/>
    <p:sldId id="2147471288" r:id="rId23"/>
    <p:sldId id="2145706910" r:id="rId24"/>
    <p:sldId id="2147471290" r:id="rId25"/>
    <p:sldId id="2147471292" r:id="rId26"/>
    <p:sldId id="2147471293" r:id="rId27"/>
    <p:sldId id="2147471294" r:id="rId28"/>
    <p:sldId id="2147471295" r:id="rId29"/>
    <p:sldId id="2147471296" r:id="rId30"/>
    <p:sldId id="2147471297" r:id="rId31"/>
    <p:sldId id="2147471298" r:id="rId32"/>
    <p:sldId id="2147471299" r:id="rId33"/>
    <p:sldId id="2147471300" r:id="rId34"/>
    <p:sldId id="2147471302" r:id="rId35"/>
    <p:sldId id="2147471304" r:id="rId36"/>
    <p:sldId id="2147471305" r:id="rId37"/>
    <p:sldId id="2147471306" r:id="rId38"/>
    <p:sldId id="2147471307" r:id="rId39"/>
    <p:sldId id="2147471308" r:id="rId40"/>
    <p:sldId id="2147471309" r:id="rId41"/>
    <p:sldId id="2147471311" r:id="rId42"/>
    <p:sldId id="2147471312" r:id="rId43"/>
    <p:sldId id="2147471313" r:id="rId44"/>
    <p:sldId id="2147471314" r:id="rId45"/>
    <p:sldId id="2147471315" r:id="rId46"/>
    <p:sldId id="2147471316" r:id="rId47"/>
    <p:sldId id="2147471317" r:id="rId48"/>
    <p:sldId id="2147471324" r:id="rId49"/>
    <p:sldId id="2147471318" r:id="rId50"/>
    <p:sldId id="2147471325" r:id="rId51"/>
    <p:sldId id="2147471335" r:id="rId52"/>
    <p:sldId id="385" r:id="rId53"/>
    <p:sldId id="2147471319" r:id="rId54"/>
    <p:sldId id="2147471320" r:id="rId55"/>
    <p:sldId id="2147471321" r:id="rId56"/>
    <p:sldId id="2147471323" r:id="rId57"/>
    <p:sldId id="391" r:id="rId58"/>
    <p:sldId id="2147471260" r:id="rId59"/>
    <p:sldId id="2147471262" r:id="rId60"/>
    <p:sldId id="2147471265" r:id="rId61"/>
    <p:sldId id="2147471353" r:id="rId62"/>
    <p:sldId id="2147471354" r:id="rId63"/>
    <p:sldId id="2147471355" r:id="rId64"/>
    <p:sldId id="2147471337" r:id="rId65"/>
    <p:sldId id="2147471341" r:id="rId66"/>
    <p:sldId id="2147471338" r:id="rId67"/>
    <p:sldId id="2147471344" r:id="rId68"/>
    <p:sldId id="2147471339" r:id="rId69"/>
    <p:sldId id="2147471345" r:id="rId70"/>
    <p:sldId id="2147471347" r:id="rId71"/>
    <p:sldId id="2147471346" r:id="rId72"/>
    <p:sldId id="2147471356" r:id="rId7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פתיח" id="{234580E5-35DA-43F1-85DD-A17A963D16D3}">
          <p14:sldIdLst>
            <p14:sldId id="338"/>
          </p14:sldIdLst>
        </p14:section>
        <p14:section name="רקע - מתודולוגיה" id="{BD79C338-EA35-41E9-BFBE-CE8068FF7DEC}">
          <p14:sldIdLst>
            <p14:sldId id="2147471270"/>
            <p14:sldId id="612"/>
            <p14:sldId id="2147471275"/>
          </p14:sldIdLst>
        </p14:section>
        <p14:section name="רקע - נתניה" id="{43AC77CA-69FD-4840-A6CC-FB711EB1CA30}">
          <p14:sldIdLst>
            <p14:sldId id="2147471273"/>
            <p14:sldId id="2147471274"/>
          </p14:sldIdLst>
        </p14:section>
        <p14:section name="תמונת מצב נתניה" id="{B8E8D318-BB30-4D09-B272-66D065232094}">
          <p14:sldIdLst>
            <p14:sldId id="2145706892"/>
            <p14:sldId id="2147471284"/>
          </p14:sldIdLst>
        </p14:section>
        <p14:section name="תמונת מצב נתניה - בריאות" id="{EA8DA1DA-3F72-42CF-97B1-9421104CF677}">
          <p14:sldIdLst>
            <p14:sldId id="2145706893"/>
            <p14:sldId id="2145706894"/>
            <p14:sldId id="2145706908"/>
            <p14:sldId id="2147471327"/>
            <p14:sldId id="2147471286"/>
            <p14:sldId id="2147471287"/>
            <p14:sldId id="2147471288"/>
            <p14:sldId id="2145706910"/>
          </p14:sldIdLst>
        </p14:section>
        <p14:section name="תמונת מצב נתניה - חברתי רגשי" id="{819CACBF-5CB3-4AA0-A189-DBD15834A555}">
          <p14:sldIdLst>
            <p14:sldId id="2147471290"/>
            <p14:sldId id="2147471292"/>
            <p14:sldId id="2147471293"/>
            <p14:sldId id="2147471294"/>
            <p14:sldId id="2147471295"/>
          </p14:sldIdLst>
        </p14:section>
        <p14:section name="תמונת מצב נתניה - כלכלי" id="{73152255-BA5D-4447-9257-702850A19F0D}">
          <p14:sldIdLst>
            <p14:sldId id="2147471296"/>
          </p14:sldIdLst>
        </p14:section>
        <p14:section name="תמונת מצב נתניה - ניהול בריאות" id="{B4B717C0-F9E6-4257-A70A-E398F62CAAA0}">
          <p14:sldIdLst>
            <p14:sldId id="2147471297"/>
            <p14:sldId id="2147471298"/>
          </p14:sldIdLst>
        </p14:section>
        <p14:section name="תמונת מצב נתניה - אורח חיים בריא" id="{90320170-9423-4B39-93B2-AFC13ECF903D}">
          <p14:sldIdLst>
            <p14:sldId id="2147471299"/>
            <p14:sldId id="2147471300"/>
            <p14:sldId id="2147471302"/>
            <p14:sldId id="2147471304"/>
            <p14:sldId id="2147471305"/>
          </p14:sldIdLst>
        </p14:section>
        <p14:section name="תמונת מחצב נתניה - אורח חיים פעיל" id="{6C7E000D-D53E-450B-BA41-CC0A8CF6591E}">
          <p14:sldIdLst>
            <p14:sldId id="2147471306"/>
            <p14:sldId id="2147471307"/>
            <p14:sldId id="2147471308"/>
            <p14:sldId id="2147471309"/>
            <p14:sldId id="2147471311"/>
            <p14:sldId id="2147471312"/>
            <p14:sldId id="2147471313"/>
            <p14:sldId id="2147471314"/>
          </p14:sldIdLst>
        </p14:section>
        <p14:section name="תמונת מצב נתניה - מוכנות פיננסית" id="{84274A99-E032-42C7-AB71-DC2F5A460B3A}">
          <p14:sldIdLst>
            <p14:sldId id="2147471315"/>
            <p14:sldId id="2147471316"/>
          </p14:sldIdLst>
        </p14:section>
        <p14:section name="תמונת מצב נתניה - אוריינות דיגיטלית" id="{BAEC588C-76FC-4E01-8A30-AFE90DBEB24F}">
          <p14:sldIdLst>
            <p14:sldId id="2147471317"/>
            <p14:sldId id="2147471324"/>
            <p14:sldId id="2147471318"/>
            <p14:sldId id="2147471325"/>
            <p14:sldId id="2147471335"/>
          </p14:sldIdLst>
        </p14:section>
        <p14:section name="תמונת מצב נתניה - רשתות תמיכה" id="{B9D6AC56-626C-450B-B9EA-F457C1F14D05}">
          <p14:sldIdLst>
            <p14:sldId id="385"/>
            <p14:sldId id="2147471319"/>
            <p14:sldId id="2147471320"/>
            <p14:sldId id="2147471321"/>
            <p14:sldId id="2147471323"/>
            <p14:sldId id="391"/>
            <p14:sldId id="2147471260"/>
            <p14:sldId id="2147471262"/>
            <p14:sldId id="2147471265"/>
          </p14:sldIdLst>
        </p14:section>
        <p14:section name="סיכום" id="{19AA804B-73AA-4FAE-9EBF-AE9238447286}">
          <p14:sldIdLst>
            <p14:sldId id="2147471353"/>
            <p14:sldId id="2147471354"/>
            <p14:sldId id="2147471355"/>
            <p14:sldId id="2147471337"/>
            <p14:sldId id="2147471341"/>
            <p14:sldId id="2147471338"/>
            <p14:sldId id="2147471344"/>
            <p14:sldId id="2147471339"/>
            <p14:sldId id="2147471345"/>
            <p14:sldId id="2147471347"/>
            <p14:sldId id="2147471346"/>
          </p14:sldIdLst>
        </p14:section>
        <p14:section name="תובנות והמלצות להמשך" id="{D1E93113-53D6-415D-BB45-3AD294C9359F}">
          <p14:sldIdLst>
            <p14:sldId id="2147471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8A31B-8151-2747-9402-B1829BC7BD69}" name="Ela Ostrovsky-Berman" initials="EO" userId="S::ElaOB@jdc.org::ac439b7e-6c0c-4c22-bf97-62c4d196dc3d" providerId="AD"/>
  <p188:author id="{C35EE631-B361-4F4C-83BD-8CCAFC0B6A63}" name="Noam Davidovic" initials="ND" userId="S::NoamDa@jdc.org::7f43eb46-c1d2-4c08-9268-368cb97e0359" providerId="AD"/>
  <p188:author id="{B55A3056-FB9A-BE93-9AB4-C88B02F1BD47}" name="Lior Weinberg" initials="LW" userId="S::LiorWe@jdc.org::634c0001-8d86-40f3-93e8-b309343523c1" providerId="AD"/>
  <p188:author id="{1A20DF6C-D7C6-B6A6-9CE8-1E1F14920C9C}" name="Gilad Hadas" initials="GH" userId="S::GiladHa@jdc.org::f1f815b9-e0b6-4070-8f98-6dd6ea0c7538" providerId="AD"/>
  <p188:author id="{F5EDEBAD-D9C6-8A99-484F-AAB25FFDCEE2}" name="Ronit Cohen Ben-Nun" initials="RC" userId="S::RonitBe@jdc.org::4363457d-684a-4324-90ab-b88b3efdb204" providerId="AD"/>
  <p188:author id="{42B44FD3-1E1F-BD89-853A-536DE0967AB3}" name="Gilad Hadas" initials="GH" userId="S::giladha@jdc.org::f1f815b9-e0b6-4070-8f98-6dd6ea0c75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rat Speaker" initials="ES" lastIdx="1" clrIdx="0">
    <p:extLst>
      <p:ext uri="{19B8F6BF-5375-455C-9EA6-DF929625EA0E}">
        <p15:presenceInfo xmlns:p15="http://schemas.microsoft.com/office/powerpoint/2012/main" userId="S::EfratSp@jdc.org::69d4d532-4daa-4cf6-bae2-1160c36f2d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73D3FF"/>
    <a:srgbClr val="B9E9FF"/>
    <a:srgbClr val="005378"/>
    <a:srgbClr val="A6A6A6"/>
    <a:srgbClr val="DFF2F9"/>
    <a:srgbClr val="009BD2"/>
    <a:srgbClr val="006EA0"/>
    <a:srgbClr val="8C2C00"/>
    <a:srgbClr val="FFE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4BF69-C66B-4F51-85C0-F177CFB3C241}" v="10" dt="2025-11-12T14:14:31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8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1.xml"/><Relationship Id="rId1" Type="http://schemas.microsoft.com/office/2011/relationships/chartStyle" Target="style3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1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1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1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1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20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chartUserShapes" Target="../drawings/drawing2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2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2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25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chartUserShapes" Target="../drawings/drawing26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27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chartUserShapes" Target="../drawings/drawing28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chartUserShapes" Target="../drawings/drawing29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chartUserShapes" Target="../drawings/drawing30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chartUserShapes" Target="../drawings/drawing31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chartUserShapes" Target="../drawings/drawing32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chartUserShapes" Target="../drawings/drawing3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34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35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chartUserShapes" Target="../drawings/drawing36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chartUserShapes" Target="../drawings/drawing37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chartUserShapes" Target="../drawings/drawing38.xm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chartUserShapes" Target="../drawings/drawing3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chartUserShapes" Target="../drawings/drawing4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82.xml"/><Relationship Id="rId1" Type="http://schemas.microsoft.com/office/2011/relationships/chartStyle" Target="style82.xml"/><Relationship Id="rId5" Type="http://schemas.openxmlformats.org/officeDocument/2006/relationships/chartUserShapes" Target="../drawings/drawing41.xml"/><Relationship Id="rId4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1707030662479"/>
          <c:y val="9.7650183240127433E-2"/>
          <c:w val="0.73146241028275738"/>
          <c:h val="0.901952719750032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37-4CCB-988D-05B48753CE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37-4CCB-988D-05B48753CE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37-4CCB-988D-05B48753CE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37-4CCB-988D-05B48753CEA7}"/>
              </c:ext>
            </c:extLst>
          </c:dPt>
          <c:dLbls>
            <c:dLbl>
              <c:idx val="2"/>
              <c:layout>
                <c:manualLayout>
                  <c:x val="0.12990457347304607"/>
                  <c:y val="-0.101531095183807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12495043705055"/>
                      <c:h val="0.21265601098897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37-4CCB-988D-05B48753CEA7}"/>
                </c:ext>
              </c:extLst>
            </c:dLbl>
            <c:dLbl>
              <c:idx val="3"/>
              <c:layout>
                <c:manualLayout>
                  <c:x val="0.18134892249981902"/>
                  <c:y val="7.2492866010203771E-2"/>
                </c:manualLayout>
              </c:layout>
              <c:tx>
                <c:rich>
                  <a:bodyPr/>
                  <a:lstStyle/>
                  <a:p>
                    <a:r>
                      <a:rPr lang="he-IL" dirty="0"/>
                      <a:t>אקדמית</a:t>
                    </a:r>
                    <a:r>
                      <a:rPr lang="he-IL" baseline="0" dirty="0"/>
                      <a:t>
</a:t>
                    </a:r>
                    <a:fld id="{758A63A4-CFB2-47A1-B934-B5AFDA13B18F}" type="PERCENTAGE">
                      <a:rPr lang="he-IL" baseline="0"/>
                      <a:pPr/>
                      <a:t>[PERCENTAGE]</a:t>
                    </a:fld>
                    <a:endParaRPr lang="he-IL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4012131548867"/>
                      <c:h val="0.230580357068903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37-4CCB-988D-05B48753C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יסודית</c:v>
                </c:pt>
                <c:pt idx="1">
                  <c:v>תיכונית</c:v>
                </c:pt>
                <c:pt idx="2">
                  <c:v>על-תיכונית</c:v>
                </c:pt>
                <c:pt idx="3">
                  <c:v>אקדמאית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11.2</c:v>
                </c:pt>
                <c:pt idx="1">
                  <c:v>35.299999999999997</c:v>
                </c:pt>
                <c:pt idx="2">
                  <c:v>16.2</c:v>
                </c:pt>
                <c:pt idx="3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37-4CCB-988D-05B48753C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84A-9C41-7AFA83E15F3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84A-9C41-7AFA83E15F3D}"/>
              </c:ext>
            </c:extLst>
          </c:dPt>
          <c:dLbls>
            <c:dLbl>
              <c:idx val="0"/>
              <c:layout>
                <c:manualLayout>
                  <c:x val="6.2804300634950933E-2"/>
                  <c:y val="-3.6555837295734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1F-484A-9C41-7AFA83E15F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1F-484A-9C41-7AFA83E15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0.28239999999999998</c:v>
                </c:pt>
                <c:pt idx="1">
                  <c:v>0.71760000000000002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84A-9C41-7AFA83E15F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C-4DF1-BC06-12FD4A9556B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C-4DF1-BC06-12FD4A9556B4}"/>
              </c:ext>
            </c:extLst>
          </c:dPt>
          <c:dLbls>
            <c:dLbl>
              <c:idx val="0"/>
              <c:layout>
                <c:manualLayout>
                  <c:x val="0.11819533407631977"/>
                  <c:y val="0.10981895623611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3707029132362"/>
                      <c:h val="0.31432068370346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3C-4DF1-BC06-12FD4A9556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3C-4DF1-BC06-12FD4A955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2.3800000000000002E-2</c:v>
                </c:pt>
                <c:pt idx="1">
                  <c:v>0.97619999999999996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C-4DF1-BC06-12FD4A9556B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6E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EA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7-4D95-A446-4FCEC14DBC4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סך הכול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7-4D95-A446-4FCEC14DBC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9-42CA-B3C5-0C9BE964A910}"/>
              </c:ext>
            </c:extLst>
          </c:dPt>
          <c:dPt>
            <c:idx val="1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59-42CA-B3C5-0C9BE964A9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59-42CA-B3C5-0C9BE964A910}"/>
              </c:ext>
            </c:extLst>
          </c:dPt>
          <c:dLbls>
            <c:dLbl>
              <c:idx val="0"/>
              <c:layout>
                <c:manualLayout>
                  <c:x val="-7.1800218744436052E-3"/>
                  <c:y val="-2.9453732063196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59-42CA-B3C5-0C9BE964A910}"/>
                </c:ext>
              </c:extLst>
            </c:dLbl>
            <c:dLbl>
              <c:idx val="1"/>
              <c:layout>
                <c:manualLayout>
                  <c:x val="1.9364758936320028E-3"/>
                  <c:y val="-5.307230466627240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59-42CA-B3C5-0C9BE964A910}"/>
                </c:ext>
              </c:extLst>
            </c:dLbl>
            <c:dLbl>
              <c:idx val="2"/>
              <c:spPr>
                <a:solidFill>
                  <a:srgbClr val="006EA0"/>
                </a:solidFill>
                <a:ln>
                  <a:solidFill>
                    <a:srgbClr val="006EA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759-42CA-B3C5-0C9BE964A910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דיכאון נמוכה</c:v>
                </c:pt>
                <c:pt idx="1">
                  <c:v>רמת דיכאון בינונית</c:v>
                </c:pt>
                <c:pt idx="2">
                  <c:v>רמת דיכאון גבוהה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41.1</c:v>
                </c:pt>
                <c:pt idx="1">
                  <c:v>45.62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59-42CA-B3C5-0C9BE964A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רמת דיכאון נמוכה</c:v>
                </c:pt>
                <c:pt idx="1">
                  <c:v>רמת דיכאון בינונית</c:v>
                </c:pt>
                <c:pt idx="2">
                  <c:v>רמת דיכאון גבוהה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35.409999999999997</c:v>
                </c:pt>
                <c:pt idx="1">
                  <c:v>50.53</c:v>
                </c:pt>
                <c:pt idx="2">
                  <c:v>14.06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F-4F99-ADA0-63D596B3E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רמת דיכאון נמוכה</c:v>
                </c:pt>
                <c:pt idx="1">
                  <c:v>רמת דיכאון בינונית</c:v>
                </c:pt>
                <c:pt idx="2">
                  <c:v>רמת דיכאון גבוהה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48.15</c:v>
                </c:pt>
                <c:pt idx="1">
                  <c:v>39.51</c:v>
                </c:pt>
                <c:pt idx="2">
                  <c:v>12.35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F-4F99-ADA0-63D596B3E1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0986128"/>
        <c:axId val="133609520"/>
      </c:barChart>
      <c:catAx>
        <c:axId val="132098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3609520"/>
        <c:crosses val="autoZero"/>
        <c:auto val="1"/>
        <c:lblAlgn val="ctr"/>
        <c:lblOffset val="100"/>
        <c:noMultiLvlLbl val="0"/>
      </c:catAx>
      <c:valAx>
        <c:axId val="133609520"/>
        <c:scaling>
          <c:orientation val="minMax"/>
          <c:max val="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39270780226858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2098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קניית מצרכים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B-48D3-8C00-91909B6E2141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B-48D3-8C00-91909B6E214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EB-48D3-8C00-91909B6E2141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EB-48D3-8C00-91909B6E2141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EB-48D3-8C00-91909B6E21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7EB-48D3-8C00-91909B6E214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0.06</c:v>
                </c:pt>
                <c:pt idx="1">
                  <c:v>0.26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EB-48D3-8C00-91909B6E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בישול/קניית אוכל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A0-4B51-B6A9-1917F8A5A511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A0-4B51-B6A9-1917F8A5A51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A0-4B51-B6A9-1917F8A5A511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A0-4B51-B6A9-1917F8A5A511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A0-4B51-B6A9-1917F8A5A5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EA0-4B51-B6A9-1917F8A5A51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4.9000000000000002E-2</c:v>
                </c:pt>
                <c:pt idx="1">
                  <c:v>0.217</c:v>
                </c:pt>
                <c:pt idx="2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A0-4B51-B6A9-1917F8A5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ביצוע סידורים שגרתיים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A-4A34-ACA9-F08CC2736F75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A-4A34-ACA9-F08CC2736F7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A-4A34-ACA9-F08CC2736F75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5A-4A34-ACA9-F08CC2736F75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5A-4A34-ACA9-F08CC2736F7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A5A-4A34-ACA9-F08CC2736F7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0.06</c:v>
                </c:pt>
                <c:pt idx="1">
                  <c:v>0.19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A-4A34-ACA9-F08CC273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4324452530959"/>
          <c:y val="3.3801410419178286E-2"/>
          <c:w val="0.72348523628955252"/>
          <c:h val="0.958995423072409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1-4406-A911-08CD6AEA6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1-4406-A911-08CD6AEA6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1-4406-A911-08CD6AEA6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F1-4406-A911-08CD6AEA661F}"/>
              </c:ext>
            </c:extLst>
          </c:dPt>
          <c:dLbls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22911354195215"/>
                      <c:h val="0.19374109583243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2F1-4406-A911-08CD6AEA661F}"/>
                </c:ext>
              </c:extLst>
            </c:dLbl>
            <c:dLbl>
              <c:idx val="3"/>
              <c:layout>
                <c:manualLayout>
                  <c:x val="4.9065504809627111E-2"/>
                  <c:y val="3.6583627615196679E-2"/>
                </c:manualLayout>
              </c:layout>
              <c:tx>
                <c:rich>
                  <a:bodyPr/>
                  <a:lstStyle/>
                  <a:p>
                    <a:fld id="{F83D0553-ECFA-4817-8093-AE1A50FFCE57}" type="CATEGORYNAME">
                      <a:rPr lang="he-IL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he-IL" baseline="0">
                        <a:solidFill>
                          <a:schemeClr val="bg1"/>
                        </a:solidFill>
                      </a:rPr>
                      <a:t>
</a:t>
                    </a:r>
                    <a:fld id="{C3AE336B-FDC5-4B9B-ADCA-DBDCD084587E}" type="PERCENTAGE">
                      <a:rPr lang="he-IL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 baseline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66508009176891"/>
                      <c:h val="0.20281785108448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F1-4406-A911-08CD6AEA6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חילוני</c:v>
                </c:pt>
                <c:pt idx="1">
                  <c:v>מסורתי</c:v>
                </c:pt>
                <c:pt idx="2">
                  <c:v>דתי</c:v>
                </c:pt>
                <c:pt idx="3">
                  <c:v>חרדי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40.29</c:v>
                </c:pt>
                <c:pt idx="1">
                  <c:v>41.37</c:v>
                </c:pt>
                <c:pt idx="2">
                  <c:v>15.11</c:v>
                </c:pt>
                <c:pt idx="3">
                  <c:v>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406-A911-08CD6AEA6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he-I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במוגבלות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31861190763634"/>
          <c:y val="6.7857027608631965E-2"/>
          <c:w val="0.48976280059859523"/>
          <c:h val="0.907143325669483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F-4FD7-90C0-5DF9107C943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3F-4FD7-90C0-5DF9107C94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F-4FD7-90C0-5DF9107C943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F-4FD7-90C0-5DF9107C9437}"/>
              </c:ext>
            </c:extLst>
          </c:dPt>
          <c:dLbls>
            <c:dLbl>
              <c:idx val="0"/>
              <c:layout>
                <c:manualLayout>
                  <c:x val="-7.8115009721985958E-3"/>
                  <c:y val="7.571717081921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3F-4FD7-90C0-5DF9107C9437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3F-4FD7-90C0-5DF9107C9437}"/>
                </c:ext>
              </c:extLst>
            </c:dLbl>
            <c:dLbl>
              <c:idx val="2"/>
              <c:spPr>
                <a:solidFill>
                  <a:srgbClr val="006EA0">
                    <a:lumMod val="60000"/>
                    <a:lumOff val="40000"/>
                  </a:srgbClr>
                </a:solidFill>
                <a:ln>
                  <a:solidFill>
                    <a:srgbClr val="006EA0">
                      <a:lumMod val="60000"/>
                      <a:lumOff val="4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E3F-4FD7-90C0-5DF9107C9437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3F-4FD7-90C0-5DF9107C943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עצמאי בביצוע 3 פעולות</c:v>
                </c:pt>
                <c:pt idx="1">
                  <c:v>עצמאי בביצוע 2 פעולות</c:v>
                </c:pt>
                <c:pt idx="2">
                  <c:v>עצמאי בביצוע פעולה 1</c:v>
                </c:pt>
                <c:pt idx="3">
                  <c:v>לא עצמאי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59.5</c:v>
                </c:pt>
                <c:pt idx="1">
                  <c:v>13.9</c:v>
                </c:pt>
                <c:pt idx="2">
                  <c:v>12.5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3F-4FD7-90C0-5DF9107C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2DBD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E-4AB2-96DC-E88EA5D804F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E-4AB2-96DC-E88EA5D804F0}"/>
              </c:ext>
            </c:extLst>
          </c:dPt>
          <c:dLbls>
            <c:dLbl>
              <c:idx val="0"/>
              <c:layout>
                <c:manualLayout>
                  <c:x val="-2.5373373941651633E-2"/>
                  <c:y val="-6.62053408588014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8E-4AB2-96DC-E88EA5D804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8E-4AB2-96DC-E88EA5D80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0.26200000000000001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E-4AB2-96DC-E88EA5D804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AE-429A-92D7-185D3ECBBD54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AE-429A-92D7-185D3ECBBD54}"/>
              </c:ext>
            </c:extLst>
          </c:dPt>
          <c:dLbls>
            <c:dLbl>
              <c:idx val="0"/>
              <c:layout>
                <c:manualLayout>
                  <c:x val="-3.5458600222895924E-2"/>
                  <c:y val="7.2399827223801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3707029132362"/>
                      <c:h val="0.31432068370346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AE-429A-92D7-185D3ECBBD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E-429A-92D7-185D3ECBB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6.4199999999999993E-2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AE-429A-92D7-185D3ECBBD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73D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2-40C0-9844-30C51AC2758D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2-40C0-9844-30C51AC2758D}"/>
              </c:ext>
            </c:extLst>
          </c:dPt>
          <c:dLbls>
            <c:dLbl>
              <c:idx val="0"/>
              <c:layout>
                <c:manualLayout>
                  <c:x val="-3.0988117646237642E-2"/>
                  <c:y val="9.066920134614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52-40C0-9844-30C51AC275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52-40C0-9844-30C51AC27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9.8100000000000007E-2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52-40C0-9844-30C51AC275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1-45C8-87F8-5629FA330A4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11-45C8-87F8-5629FA330A4E}"/>
              </c:ext>
            </c:extLst>
          </c:dPt>
          <c:dLbls>
            <c:dLbl>
              <c:idx val="0"/>
              <c:layout>
                <c:manualLayout>
                  <c:x val="-2.1810296488807616E-2"/>
                  <c:y val="-2.9071716854459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387899403672"/>
                      <c:h val="0.269866758436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11-45C8-87F8-5629FA330A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11-45C8-87F8-5629FA330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0.48930000000000001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1-45C8-87F8-5629FA330A4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E-431D-9B1B-0C29C81F71F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E-431D-9B1B-0C29C81F71F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BE-431D-9B1B-0C29C81F71F6}"/>
              </c:ext>
            </c:extLst>
          </c:dPt>
          <c:dLbls>
            <c:dLbl>
              <c:idx val="0"/>
              <c:layout>
                <c:manualLayout>
                  <c:x val="7.8616070801277044E-3"/>
                  <c:y val="-2.0483266749342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BE-431D-9B1B-0C29C81F71F6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BE-431D-9B1B-0C29C81F71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DBE-431D-9B1B-0C29C81F71F6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49.7</c:v>
                </c:pt>
                <c:pt idx="1">
                  <c:v>45.5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BE-431D-9B1B-0C29C81F7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E-4A72-A92F-6CB36B0599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E-4A72-A92F-6CB36B059902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0E-4A72-A92F-6CB36B059902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0E-4A72-A92F-6CB36B059902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מרגיש בדידות לעתים רחוקות או אף פעם לא</c:v>
                </c:pt>
                <c:pt idx="1">
                  <c:v>מרגיש בדידות לפעמים או לעתים קרובות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63.49</c:v>
                </c:pt>
                <c:pt idx="1">
                  <c:v>36.51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E-4A72-A92F-6CB36B059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5-4410-B080-EC62C3945489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5-4410-B080-EC62C3945489}"/>
              </c:ext>
            </c:extLst>
          </c:dPt>
          <c:dLbls>
            <c:dLbl>
              <c:idx val="0"/>
              <c:layout>
                <c:manualLayout>
                  <c:x val="0.20239096394400061"/>
                  <c:y val="-0.43355185073094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5-4410-B080-EC62C3945489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05-4410-B080-EC62C3945489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05-4410-B080-EC62C3945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4-4BB7-965F-81979F8104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4-4BB7-965F-81979F81046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4-4BB7-965F-81979F8104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6EA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D-4840-A001-DBAADEAD47EB}"/>
              </c:ext>
            </c:extLst>
          </c:dPt>
          <c:dPt>
            <c:idx val="1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D-4840-A001-DBAADEAD47EB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/>
                      <a:t>66%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D8D-4840-A001-DBAADEAD47EB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2400">
                        <a:solidFill>
                          <a:schemeClr val="bg1"/>
                        </a:solidFill>
                      </a:rPr>
                      <a:t>34%</a:t>
                    </a:r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D8D-4840-A001-DBAADEAD47E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בריאות טובה</c:v>
                </c:pt>
                <c:pt idx="1">
                  <c:v>בריאות לא טובה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32.880000000000003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8D-4840-A001-DBAADEAD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e-IL" sz="1800" b="0" dirty="0"/>
              <a:t>סקר חברתי </a:t>
            </a:r>
            <a:r>
              <a:rPr lang="he-IL" sz="1800" b="0" dirty="0" err="1"/>
              <a:t>למ"ס</a:t>
            </a:r>
            <a:r>
              <a:rPr lang="he-IL" sz="1800" b="0" dirty="0"/>
              <a:t> 2022</a:t>
            </a:r>
            <a:r>
              <a:rPr lang="he-IL" sz="1800" b="0" i="0" u="none" strike="noStrike" kern="1200" baseline="0" dirty="0">
                <a:solidFill>
                  <a:srgbClr val="424F58"/>
                </a:solidFill>
                <a:latin typeface="+mn-lt"/>
                <a:ea typeface="+mn-ea"/>
                <a:cs typeface="+mn-cs"/>
              </a:rPr>
              <a:t>^</a:t>
            </a:r>
          </a:p>
        </c:rich>
      </c:tx>
      <c:layout>
        <c:manualLayout>
          <c:xMode val="edge"/>
          <c:yMode val="edge"/>
          <c:x val="0.20038290321092281"/>
          <c:y val="4.5087134906906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4321418938987877"/>
          <c:y val="0.31029994931181998"/>
          <c:w val="0.45152205975234627"/>
          <c:h val="0.50138389227187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FF-4A09-9529-070F97967CC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FF-4A09-9529-070F97967C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FF-4A09-9529-070F97967C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FF-4A09-9529-070F97967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נשים</c:v>
                </c:pt>
                <c:pt idx="1">
                  <c:v>גברים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F-4A09-9529-070F97967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7730224"/>
        <c:axId val="1463637935"/>
      </c:barChart>
      <c:catAx>
        <c:axId val="28773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63637935"/>
        <c:crosses val="autoZero"/>
        <c:auto val="1"/>
        <c:lblAlgn val="ctr"/>
        <c:lblOffset val="100"/>
        <c:noMultiLvlLbl val="0"/>
      </c:catAx>
      <c:valAx>
        <c:axId val="1463637935"/>
        <c:scaling>
          <c:orientation val="minMax"/>
          <c:max val="35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8773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9-4968-819C-3DDC16E94C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9-4968-819C-3DDC16E94C0A}"/>
              </c:ext>
            </c:extLst>
          </c:dPt>
          <c:dLbls>
            <c:dLbl>
              <c:idx val="0"/>
              <c:layout>
                <c:manualLayout>
                  <c:x val="5.3716659125451025E-2"/>
                  <c:y val="-0.483197250141048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29-4968-819C-3DDC16E94C0A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29-4968-819C-3DDC16E94C0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מרגישים בטוחים</c:v>
                </c:pt>
                <c:pt idx="1">
                  <c:v>לא מרגישים בטוחים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29-4968-819C-3DDC16E9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9-4968-819C-3DDC16E94C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9-4968-819C-3DDC16E94C0A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9-4968-819C-3DDC16E94C0A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29-4968-819C-3DDC16E94C0A}"/>
              </c:ext>
            </c:extLst>
          </c:dPt>
          <c:dLbls>
            <c:dLbl>
              <c:idx val="0"/>
              <c:layout>
                <c:manualLayout>
                  <c:x val="-4.573176756532832E-3"/>
                  <c:y val="8.64744030397903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29-4968-819C-3DDC16E94C0A}"/>
                </c:ext>
              </c:extLst>
            </c:dLbl>
            <c:dLbl>
              <c:idx val="1"/>
              <c:layout>
                <c:manualLayout>
                  <c:x val="3.5555907436454581E-3"/>
                  <c:y val="7.129679588005256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29-4968-819C-3DDC16E94C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529-4968-819C-3DDC16E94C0A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29-4968-819C-3DDC16E94C0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ממ"ד בדירה</c:v>
                </c:pt>
                <c:pt idx="1">
                  <c:v>מרחב מוגן בבניין</c:v>
                </c:pt>
                <c:pt idx="2">
                  <c:v>מרחב מוגן מחוץ לבניין</c:v>
                </c:pt>
                <c:pt idx="3">
                  <c:v>מקום בטוח (כגון חדר מדרגות)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46.6</c:v>
                </c:pt>
                <c:pt idx="1">
                  <c:v>23</c:v>
                </c:pt>
                <c:pt idx="2">
                  <c:v>3.3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29-4968-819C-3DDC16E9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9845562379355"/>
          <c:y val="9.4967744694439735E-2"/>
          <c:w val="0.47652906369458103"/>
          <c:h val="0.81006451061112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3-4A00-83C5-3616316CD4B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3-4A00-83C5-3616316CD4B3}"/>
              </c:ext>
            </c:extLst>
          </c:dPt>
          <c:dLbls>
            <c:dLbl>
              <c:idx val="0"/>
              <c:layout>
                <c:manualLayout>
                  <c:x val="2.203648205975161E-2"/>
                  <c:y val="-0.344259410886598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/>
                      <a:t>76%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2D3-4A00-83C5-3616316CD4B3}"/>
                </c:ext>
              </c:extLst>
            </c:dLbl>
            <c:dLbl>
              <c:idx val="1"/>
              <c:layout>
                <c:manualLayout>
                  <c:x val="-2.4108593053588291E-2"/>
                  <c:y val="5.247108619860585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E56CF7-8A3C-4AB8-9D2F-52D452B09A99}" type="PERCENTAGE">
                      <a:rPr lang="he-IL" sz="2400" smtClean="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3-4A00-83C5-3616316CD4B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מצליחים לעמוד בהוצאות</c:v>
                </c:pt>
                <c:pt idx="1">
                  <c:v>לא מצליחים לעמוד בהוצאות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75.48</c:v>
                </c:pt>
                <c:pt idx="1">
                  <c:v>24.52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3-4A00-83C5-3616316C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הכלכלי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D-4F9D-A2B2-9A5476C7A2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1D-4F9D-A2B2-9A5476C7A2BD}"/>
              </c:ext>
            </c:extLst>
          </c:dPt>
          <c:dLbls>
            <c:dLbl>
              <c:idx val="0"/>
              <c:layout>
                <c:manualLayout>
                  <c:x val="4.103831996606843E-2"/>
                  <c:y val="-0.392682238617370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D-4F9D-A2B2-9A5476C7A2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1D-4F9D-A2B2-9A5476C7A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D-4F9D-A2B2-9A5476C7A2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הכלכלי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C-44FD-B09D-7F1F4F31967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C-44FD-B09D-7F1F4F3196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DC-44FD-B09D-7F1F4F3196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DC-44FD-B09D-7F1F4F319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C-44FD-B09D-7F1F4F31967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17781964003332928"/>
                  <c:y val="-0.43355185073094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9845562379355"/>
          <c:y val="9.4967744694439735E-2"/>
          <c:w val="0.47652906369458103"/>
          <c:h val="0.81006451061112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3-4A00-83C5-3616316CD4B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3-4A00-83C5-3616316CD4B3}"/>
              </c:ext>
            </c:extLst>
          </c:dPt>
          <c:dLbls>
            <c:dLbl>
              <c:idx val="0"/>
              <c:layout>
                <c:manualLayout>
                  <c:x val="6.7181048578944205E-2"/>
                  <c:y val="-0.22324245944932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D3-4A00-83C5-3616316CD4B3}"/>
                </c:ext>
              </c:extLst>
            </c:dLbl>
            <c:dLbl>
              <c:idx val="1"/>
              <c:layout>
                <c:manualLayout>
                  <c:x val="-5.0089687570068417E-3"/>
                  <c:y val="-3.60994007720263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3-4A00-83C5-3616316CD4B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מצליחים לעמוד בהוצאות</c:v>
                </c:pt>
                <c:pt idx="1">
                  <c:v>לא מצליחים לעמוד בהוצאות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3-4A00-83C5-3616316C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17781964003332928"/>
                  <c:y val="-0.43355185073094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9334504072003653"/>
                  <c:y val="-4.3831203863310422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E-4A08-8129-8490BE71D9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4E-4A08-8129-8490BE71D9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3A-40C8-866B-DD4EA1162E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3A-40C8-866B-DD4EA1162E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53A-40C8-866B-DD4EA1162E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3A-40C8-866B-DD4EA1162E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3A-40C8-866B-DD4EA1162E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3A-40C8-866B-DD4EA1162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לא ויתר</c:v>
                </c:pt>
                <c:pt idx="1">
                  <c:v>בדיקות שגרתיות</c:v>
                </c:pt>
                <c:pt idx="2">
                  <c:v>טיפול עקב בעיה</c:v>
                </c:pt>
                <c:pt idx="3">
                  <c:v>טיפול שיניים</c:v>
                </c:pt>
                <c:pt idx="4">
                  <c:v>טיפול במכשירי ראייה או שמיעה</c:v>
                </c:pt>
                <c:pt idx="5">
                  <c:v>טיפול תרופתי</c:v>
                </c:pt>
                <c:pt idx="6">
                  <c:v>חיסונים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79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E-4A08-8129-8490BE71D9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3877631"/>
        <c:axId val="224633264"/>
      </c:barChart>
      <c:catAx>
        <c:axId val="16538776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24633264"/>
        <c:crosses val="autoZero"/>
        <c:auto val="1"/>
        <c:lblAlgn val="ctr"/>
        <c:lblOffset val="100"/>
        <c:noMultiLvlLbl val="0"/>
      </c:catAx>
      <c:valAx>
        <c:axId val="22463326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65387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הבריאות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861318250243719"/>
          <c:y val="3.741912901231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9E9FF"/>
            </a:solidFill>
          </c:spPr>
          <c:dPt>
            <c:idx val="0"/>
            <c:bubble3D val="0"/>
            <c:spPr>
              <a:solidFill>
                <a:srgbClr val="006E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46-410E-A7A7-7619010DFC3A}"/>
              </c:ext>
            </c:extLst>
          </c:dPt>
          <c:dPt>
            <c:idx val="1"/>
            <c:bubble3D val="0"/>
            <c:spPr>
              <a:solidFill>
                <a:srgbClr val="B9E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46-410E-A7A7-7619010DFC3A}"/>
              </c:ext>
            </c:extLst>
          </c:dPt>
          <c:dLbls>
            <c:dLbl>
              <c:idx val="0"/>
              <c:layout>
                <c:manualLayout>
                  <c:x val="-5.7236323194438306E-5"/>
                  <c:y val="-5.152348890066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8105012366304"/>
                      <c:h val="0.31476971325161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46-410E-A7A7-7619010DFC3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6-410E-A7A7-7619010DF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0.48220000000000002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6-410E-A7A7-7619010DFC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E9-4778-9995-16BE7388898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9-4778-9995-16BE7388898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E9-4778-9995-16BE7388898E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E9-4778-9995-16BE7388898E}"/>
              </c:ext>
            </c:extLst>
          </c:dPt>
          <c:dLbls>
            <c:dLbl>
              <c:idx val="0"/>
              <c:layout>
                <c:manualLayout>
                  <c:x val="2.6386720517692593E-3"/>
                  <c:y val="-3.382022647566167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7D7A9A-1192-4A55-8FAF-DE38B7C1AE74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E9-4778-9995-16BE7388898E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9-4778-9995-16BE7388898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DE9-4778-9995-16BE7388898E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/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DE9-4778-9995-16BE7388898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כל יום או כמעט כל יום</c:v>
                </c:pt>
                <c:pt idx="1">
                  <c:v>פעמיים-שלוש בשבוע</c:v>
                </c:pt>
                <c:pt idx="2">
                  <c:v>פעם בשבוע</c:v>
                </c:pt>
                <c:pt idx="3">
                  <c:v>כמעט או בכלל לא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31.5</c:v>
                </c:pt>
                <c:pt idx="1">
                  <c:v>26.4</c:v>
                </c:pt>
                <c:pt idx="2">
                  <c:v>9.1</c:v>
                </c:pt>
                <c:pt idx="3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E9-4778-9995-16BE73888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171-9496-3FBC17D95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4-4171-9496-3FBC17D95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layout>
                <c:manualLayout>
                  <c:x val="0.21467655667509464"/>
                  <c:y val="-0.22663473558166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5239283420225103"/>
                  <c:y val="-0.2911567561877442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440073762331"/>
          <c:y val="2.7640913267707849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F-41E6-8BC8-6A86C6A28D7B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F-41E6-8BC8-6A86C6A28D7B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7D7A9A-1192-4A55-8FAF-DE38B7C1AE74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8F-41E6-8BC8-6A86C6A28D7B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he-IL" sz="2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8F-41E6-8BC8-6A86C6A28D7B}"/>
                </c:ext>
              </c:extLst>
            </c:dLbl>
            <c:dLbl>
              <c:idx val="2"/>
              <c:spPr>
                <a:solidFill>
                  <a:srgbClr val="006EA0">
                    <a:lumMod val="60000"/>
                    <a:lumOff val="40000"/>
                  </a:srgbClr>
                </a:solidFill>
                <a:ln>
                  <a:solidFill>
                    <a:srgbClr val="006EA0">
                      <a:lumMod val="60000"/>
                      <a:lumOff val="4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he-IL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78F-41E6-8BC8-6A86C6A28D7B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/>
                      </a:pPr>
                      <a:t>[PERCENTAGE]</a:t>
                    </a:fld>
                    <a:endParaRPr lang="he-IL"/>
                  </a:p>
                </c:rich>
              </c:tx>
              <c:spPr>
                <a:solidFill>
                  <a:srgbClr val="006EA0">
                    <a:lumMod val="75000"/>
                  </a:srgbClr>
                </a:solidFill>
                <a:ln>
                  <a:solidFill>
                    <a:srgbClr val="006EA0">
                      <a:lumMod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78F-41E6-8BC8-6A86C6A28D7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כל יום או כמעט כל יום</c:v>
                </c:pt>
                <c:pt idx="1">
                  <c:v>פעמיים-שלוש בשבוע</c:v>
                </c:pt>
                <c:pt idx="2">
                  <c:v>פעם בשבוע</c:v>
                </c:pt>
                <c:pt idx="3">
                  <c:v>כמעט או בכלל לא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60.6</c:v>
                </c:pt>
                <c:pt idx="1">
                  <c:v>24.1</c:v>
                </c:pt>
                <c:pt idx="2">
                  <c:v>8.6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rgbClr val="E164AF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לעתים רחוקות יותר</c:v>
                </c:pt>
                <c:pt idx="1">
                  <c:v>פעם בשבוע</c:v>
                </c:pt>
                <c:pt idx="2">
                  <c:v>3-2 פעמים בשבוע</c:v>
                </c:pt>
                <c:pt idx="3">
                  <c:v>כל יום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">
                  <c:v>9.1999999999999993</c:v>
                </c:pt>
                <c:pt idx="1">
                  <c:v>13</c:v>
                </c:pt>
                <c:pt idx="2">
                  <c:v>29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171-9496-3FBC17D95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לעתים רחוקות יותר</c:v>
                </c:pt>
                <c:pt idx="1">
                  <c:v>פעם בשבוע</c:v>
                </c:pt>
                <c:pt idx="2">
                  <c:v>3-2 פעמים בשבוע</c:v>
                </c:pt>
                <c:pt idx="3">
                  <c:v>כל יום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">
                  <c:v>3</c:v>
                </c:pt>
                <c:pt idx="1">
                  <c:v>3</c:v>
                </c:pt>
                <c:pt idx="2">
                  <c:v>19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4-4171-9496-3FBC17D95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8F-41E6-8BC8-6A86C6A28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8F-41E6-8BC8-6A86C6A28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לעיתים רחוקות</c:v>
                </c:pt>
                <c:pt idx="1">
                  <c:v>לעיתים קרובות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31B-B98C-2E6151BAFD25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31B-B98C-2E6151BAFD2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3F-431B-B98C-2E6151BAFD25}"/>
                </c:ext>
              </c:extLst>
            </c:dLbl>
            <c:dLbl>
              <c:idx val="1"/>
              <c:layout>
                <c:manualLayout>
                  <c:x val="-0.15239283420225103"/>
                  <c:y val="-0.2911567561877442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3F-431B-B98C-2E6151BAFD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F-431B-B98C-2E6151BAF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8F-41E6-8BC8-6A86C6A28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3E4174-B841-44C7-8C69-ADB8CF1C4388}" type="PERCENTAGE">
                      <a:rPr lang="he-IL" sz="240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8F-41E6-8BC8-6A86C6A28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לעיתים רחוקות</c:v>
                </c:pt>
                <c:pt idx="1">
                  <c:v>לעיתים קרובות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2E-49C5-95C5-9DF0D72F0FF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2E-49C5-95C5-9DF0D72F0FF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2E-49C5-95C5-9DF0D72F0FF1}"/>
              </c:ext>
            </c:extLst>
          </c:dPt>
          <c:dLbls>
            <c:dLbl>
              <c:idx val="0"/>
              <c:layout>
                <c:manualLayout>
                  <c:x val="-7.1659891183046033E-3"/>
                  <c:y val="-2.3208132544338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2E-49C5-95C5-9DF0D72F0FF1}"/>
                </c:ext>
              </c:extLst>
            </c:dLbl>
            <c:dLbl>
              <c:idx val="1"/>
              <c:layout>
                <c:manualLayout>
                  <c:x val="-9.9499918280050198E-2"/>
                  <c:y val="-3.747495054475859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2E-49C5-95C5-9DF0D72F0FF1}"/>
                </c:ext>
              </c:extLst>
            </c:dLbl>
            <c:dLbl>
              <c:idx val="2"/>
              <c:spPr>
                <a:solidFill>
                  <a:srgbClr val="006EA0"/>
                </a:solidFill>
                <a:ln>
                  <a:solidFill>
                    <a:srgbClr val="006EA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22E-49C5-95C5-9DF0D72F0FF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תדירות עלתה</c:v>
                </c:pt>
                <c:pt idx="1">
                  <c:v>תדירות לא השתנתה</c:v>
                </c:pt>
                <c:pt idx="2">
                  <c:v>תדירות ירדה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69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2E-49C5-95C5-9DF0D72F0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2E-49C5-95C5-9DF0D72F0FF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2E-49C5-95C5-9DF0D72F0FF1}"/>
              </c:ext>
            </c:extLst>
          </c:dPt>
          <c:dPt>
            <c:idx val="2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E3D-40AD-972D-D63D59A6536B}"/>
              </c:ext>
            </c:extLst>
          </c:dPt>
          <c:dLbls>
            <c:dLbl>
              <c:idx val="0"/>
              <c:layout>
                <c:manualLayout>
                  <c:x val="1.537540517934379E-2"/>
                  <c:y val="-2.32081325443380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2E-49C5-95C5-9DF0D72F0FF1}"/>
                </c:ext>
              </c:extLst>
            </c:dLbl>
            <c:dLbl>
              <c:idx val="1"/>
              <c:layout>
                <c:manualLayout>
                  <c:x val="-2.248348776308462E-2"/>
                  <c:y val="1.429749956015945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2E-49C5-95C5-9DF0D72F0F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3D-40AD-972D-D63D59A6536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תדירות לא השתנתה</c:v>
                </c:pt>
                <c:pt idx="1">
                  <c:v>תדירות ירדה</c:v>
                </c:pt>
                <c:pt idx="2">
                  <c:v>תדירות עלתה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83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2E-49C5-95C5-9DF0D72F0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החמרה</a:t>
            </a:r>
            <a:r>
              <a:rPr lang="he-IL" sz="1600" baseline="0">
                <a:solidFill>
                  <a:schemeClr val="tx1"/>
                </a:solidFill>
              </a:rPr>
              <a:t> במצב הבריאות</a:t>
            </a:r>
            <a:endParaRPr lang="en-US" sz="16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48201495233038677"/>
          <c:w val="0.3597060938070763"/>
          <c:h val="0.455513369825332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3-436B-AA3F-602028844175}"/>
              </c:ext>
            </c:extLst>
          </c:dPt>
          <c:dPt>
            <c:idx val="1"/>
            <c:bubble3D val="0"/>
            <c:spPr>
              <a:solidFill>
                <a:srgbClr val="E9F4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3-436B-AA3F-602028844175}"/>
              </c:ext>
            </c:extLst>
          </c:dPt>
          <c:dLbls>
            <c:dLbl>
              <c:idx val="0"/>
              <c:layout>
                <c:manualLayout>
                  <c:x val="4.1053799817122857E-2"/>
                  <c:y val="0.123922137569218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14198330839909"/>
                      <c:h val="0.314769713251616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523-436B-AA3F-6020288441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3-436B-AA3F-602028844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23-436B-AA3F-6020288441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F-4219-AF0F-C8723746D1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F-4219-AF0F-C8723746D19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F-4219-AF0F-C8723746D191}"/>
              </c:ext>
            </c:extLst>
          </c:dPt>
          <c:dLbls>
            <c:dLbl>
              <c:idx val="0"/>
              <c:layout>
                <c:manualLayout>
                  <c:x val="4.1047080305195594E-3"/>
                  <c:y val="-3.4107595724320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BF-4219-AF0F-C8723746D191}"/>
                </c:ext>
              </c:extLst>
            </c:dLbl>
            <c:dLbl>
              <c:idx val="1"/>
              <c:layout>
                <c:manualLayout>
                  <c:x val="-2.6240386812692699E-2"/>
                  <c:y val="5.789535228009045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BF-4219-AF0F-C8723746D191}"/>
                </c:ext>
              </c:extLst>
            </c:dLbl>
            <c:dLbl>
              <c:idx val="2"/>
              <c:layout>
                <c:manualLayout>
                  <c:x val="-7.5137980992161886E-3"/>
                  <c:y val="4.9047584309922371E-2"/>
                </c:manualLayout>
              </c:layout>
              <c:spPr>
                <a:solidFill>
                  <a:srgbClr val="006EA0"/>
                </a:solidFill>
                <a:ln>
                  <a:solidFill>
                    <a:srgbClr val="006EA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FBF-4219-AF0F-C8723746D191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תדירות עלתה</c:v>
                </c:pt>
                <c:pt idx="1">
                  <c:v>תדירות לא השתנתה</c:v>
                </c:pt>
                <c:pt idx="2">
                  <c:v>תדירות ירדה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58.6</c:v>
                </c:pt>
                <c:pt idx="2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BF-4219-AF0F-C8723746D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61771781687818"/>
          <c:y val="8.794025361663281E-2"/>
          <c:w val="0.49578967561362963"/>
          <c:h val="0.895882525692163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90-44CC-A848-EF2D822D068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90-44CC-A848-EF2D822D0681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90-44CC-A848-EF2D822D068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90-44CC-A848-EF2D822D0681}"/>
              </c:ext>
            </c:extLst>
          </c:dPt>
          <c:dLbls>
            <c:dLbl>
              <c:idx val="0"/>
              <c:layout>
                <c:manualLayout>
                  <c:x val="-6.0514175196943248E-3"/>
                  <c:y val="-2.63683923884096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90-44CC-A848-EF2D822D068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90-44CC-A848-EF2D822D0681}"/>
                </c:ext>
              </c:extLst>
            </c:dLbl>
            <c:dLbl>
              <c:idx val="2"/>
              <c:layout>
                <c:manualLayout>
                  <c:x val="3.7263770303630678E-2"/>
                  <c:y val="-1.46333723993021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13F272-2304-4F0A-BC58-F88E2488F01A}" type="PERCENTAGE">
                      <a:rPr lang="en-US" sz="24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 dirty="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5036558328223025E-2"/>
                      <c:h val="0.10933205376374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90-44CC-A848-EF2D822D0681}"/>
                </c:ext>
              </c:extLst>
            </c:dLbl>
            <c:dLbl>
              <c:idx val="3"/>
              <c:layout>
                <c:manualLayout>
                  <c:x val="-3.1951192666320738E-2"/>
                  <c:y val="-2.8867599097694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190-44CC-A848-EF2D822D0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היקף ההתנדבות עלה</c:v>
                </c:pt>
                <c:pt idx="1">
                  <c:v>היקף ההתנדבות לא השתנה</c:v>
                </c:pt>
                <c:pt idx="2">
                  <c:v>היקף ההתנדבות ירד</c:v>
                </c:pt>
                <c:pt idx="3">
                  <c:v>לא מתנדבים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12.2</c:v>
                </c:pt>
                <c:pt idx="1">
                  <c:v>11.2</c:v>
                </c:pt>
                <c:pt idx="2">
                  <c:v>1.7</c:v>
                </c:pt>
                <c:pt idx="3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90-44CC-A848-EF2D822D0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לא מתנדבים, אך מעוניינים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47589949294622"/>
          <c:y val="3.7096473615060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1-4506-B766-BBB83E22469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1-4506-B766-BBB83E224697}"/>
              </c:ext>
            </c:extLst>
          </c:dPt>
          <c:dLbls>
            <c:dLbl>
              <c:idx val="0"/>
              <c:layout>
                <c:manualLayout>
                  <c:x val="-0.5301058653270273"/>
                  <c:y val="-0.262844580964660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26742131501487"/>
                      <c:h val="0.560379330429098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601-4506-B766-BBB83E22469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01-4506-B766-BBB83E224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1-4506-B766-BBB83E2246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9E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5-4E80-9524-F262B3904D93}"/>
              </c:ext>
            </c:extLst>
          </c:dPt>
          <c:dPt>
            <c:idx val="1"/>
            <c:invertIfNegative val="0"/>
            <c:bubble3D val="0"/>
            <c:spPr>
              <a:solidFill>
                <a:srgbClr val="B9D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5-4E80-9524-F262B3904D9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05-4E80-9524-F262B3904D9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05-4E80-9524-F262B3904D93}"/>
              </c:ext>
            </c:extLst>
          </c:dPt>
          <c:dPt>
            <c:idx val="4"/>
            <c:invertIfNegative val="0"/>
            <c:bubble3D val="0"/>
            <c:spPr>
              <a:solidFill>
                <a:srgbClr val="0053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05-4E80-9524-F262B3904D93}"/>
              </c:ext>
            </c:extLst>
          </c:dPt>
          <c:dLbls>
            <c:dLbl>
              <c:idx val="0"/>
              <c:layout>
                <c:manualLayout>
                  <c:x val="-1.1396000787330139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5-4E80-9524-F262B3904D93}"/>
                </c:ext>
              </c:extLst>
            </c:dLbl>
            <c:dLbl>
              <c:idx val="2"/>
              <c:layout>
                <c:manualLayout>
                  <c:x val="-2.19076112906669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5-4E80-9524-F262B3904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לא מתנדב ולא מעוניין</c:v>
                </c:pt>
                <c:pt idx="1">
                  <c:v>לא מתנדב אך מעוניין</c:v>
                </c:pt>
                <c:pt idx="2">
                  <c:v>הגדיל את הפעילות ההתנדבותית</c:v>
                </c:pt>
                <c:pt idx="3">
                  <c:v>המשיך להתנדב באותו היקף</c:v>
                </c:pt>
                <c:pt idx="4">
                  <c:v>הקטין את היקף ההתנדבות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19</c:v>
                </c:pt>
                <c:pt idx="2">
                  <c:v>12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05-4E80-9524-F262B3904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8937792"/>
        <c:axId val="2012895760"/>
      </c:barChart>
      <c:catAx>
        <c:axId val="20489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12895760"/>
        <c:crosses val="autoZero"/>
        <c:auto val="1"/>
        <c:lblAlgn val="ctr"/>
        <c:lblOffset val="100"/>
        <c:noMultiLvlLbl val="0"/>
      </c:catAx>
      <c:valAx>
        <c:axId val="20128957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89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5841087321906"/>
          <c:y val="0.22255533688843745"/>
          <c:w val="0.74293100634930243"/>
          <c:h val="0.838371073616689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explosion val="39"/>
            <c:spPr>
              <a:solidFill>
                <a:srgbClr val="B9D9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8-4A19-9DAD-7A5840E939B2}"/>
              </c:ext>
            </c:extLst>
          </c:dPt>
          <c:dPt>
            <c:idx val="1"/>
            <c:bubble3D val="0"/>
            <c:explosion val="3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18-4A19-9DAD-7A5840E939B2}"/>
              </c:ext>
            </c:extLst>
          </c:dPt>
          <c:dLbls>
            <c:dLbl>
              <c:idx val="0"/>
              <c:layout>
                <c:manualLayout>
                  <c:x val="8.5699300781905217E-4"/>
                  <c:y val="-3.575711770404677E-2"/>
                </c:manualLayout>
              </c:layout>
              <c:tx>
                <c:rich>
                  <a:bodyPr/>
                  <a:lstStyle/>
                  <a:p>
                    <a:fld id="{4E4E81FB-7C17-4BFC-AADB-195750A03A39}" type="PERCENTAGE">
                      <a:rPr lang="he-IL" sz="2800" baseline="0" smtClean="0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18-4A19-9DAD-7A5840E939B2}"/>
                </c:ext>
              </c:extLst>
            </c:dLbl>
            <c:dLbl>
              <c:idx val="1"/>
              <c:layout>
                <c:manualLayout>
                  <c:x val="2.5003012173907564E-3"/>
                  <c:y val="3.6229913318268192E-2"/>
                </c:manualLayout>
              </c:layout>
              <c:tx>
                <c:rich>
                  <a:bodyPr/>
                  <a:lstStyle/>
                  <a:p>
                    <a:fld id="{DD7F865D-6C69-485E-A32E-43FFCBC105BA}" type="PERCENTAGE">
                      <a:rPr lang="he-IL" baseline="0" smtClean="0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18-4A19-9DAD-7A5840E93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בשוק העבודה</c:v>
                </c:pt>
                <c:pt idx="1">
                  <c:v>עובדים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0.40300000000000002</c:v>
                </c:pt>
                <c:pt idx="1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8-4A19-9DAD-7A5840E93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קניית מצרכים</c:v>
                </c:pt>
              </c:strCache>
            </c:strRef>
          </c:tx>
          <c:spPr>
            <a:solidFill>
              <a:srgbClr val="B9E9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7-4877-8685-728445442CDF}"/>
              </c:ext>
            </c:extLst>
          </c:dPt>
          <c:dPt>
            <c:idx val="1"/>
            <c:bubble3D val="0"/>
            <c:spPr>
              <a:solidFill>
                <a:srgbClr val="2DBD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7-4877-8685-728445442CD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67-4877-8685-728445442CDF}"/>
              </c:ext>
            </c:extLst>
          </c:dPt>
          <c:dLbls>
            <c:dLbl>
              <c:idx val="0"/>
              <c:layout>
                <c:manualLayout>
                  <c:x val="7.8588430820259077E-3"/>
                  <c:y val="-1.2214310891468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67-4877-8685-728445442CDF}"/>
                </c:ext>
              </c:extLst>
            </c:dLbl>
            <c:dLbl>
              <c:idx val="1"/>
              <c:layout>
                <c:manualLayout>
                  <c:x val="1.9364758936318649E-3"/>
                  <c:y val="9.058953843146606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67-4877-8685-728445442CD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667-4877-8685-728445442CD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מתקשה</c:v>
                </c:pt>
                <c:pt idx="1">
                  <c:v>מקבל עזרה</c:v>
                </c:pt>
                <c:pt idx="2">
                  <c:v>מסתדר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0.44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67-4877-8685-72844544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cat>
            <c:strRef>
              <c:f>Sheet1!$A$2:$A$3</c:f>
              <c:strCache>
                <c:ptCount val="2"/>
                <c:pt idx="0">
                  <c:v>לא נהנה</c:v>
                </c:pt>
                <c:pt idx="1">
                  <c:v>נהנה מפעילויות יומיומיות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21.9</c:v>
                </c:pt>
                <c:pt idx="1">
                  <c:v>78.099999999999994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cat>
            <c:strRef>
              <c:f>Sheet1!$A$2:$A$3</c:f>
              <c:strCache>
                <c:ptCount val="2"/>
                <c:pt idx="0">
                  <c:v>כל יום או כמעט כל יום</c:v>
                </c:pt>
                <c:pt idx="1">
                  <c:v>מרגיש יעיל ותורם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19.7</c:v>
                </c:pt>
                <c:pt idx="1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814530726763"/>
          <c:y val="5.7974025996584973E-2"/>
          <c:w val="0.54572472621956736"/>
          <c:h val="0.837909573017469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5378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F-41E6-8BC8-6A86C6A28D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F-41E6-8BC8-6A86C6A28D7B}"/>
              </c:ext>
            </c:extLst>
          </c:dPt>
          <c:cat>
            <c:strRef>
              <c:f>Sheet1!$A$2:$A$3</c:f>
              <c:strCache>
                <c:ptCount val="2"/>
                <c:pt idx="0">
                  <c:v>לא יודע</c:v>
                </c:pt>
                <c:pt idx="1">
                  <c:v>יודע מה אעשה במהלך היום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8F-41E6-8BC8-6A86C6A2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20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e-I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49305252176504"/>
          <c:y val="4.9107215356811194E-2"/>
          <c:w val="0.47872465859572194"/>
          <c:h val="0.816072506839223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משיבים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8"/>
          <c:dPt>
            <c:idx val="0"/>
            <c:bubble3D val="0"/>
            <c:explosion val="20"/>
            <c:spPr>
              <a:solidFill>
                <a:srgbClr val="2DBD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8D-4CF1-A0FB-81A781D03B5A}"/>
              </c:ext>
            </c:extLst>
          </c:dPt>
          <c:dPt>
            <c:idx val="1"/>
            <c:bubble3D val="0"/>
            <c:explosion val="23"/>
            <c:spPr>
              <a:solidFill>
                <a:srgbClr val="2DBD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8D-4CF1-A0FB-81A781D03B5A}"/>
              </c:ext>
            </c:extLst>
          </c:dPt>
          <c:dPt>
            <c:idx val="2"/>
            <c:bubble3D val="0"/>
            <c:explosion val="22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8D-4CF1-A0FB-81A781D03B5A}"/>
              </c:ext>
            </c:extLst>
          </c:dPt>
          <c:dPt>
            <c:idx val="3"/>
            <c:bubble3D val="0"/>
            <c:explosion val="56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8D-4CF1-A0FB-81A781D03B5A}"/>
              </c:ext>
            </c:extLst>
          </c:dPt>
          <c:dPt>
            <c:idx val="4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8D-4CF1-A0FB-81A781D03B5A}"/>
              </c:ext>
            </c:extLst>
          </c:dPt>
          <c:dLbls>
            <c:dLbl>
              <c:idx val="0"/>
              <c:layout>
                <c:manualLayout>
                  <c:x val="-3.097652195656012E-3"/>
                  <c:y val="3.3966753708450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8D-4CF1-A0FB-81A781D03B5A}"/>
                </c:ext>
              </c:extLst>
            </c:dLbl>
            <c:dLbl>
              <c:idx val="1"/>
              <c:layout>
                <c:manualLayout>
                  <c:x val="1.9364501873351469E-3"/>
                  <c:y val="4.8667050097635006E-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80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tx2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8D-4CF1-A0FB-81A781D03B5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D8D-4CF1-A0FB-81A781D03B5A}"/>
                </c:ext>
              </c:extLst>
            </c:dLbl>
            <c:dLbl>
              <c:idx val="3"/>
              <c:layout>
                <c:manualLayout>
                  <c:x val="4.7138454549063855E-3"/>
                  <c:y val="-9.8211749503520001E-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3E4174-B841-44C7-8C69-ADB8CF1C4388}" type="PERCENTAGE">
                      <a:rPr lang="he-IL" sz="28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800" b="1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8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8D-4CF1-A0FB-81A781D03B5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D8D-4CF1-A0FB-81A781D03B5A}"/>
                </c:ext>
              </c:extLst>
            </c:dLbl>
            <c:spPr>
              <a:noFill/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שכיר במשרה מלאה</c:v>
                </c:pt>
                <c:pt idx="1">
                  <c:v>שכיר במשרה חלקית</c:v>
                </c:pt>
                <c:pt idx="2">
                  <c:v>עצמאי</c:v>
                </c:pt>
                <c:pt idx="3">
                  <c:v>מובטל או עקר בית</c:v>
                </c:pt>
                <c:pt idx="4">
                  <c:v>גמלאי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0.15049999999999999</c:v>
                </c:pt>
                <c:pt idx="1">
                  <c:v>0.11459999999999999</c:v>
                </c:pt>
                <c:pt idx="2">
                  <c:v>9.2299999999999993E-2</c:v>
                </c:pt>
                <c:pt idx="3">
                  <c:v>4.2900000000000001E-2</c:v>
                </c:pt>
                <c:pt idx="4">
                  <c:v>0.59970000000000001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8D-4CF1-A0FB-81A781D03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4-49C6-B4E8-FABF815FA373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4-49C6-B4E8-FABF815FA373}"/>
              </c:ext>
            </c:extLst>
          </c:dPt>
          <c:dLbls>
            <c:dLbl>
              <c:idx val="0"/>
              <c:layout>
                <c:manualLayout>
                  <c:x val="0.18191486068510784"/>
                  <c:y val="-0.346653683698040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4-49C6-B4E8-FABF815FA373}"/>
                </c:ext>
              </c:extLst>
            </c:dLbl>
            <c:dLbl>
              <c:idx val="1"/>
              <c:layout>
                <c:manualLayout>
                  <c:x val="-0.1646784961575867"/>
                  <c:y val="-5.7200152637604147E-2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04-49C6-B4E8-FABF815FA37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בריאות טובה</c:v>
                </c:pt>
                <c:pt idx="1">
                  <c:v>בריאות לא טובה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69.2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04-49C6-B4E8-FABF815FA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1-4DFE-B7E6-1B4155AAFE38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1-4DFE-B7E6-1B4155AAFE38}"/>
              </c:ext>
            </c:extLst>
          </c:dPt>
          <c:dLbls>
            <c:dLbl>
              <c:idx val="0"/>
              <c:layout>
                <c:manualLayout>
                  <c:x val="0.15777422893276538"/>
                  <c:y val="-0.292770938552188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5B1-4DFE-B7E6-1B4155AAFE38}"/>
                </c:ext>
              </c:extLst>
            </c:dLbl>
            <c:dLbl>
              <c:idx val="1"/>
              <c:layout>
                <c:manualLayout>
                  <c:x val="-0.16880307136404699"/>
                  <c:y val="1.678503787878784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32%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24F58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F5B1-4DFE-B7E6-1B4155AAFE3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עובדים</c:v>
                </c:pt>
                <c:pt idx="1">
                  <c:v>עובדים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1-4DFE-B7E6-1B4155AAF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1A-4608-9124-8176624FDE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31A-4608-9124-8176624FDEE1}"/>
                </c:ext>
              </c:extLst>
            </c:dLbl>
            <c:dLbl>
              <c:idx val="2"/>
              <c:layout>
                <c:manualLayout>
                  <c:x val="-2.19076112906669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F7-4375-BBFD-ADF5EB6F74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שכיר משרה מלאה</c:v>
                </c:pt>
                <c:pt idx="1">
                  <c:v>שכיר משרה חלקית</c:v>
                </c:pt>
                <c:pt idx="2">
                  <c:v>עצמאי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7-4375-BBFD-ADF5EB6F74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8937792"/>
        <c:axId val="2012895760"/>
      </c:barChart>
      <c:catAx>
        <c:axId val="20489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12895760"/>
        <c:crosses val="autoZero"/>
        <c:auto val="1"/>
        <c:lblAlgn val="ctr"/>
        <c:lblOffset val="100"/>
        <c:noMultiLvlLbl val="0"/>
      </c:catAx>
      <c:valAx>
        <c:axId val="20128957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89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E-4539-9328-1A53E824AB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E-4539-9328-1A53E824AB7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E-4539-9328-1A53E824AB70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7E-4539-9328-1A53E824AB70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7E-4539-9328-1A53E824AB70}"/>
                </c:ext>
              </c:extLst>
            </c:dLbl>
            <c:dLbl>
              <c:idx val="2"/>
              <c:layout>
                <c:manualLayout>
                  <c:x val="1.5230902274437103E-2"/>
                  <c:y val="8.284210731599168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E-4539-9328-1A53E824A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85.3</c:v>
                </c:pt>
                <c:pt idx="1">
                  <c:v>4.2</c:v>
                </c:pt>
                <c:pt idx="2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E-4539-9328-1A53E824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2.2541394297648461E-2"/>
                  <c:y val="4.08729869249352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79.510000000000005</c:v>
                </c:pt>
                <c:pt idx="1">
                  <c:v>9.4700000000000006</c:v>
                </c:pt>
                <c:pt idx="2">
                  <c:v>11.010000000000002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4-42CB-AFBB-5451F9B483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4-42CB-AFBB-5451F9B48328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B4-42CB-AFBB-5451F9B4832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B4-42CB-AFBB-5451F9B4832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B4-42CB-AFBB-5451F9B48328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B4-42CB-AFBB-5451F9B48328}"/>
                </c:ext>
              </c:extLst>
            </c:dLbl>
            <c:dLbl>
              <c:idx val="1"/>
              <c:layout>
                <c:manualLayout>
                  <c:x val="-2.2224876788148086E-3"/>
                  <c:y val="-3.1952613847708801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40391021587007E-2"/>
                      <c:h val="0.103337492463488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B4-42CB-AFBB-5451F9B48328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67538545659844E-2"/>
                      <c:h val="6.9651730375043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B4-42CB-AFBB-5451F9B48328}"/>
                </c:ext>
              </c:extLst>
            </c:dLbl>
            <c:dLbl>
              <c:idx val="3"/>
              <c:layout>
                <c:manualLayout>
                  <c:x val="4.1339563215735771E-3"/>
                  <c:y val="5.39995283570340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B4-42CB-AFBB-5451F9B48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עצמאי בשתי הפעולות</c:v>
                </c:pt>
                <c:pt idx="1">
                  <c:v>עצמאי בפעולה אחת ונעזר בפעולה אחת</c:v>
                </c:pt>
                <c:pt idx="2">
                  <c:v>נעזר בפעולה אחת ומתקשה בפעולה אחרת</c:v>
                </c:pt>
                <c:pt idx="3">
                  <c:v>מתקשה או לא מבצע שתי הפעולות</c:v>
                </c:pt>
                <c:pt idx="4">
                  <c:v>אחר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75.81</c:v>
                </c:pt>
                <c:pt idx="1">
                  <c:v>6.67</c:v>
                </c:pt>
                <c:pt idx="2">
                  <c:v>1.72</c:v>
                </c:pt>
                <c:pt idx="3">
                  <c:v>6.49</c:v>
                </c:pt>
                <c:pt idx="4">
                  <c:v>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B4-42CB-AFBB-5451F9B48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E-4539-9328-1A53E824AB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E-4539-9328-1A53E824AB7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E-4539-9328-1A53E824AB70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7E-4539-9328-1A53E824AB70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7E-4539-9328-1A53E824AB70}"/>
                </c:ext>
              </c:extLst>
            </c:dLbl>
            <c:dLbl>
              <c:idx val="2"/>
              <c:layout>
                <c:manualLayout>
                  <c:x val="3.51184099133184E-3"/>
                  <c:y val="2.13197052541254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E-4539-9328-1A53E824A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55.9</c:v>
                </c:pt>
                <c:pt idx="1">
                  <c:v>27.2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E-4539-9328-1A53E824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נעזר באחרים</c:v>
                </c:pt>
                <c:pt idx="2">
                  <c:v>מתקשה או לא מבצע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17.100000000000001</c:v>
                </c:pt>
                <c:pt idx="2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4168263074868"/>
          <c:y val="0.14008066306419736"/>
          <c:w val="0.39617689773891568"/>
          <c:h val="0.7717381094693175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DD-4F5C-9432-9BC50994ECC9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DD-4F5C-9432-9BC50994ECC9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DD-4F5C-9432-9BC50994ECC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DD-4F5C-9432-9BC50994ECC9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DD-4F5C-9432-9BC50994ECC9}"/>
              </c:ext>
            </c:extLst>
          </c:dPt>
          <c:dLbls>
            <c:dLbl>
              <c:idx val="0"/>
              <c:layout>
                <c:manualLayout>
                  <c:x val="1.7253854704147829E-2"/>
                  <c:y val="-6.135625367427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DD-4F5C-9432-9BC50994ECC9}"/>
                </c:ext>
              </c:extLst>
            </c:dLbl>
            <c:dLbl>
              <c:idx val="1"/>
              <c:layout>
                <c:manualLayout>
                  <c:x val="-2.2224876788148086E-3"/>
                  <c:y val="-3.1952613847708801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40391021587007E-2"/>
                      <c:h val="0.103337492463488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DD-4F5C-9432-9BC50994ECC9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167538545659844E-2"/>
                      <c:h val="6.9651730375043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FDD-4F5C-9432-9BC50994ECC9}"/>
                </c:ext>
              </c:extLst>
            </c:dLbl>
            <c:dLbl>
              <c:idx val="3"/>
              <c:layout>
                <c:manualLayout>
                  <c:x val="4.1339563215735771E-3"/>
                  <c:y val="5.399952835703406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DD-4F5C-9432-9BC50994E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עצמאי בשתי הפעולות</c:v>
                </c:pt>
                <c:pt idx="1">
                  <c:v>עצמאי בפעולה אחת ונעזר בפעולה אחת</c:v>
                </c:pt>
                <c:pt idx="2">
                  <c:v>נעזר בפעולה אחת ומתקשה בפעולה אחרת</c:v>
                </c:pt>
                <c:pt idx="3">
                  <c:v>מתקשה או לא מבצע שתי הפעולות</c:v>
                </c:pt>
                <c:pt idx="4">
                  <c:v>אחר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50.59</c:v>
                </c:pt>
                <c:pt idx="1">
                  <c:v>11.5</c:v>
                </c:pt>
                <c:pt idx="2">
                  <c:v>4.5</c:v>
                </c:pt>
                <c:pt idx="3">
                  <c:v>8.94</c:v>
                </c:pt>
                <c:pt idx="4">
                  <c:v>24.47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DD-4F5C-9432-9BC50994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  <c:userShapes r:id="rId4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B-4BDE-BA20-144E72807FBC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B-4BDE-BA20-144E72807FB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B-4BDE-BA20-144E72807FBC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B-4BDE-BA20-144E72807FBC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B-4BDE-BA20-144E72807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6B-4BDE-BA20-144E72807F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26.75</c:v>
                </c:pt>
                <c:pt idx="1">
                  <c:v>62.12</c:v>
                </c:pt>
                <c:pt idx="2">
                  <c:v>11.13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B-4BDE-BA20-144E7280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B-4BDE-BA20-144E72807FBC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B-4BDE-BA20-144E72807FB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B-4BDE-BA20-144E72807FBC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B-4BDE-BA20-144E72807FBC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B-4BDE-BA20-144E72807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6B-4BDE-BA20-144E72807F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36.6</c:v>
                </c:pt>
                <c:pt idx="1">
                  <c:v>46.37</c:v>
                </c:pt>
                <c:pt idx="2">
                  <c:v>17.03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B-4BDE-BA20-144E7280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נשים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3-4F59-888F-C671F1F92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גברים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3-4F59-888F-C671F1F92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DF3-4F59-888F-C671F1F92D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סך הכול</c:v>
                </c:pt>
              </c:strCache>
            </c:strRef>
          </c:tx>
          <c:spPr>
            <a:solidFill>
              <a:srgbClr val="006EA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F3-4F59-888F-C671F1F92D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50"/>
        <c:axId val="644127791"/>
        <c:axId val="28622751"/>
      </c:barChart>
      <c:catAx>
        <c:axId val="644127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622751"/>
        <c:crosses val="autoZero"/>
        <c:auto val="1"/>
        <c:lblAlgn val="ctr"/>
        <c:lblOffset val="100"/>
        <c:noMultiLvlLbl val="0"/>
      </c:catAx>
      <c:valAx>
        <c:axId val="2862275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6285099518627845E-3"/>
              <c:y val="0.4231683032546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4412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4042282863438"/>
          <c:y val="0.16876960508756045"/>
          <c:w val="0.56187590548292787"/>
          <c:h val="0.81505327434463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B-4BDE-BA20-144E72807FBC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6B-4BDE-BA20-144E72807FB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6B-4BDE-BA20-144E72807FBC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6B-4BDE-BA20-144E72807FBC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6B-4BDE-BA20-144E72807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26B-4BDE-BA20-144E72807F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רמת חוסן גבוהה</c:v>
                </c:pt>
                <c:pt idx="1">
                  <c:v>רמת חוסן בינונית</c:v>
                </c:pt>
                <c:pt idx="2">
                  <c:v>רמת חוסן נמוכה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14.3</c:v>
                </c:pt>
                <c:pt idx="1">
                  <c:v>39.340000000000003</c:v>
                </c:pt>
                <c:pt idx="2">
                  <c:v>46.36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6B-4BDE-BA20-144E7280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4BF6-A6AB-7C9777067F58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22-4BF6-A6AB-7C9777067F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2-4BF6-A6AB-7C9777067F58}"/>
                </c:ext>
              </c:extLst>
            </c:dLbl>
            <c:dLbl>
              <c:idx val="1"/>
              <c:layout>
                <c:manualLayout>
                  <c:x val="-0.15239283420225103"/>
                  <c:y val="-0.2911567561877442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/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22-4BF6-A6AB-7C9777067F5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אין</c:v>
                </c:pt>
                <c:pt idx="1">
                  <c:v>יש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22-4BF6-A6AB-7C9777067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73926426127524081"/>
          <c:h val="0.864998126268012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F-4C77-BC15-192734F4EC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F-4C77-BC15-192734F4EC1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F-4C77-BC15-192734F4EC13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6F-4C77-BC15-192734F4EC13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1600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6F-4C77-BC15-192734F4EC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16F-4C77-BC15-192734F4EC1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56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6F-4C77-BC15-192734F4E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387093505536"/>
          <c:y val="9.7546183856412658E-2"/>
          <c:w val="0.77538663344851433"/>
          <c:h val="0.84079990182452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E-4BD8-92C1-BD642A12A46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E-4BD8-92C1-BD642A12A46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E-4BD8-92C1-BD642A12A46B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FE-4BD8-92C1-BD642A12A46B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1600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FE-4BD8-92C1-BD642A12A4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2FE-4BD8-92C1-BD642A12A46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80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FE-4BD8-92C1-BD642A12A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3602066117387"/>
          <c:y val="0.10930729718771523"/>
          <c:w val="0.8036260197247439"/>
          <c:h val="0.861641631806834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5-425F-94DB-C222843663C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5-425F-94DB-C222843663C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5-425F-94DB-C222843663C8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65-425F-94DB-C222843663C8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1600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65-425F-94DB-C222843663C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E65-425F-94DB-C222843663C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62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5-425F-94DB-C22284366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E-4CAE-9551-532F08F7CE1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E-4CAE-9551-532F08F7CE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E-4CAE-9551-532F08F7CE17}"/>
              </c:ext>
            </c:extLst>
          </c:dPt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DE-4CAE-9551-532F08F7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81157320280493"/>
          <c:y val="0.19227397343963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F1-425C-BD21-465BFE1721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F1-425C-BD21-465BFE17219F}"/>
              </c:ext>
            </c:extLst>
          </c:dPt>
          <c:dLbls>
            <c:dLbl>
              <c:idx val="0"/>
              <c:layout>
                <c:manualLayout>
                  <c:x val="-0.4289052118855709"/>
                  <c:y val="0.260676353483326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9F1-425C-BD21-465BFE1721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F1-425C-BD21-465BFE172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0.1053</c:v>
                </c:pt>
                <c:pt idx="1">
                  <c:v>0.89470000000000005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F1-425C-BD21-465BFE1721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81157320280493"/>
          <c:y val="0.19227397343963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9-4DBD-AF2A-CF59FF583B9A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9-4DBD-AF2A-CF59FF583B9A}"/>
              </c:ext>
            </c:extLst>
          </c:dPt>
          <c:dLbls>
            <c:dLbl>
              <c:idx val="0"/>
              <c:layout>
                <c:manualLayout>
                  <c:x val="-0.42035618463640834"/>
                  <c:y val="0.40883410845609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93%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369-4DBD-AF2A-CF59FF583B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69-4DBD-AF2A-CF59FF583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7.4099999999999999E-2</c:v>
                </c:pt>
                <c:pt idx="1">
                  <c:v>0.92589999999999995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9-4DBD-AF2A-CF59FF583B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81157320280493"/>
          <c:y val="0.19227397343963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8-4A41-A485-83895701646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8-4A41-A485-83895701646D}"/>
              </c:ext>
            </c:extLst>
          </c:dPt>
          <c:dLbls>
            <c:dLbl>
              <c:idx val="0"/>
              <c:layout>
                <c:manualLayout>
                  <c:x val="-0.42035618463640834"/>
                  <c:y val="0.40883410845609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82%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A98-4A41-A485-8389570164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8-4A41-A485-838957016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0.17580000000000001</c:v>
                </c:pt>
                <c:pt idx="1">
                  <c:v>0.82420000000000004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98-4A41-A485-8389570164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B-4910-8CC1-DC6853229F39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B-4910-8CC1-DC6853229F3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9B-4910-8CC1-DC6853229F39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9B-4910-8CC1-DC6853229F39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1600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9B-4910-8CC1-DC6853229F3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69B-4910-8CC1-DC6853229F39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72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9B-4910-8CC1-DC6853229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37443595247861"/>
          <c:y val="0.13779960889410173"/>
          <c:w val="0.47961304249124803"/>
          <c:h val="0.649101038565111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5C-4F53-9D7A-693D46283284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5C-4F53-9D7A-693D46283284}"/>
              </c:ext>
            </c:extLst>
          </c:dPt>
          <c:dLbls>
            <c:dLbl>
              <c:idx val="0"/>
              <c:layout>
                <c:manualLayout>
                  <c:x val="0.13728771454381211"/>
                  <c:y val="-0.203826283670033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35C-4F53-9D7A-693D46283284}"/>
                </c:ext>
              </c:extLst>
            </c:dLbl>
            <c:dLbl>
              <c:idx val="1"/>
              <c:layout>
                <c:manualLayout>
                  <c:x val="-0.16060846560846562"/>
                  <c:y val="-0.1267892466329966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600"/>
                      <a:t>46%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24F58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935C-4F53-9D7A-693D4628328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לא מוגבל</c:v>
                </c:pt>
                <c:pt idx="1">
                  <c:v>מוגבל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5C-4F53-9D7A-693D46283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E-4BD4-9644-33D5FC681E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E-4BD4-9644-33D5FC681E1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1E-4BD4-9644-33D5FC681E13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1E-4BD4-9644-33D5FC681E13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1600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1E-4BD4-9644-33D5FC681E1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81E-4BD4-9644-33D5FC681E13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42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1E-4BD4-9644-33D5FC681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  <c:userShapes r:id="rId4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4947406506882"/>
          <c:y val="7.4410172533580357E-2"/>
          <c:w val="0.64965797680606618"/>
          <c:h val="0.884287068666049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DE-4CAE-9551-532F08F7CE1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DE-4CAE-9551-532F08F7CE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DE-4CAE-9551-532F08F7CE17}"/>
              </c:ext>
            </c:extLst>
          </c:dPt>
          <c:dLbls>
            <c:dLbl>
              <c:idx val="0"/>
              <c:layout>
                <c:manualLayout>
                  <c:x val="-2.125436055433489E-2"/>
                  <c:y val="-4.0919760211810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9206525171591"/>
                      <c:h val="0.19935590180184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DE-4CAE-9551-532F08F7CE17}"/>
                </c:ext>
              </c:extLst>
            </c:dLbl>
            <c:dLbl>
              <c:idx val="1"/>
              <c:layout>
                <c:manualLayout>
                  <c:x val="1.9363560593678795E-3"/>
                  <c:y val="7.73293311419976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 sz="1600" b="1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DE-4CAE-9551-532F08F7CE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7DE-4CAE-9551-532F08F7CE1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עצמאי</c:v>
                </c:pt>
                <c:pt idx="1">
                  <c:v>מקבל עזרה</c:v>
                </c:pt>
                <c:pt idx="2">
                  <c:v>אין למי לפנות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DE-4CAE-9551-532F08F7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he-IL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81157320280493"/>
          <c:y val="0.19227397343963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8-466F-83B5-DF5700557D1B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48-466F-83B5-DF5700557D1B}"/>
              </c:ext>
            </c:extLst>
          </c:dPt>
          <c:dLbls>
            <c:dLbl>
              <c:idx val="0"/>
              <c:layout>
                <c:manualLayout>
                  <c:x val="-0.42035618463640834"/>
                  <c:y val="0.40883410845609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87%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148-466F-83B5-DF5700557D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48-466F-83B5-DF570055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0.13020000000000001</c:v>
                </c:pt>
                <c:pt idx="1">
                  <c:v>0.86980000000000002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8-466F-83B5-DF5700557D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solidFill>
                  <a:schemeClr val="tx1"/>
                </a:solidFill>
              </a:rPr>
              <a:t>בן</a:t>
            </a:r>
            <a:r>
              <a:rPr lang="he-IL" sz="1600" baseline="0">
                <a:solidFill>
                  <a:schemeClr val="tx1"/>
                </a:solidFill>
              </a:rPr>
              <a:t> משפחה</a:t>
            </a:r>
            <a:endParaRPr lang="en-US" sz="16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281157320280493"/>
          <c:y val="0.19227397343963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8601991172575"/>
          <c:y val="0.39969286850328789"/>
          <c:w val="0.37743539391852432"/>
          <c:h val="0.477964847232722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E1-4B6B-AE48-19E0901390B5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E1-4B6B-AE48-19E0901390B5}"/>
              </c:ext>
            </c:extLst>
          </c:dPt>
          <c:dLbls>
            <c:dLbl>
              <c:idx val="0"/>
              <c:layout>
                <c:manualLayout>
                  <c:x val="-0.42035618463640834"/>
                  <c:y val="0.40883410845609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/>
                      <a:t>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55329663695023"/>
                      <c:h val="0.407922289170427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7E1-4B6B-AE48-19E0901390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E1-4B6B-AE48-19E090139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6.3100000000000003E-2</c:v>
                </c:pt>
                <c:pt idx="1">
                  <c:v>0.93689999999999996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1-4B6B-AE48-19E0901390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בן משפחה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30000"/>
              </a:schemeClr>
            </a:solidFill>
            <a:ln>
              <a:solidFill>
                <a:srgbClr val="DCFAFF"/>
              </a:solidFill>
            </a:ln>
            <a:effectLst/>
          </c:spPr>
          <c:dLbls>
            <c:dLbl>
              <c:idx val="0"/>
              <c:layout>
                <c:manualLayout>
                  <c:x val="-2.6388089130922391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8956681489352"/>
                      <c:h val="0.1408123592736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CC7-4948-AC0F-26041ABDC0C4}"/>
                </c:ext>
              </c:extLst>
            </c:dLbl>
            <c:dLbl>
              <c:idx val="1"/>
              <c:layout>
                <c:manualLayout>
                  <c:x val="9.527489107928061E-2"/>
                  <c:y val="-1.4045244806140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7-4948-AC0F-26041ABDC0C4}"/>
                </c:ext>
              </c:extLst>
            </c:dLbl>
            <c:dLbl>
              <c:idx val="2"/>
              <c:layout>
                <c:manualLayout>
                  <c:x val="9.0946926153211566E-2"/>
                  <c:y val="-3.2124494449312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7-4948-AC0F-26041ABDC0C4}"/>
                </c:ext>
              </c:extLst>
            </c:dLbl>
            <c:dLbl>
              <c:idx val="3"/>
              <c:layout>
                <c:manualLayout>
                  <c:x val="-6.92324425153861E-2"/>
                  <c:y val="-2.81649873631981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C7-4948-AC0F-26041ABDC0C4}"/>
                </c:ext>
              </c:extLst>
            </c:dLbl>
            <c:dLbl>
              <c:idx val="4"/>
              <c:layout>
                <c:manualLayout>
                  <c:x val="-4.3524067181282607E-2"/>
                  <c:y val="1.36012690519508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7-4948-AC0F-26041ABDC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סיוע רגשי</c:v>
                </c:pt>
                <c:pt idx="1">
                  <c:v>סיוע במידע או עצה</c:v>
                </c:pt>
                <c:pt idx="2">
                  <c:v>עזרה פיזית שגרתית</c:v>
                </c:pt>
                <c:pt idx="3">
                  <c:v>עזרה פיזית כשחולה</c:v>
                </c:pt>
                <c:pt idx="4">
                  <c:v>סיוע כלכלי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0.62</c:v>
                </c:pt>
                <c:pt idx="1">
                  <c:v>0.54</c:v>
                </c:pt>
                <c:pt idx="2">
                  <c:v>0.56999999999999995</c:v>
                </c:pt>
                <c:pt idx="3">
                  <c:v>0.77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7-4948-AC0F-26041ABDC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82751"/>
        <c:axId val="140085151"/>
      </c:radarChart>
      <c:catAx>
        <c:axId val="140082751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0085151"/>
        <c:crosses val="autoZero"/>
        <c:auto val="1"/>
        <c:lblAlgn val="ctr"/>
        <c:lblOffset val="100"/>
        <c:noMultiLvlLbl val="0"/>
      </c:catAx>
      <c:valAx>
        <c:axId val="14008515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008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בן משפחה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30000"/>
              </a:schemeClr>
            </a:solidFill>
            <a:ln>
              <a:solidFill>
                <a:srgbClr val="DCFAFF"/>
              </a:solidFill>
            </a:ln>
            <a:effectLst/>
          </c:spPr>
          <c:dLbls>
            <c:dLbl>
              <c:idx val="0"/>
              <c:layout>
                <c:manualLayout>
                  <c:x val="4.3301418085765625E-3"/>
                  <c:y val="-0.138232028082749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8956681489352"/>
                      <c:h val="0.1408123592736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CC7-4948-AC0F-26041ABDC0C4}"/>
                </c:ext>
              </c:extLst>
            </c:dLbl>
            <c:dLbl>
              <c:idx val="1"/>
              <c:layout>
                <c:manualLayout>
                  <c:x val="0.18128593770987766"/>
                  <c:y val="-0.1215590444260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7-4948-AC0F-26041ABDC0C4}"/>
                </c:ext>
              </c:extLst>
            </c:dLbl>
            <c:dLbl>
              <c:idx val="2"/>
              <c:layout>
                <c:manualLayout>
                  <c:x val="0.14419185978167642"/>
                  <c:y val="7.84611280168868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7-4948-AC0F-26041ABDC0C4}"/>
                </c:ext>
              </c:extLst>
            </c:dLbl>
            <c:dLbl>
              <c:idx val="3"/>
              <c:layout>
                <c:manualLayout>
                  <c:x val="-0.14705196089545017"/>
                  <c:y val="7.62769894104349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C7-4948-AC0F-26041ABDC0C4}"/>
                </c:ext>
              </c:extLst>
            </c:dLbl>
            <c:dLbl>
              <c:idx val="4"/>
              <c:layout>
                <c:manualLayout>
                  <c:x val="-8.0385982231156256E-2"/>
                  <c:y val="-1.09734219598568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7-4948-AC0F-26041ABDC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סיוע רגשי</c:v>
                </c:pt>
                <c:pt idx="1">
                  <c:v>סיוע במידע או עצה</c:v>
                </c:pt>
                <c:pt idx="2">
                  <c:v>עזרה פיזית שגרתית</c:v>
                </c:pt>
                <c:pt idx="3">
                  <c:v>עזרה פיזית כשחולה</c:v>
                </c:pt>
                <c:pt idx="4">
                  <c:v>סיוע כלכלי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0.15</c:v>
                </c:pt>
                <c:pt idx="2">
                  <c:v>3.1E-2</c:v>
                </c:pt>
                <c:pt idx="3">
                  <c:v>4.7E-2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7-4948-AC0F-26041ABDC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82751"/>
        <c:axId val="140085151"/>
      </c:radarChart>
      <c:catAx>
        <c:axId val="140082751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0085151"/>
        <c:crosses val="autoZero"/>
        <c:auto val="1"/>
        <c:lblAlgn val="ctr"/>
        <c:lblOffset val="100"/>
        <c:noMultiLvlLbl val="0"/>
      </c:catAx>
      <c:valAx>
        <c:axId val="14008515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008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7E-4758-B117-61EBA8F12090}"/>
              </c:ext>
            </c:extLst>
          </c:dPt>
          <c:dPt>
            <c:idx val="1"/>
            <c:bubble3D val="0"/>
            <c:spPr>
              <a:solidFill>
                <a:srgbClr val="73D3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7E-4758-B117-61EBA8F12090}"/>
              </c:ext>
            </c:extLst>
          </c:dPt>
          <c:dPt>
            <c:idx val="2"/>
            <c:bubble3D val="0"/>
            <c:spPr>
              <a:solidFill>
                <a:srgbClr val="2DBDFF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7E-4758-B117-61EBA8F12090}"/>
              </c:ext>
            </c:extLst>
          </c:dPt>
          <c:dPt>
            <c:idx val="3"/>
            <c:bubble3D val="0"/>
            <c:spPr>
              <a:solidFill>
                <a:srgbClr val="005378"/>
              </a:solidFill>
              <a:ln w="381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7E-4758-B117-61EBA8F1209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77E-4758-B117-61EBA8F1209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77E-4758-B117-61EBA8F12090}"/>
                </c:ext>
              </c:extLst>
            </c:dLbl>
            <c:dLbl>
              <c:idx val="2"/>
              <c:layout>
                <c:manualLayout>
                  <c:x val="-1.3018955798532459E-3"/>
                  <c:y val="9.924251692806552E-3"/>
                </c:manualLayout>
              </c:layout>
              <c:tx>
                <c:rich>
                  <a:bodyPr/>
                  <a:lstStyle/>
                  <a:p>
                    <a:r>
                      <a:rPr lang="he-IL" sz="2800" b="0">
                        <a:solidFill>
                          <a:schemeClr val="bg1"/>
                        </a:solidFill>
                      </a:rPr>
                      <a:t>47%</a:t>
                    </a:r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77E-4758-B117-61EBA8F12090}"/>
                </c:ext>
              </c:extLst>
            </c:dLbl>
            <c:dLbl>
              <c:idx val="3"/>
              <c:layout>
                <c:manualLayout>
                  <c:x val="2.8430956696593119E-4"/>
                  <c:y val="-1.0914564429630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7E-4758-B117-61EBA8F12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5</c:v>
                </c:pt>
                <c:pt idx="1">
                  <c:v>3&amp;4</c:v>
                </c:pt>
                <c:pt idx="2">
                  <c:v>1&amp;2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0.22500000000000001</c:v>
                </c:pt>
                <c:pt idx="2">
                  <c:v>0.47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7E-4758-B117-61EBA8F12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Pt>
            <c:idx val="3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2-441E-8215-2DA807C4AB90}"/>
              </c:ext>
            </c:extLst>
          </c:dPt>
          <c:dPt>
            <c:idx val="4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2-441E-8215-2DA807C4AB90}"/>
              </c:ext>
            </c:extLst>
          </c:dPt>
          <c:dLbls>
            <c:dLbl>
              <c:idx val="0"/>
              <c:layout>
                <c:manualLayout>
                  <c:x val="-4.6775461475482916E-3"/>
                  <c:y val="-5.1579629935653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לא פגיעים בכלל</c:v>
                </c:pt>
                <c:pt idx="1">
                  <c:v>פגיעים בפרמטר אחד</c:v>
                </c:pt>
                <c:pt idx="2">
                  <c:v>פגיעים בשני פרמטרים</c:v>
                </c:pt>
                <c:pt idx="3">
                  <c:v>פגיעים בשלושה פרמטרים</c:v>
                </c:pt>
                <c:pt idx="4">
                  <c:v>פגיעים בארבע פרמטרים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54.15</c:v>
                </c:pt>
                <c:pt idx="1">
                  <c:v>19.600000000000001</c:v>
                </c:pt>
                <c:pt idx="2">
                  <c:v>16.899999999999999</c:v>
                </c:pt>
                <c:pt idx="3">
                  <c:v>8.44</c:v>
                </c:pt>
                <c:pt idx="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E-410A-A223-E1D5CCFC9C2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E-410A-A223-E1D5CCFC9C2D}"/>
              </c:ext>
            </c:extLst>
          </c:dPt>
          <c:dPt>
            <c:idx val="2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E-410A-A223-E1D5CCFC9C2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E-410A-A223-E1D5CCFC9C2D}"/>
              </c:ext>
            </c:extLst>
          </c:dPt>
          <c:dLbls>
            <c:dLbl>
              <c:idx val="0"/>
              <c:layout>
                <c:manualLayout>
                  <c:x val="-4.6775461475482916E-3"/>
                  <c:y val="-5.1579629935653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1E-410A-A223-E1D5CCFC9C2D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1E-410A-A223-E1D5CCFC9C2D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91E-410A-A223-E1D5CCFC9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לא פגיעים בכלל</c:v>
                </c:pt>
                <c:pt idx="1">
                  <c:v>פגיעים בפרמטר אחד</c:v>
                </c:pt>
                <c:pt idx="2">
                  <c:v>פגיעים בשני פרמטרים</c:v>
                </c:pt>
                <c:pt idx="3">
                  <c:v>פגיעים בשלושה פרמטרים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54.01</c:v>
                </c:pt>
                <c:pt idx="1">
                  <c:v>36.64</c:v>
                </c:pt>
                <c:pt idx="2">
                  <c:v>7.64</c:v>
                </c:pt>
                <c:pt idx="3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1E-410A-A223-E1D5CCFC9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38288388865"/>
          <c:y val="0.14987850362476168"/>
          <c:w val="0.73401879993316355"/>
          <c:h val="0.85012149637523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B4F-A557-E43BFF88CC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B4F-A557-E43BFF88CC28}"/>
              </c:ext>
            </c:extLst>
          </c:dPt>
          <c:dPt>
            <c:idx val="2"/>
            <c:bubble3D val="0"/>
            <c:spPr>
              <a:solidFill>
                <a:srgbClr val="B9E9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B4F-A557-E43BFF88CC28}"/>
              </c:ext>
            </c:extLst>
          </c:dPt>
          <c:dPt>
            <c:idx val="3"/>
            <c:bubble3D val="0"/>
            <c:spPr>
              <a:solidFill>
                <a:srgbClr val="73D3FF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2-441E-8215-2DA807C4AB90}"/>
              </c:ext>
            </c:extLst>
          </c:dPt>
          <c:dPt>
            <c:idx val="4"/>
            <c:bubble3D val="0"/>
            <c:spPr>
              <a:solidFill>
                <a:srgbClr val="006EA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2-441E-8215-2DA807C4AB90}"/>
              </c:ext>
            </c:extLst>
          </c:dPt>
          <c:dLbls>
            <c:dLbl>
              <c:idx val="0"/>
              <c:layout>
                <c:manualLayout>
                  <c:x val="3.1874777304249834E-2"/>
                  <c:y val="-3.2485966315050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3E-4B4F-A557-E43BFF88CC28}"/>
                </c:ext>
              </c:extLst>
            </c:dLbl>
            <c:dLbl>
              <c:idx val="1"/>
              <c:layout>
                <c:manualLayout>
                  <c:x val="-6.8851205423970372E-4"/>
                  <c:y val="-1.9283145718204436E-3"/>
                </c:manualLayout>
              </c:layout>
              <c:tx>
                <c:rich>
                  <a:bodyPr/>
                  <a:lstStyle/>
                  <a:p>
                    <a:fld id="{53E6CA0A-5E57-4BE6-9858-2A9C43A45505}" type="PERCENTAGE">
                      <a:rPr lang="he-IL" sz="2400" b="1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3E-4B4F-A557-E43BFF88CC28}"/>
                </c:ext>
              </c:extLst>
            </c:dLbl>
            <c:dLbl>
              <c:idx val="2"/>
              <c:layout>
                <c:manualLayout>
                  <c:x val="-1.826848669735271E-3"/>
                  <c:y val="1.7664634703360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0906"/>
                        <a:gd name="adj2" fmla="val -4599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43E-4B4F-A557-E43BFF88C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בודדים </c:v>
                </c:pt>
                <c:pt idx="4">
                  <c:v>פגיעים בארבע פרמטרים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75.48</c:v>
                </c:pt>
                <c:pt idx="4">
                  <c:v>24.52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E-4B4F-A557-E43BFF88C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D5-4BF6-A881-1E1B552DB26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D5-4BF6-A881-1E1B552DB26B}"/>
              </c:ext>
            </c:extLst>
          </c:dPt>
          <c:dLbls>
            <c:dLbl>
              <c:idx val="0"/>
              <c:layout>
                <c:manualLayout>
                  <c:x val="1.1618494448164778E-2"/>
                  <c:y val="-6.6805904717992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4119189723581"/>
                      <c:h val="0.234779186015449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D5-4BF6-A881-1E1B552DB26B}"/>
                </c:ext>
              </c:extLst>
            </c:dLbl>
            <c:dLbl>
              <c:idx val="1"/>
              <c:layout>
                <c:manualLayout>
                  <c:x val="1.9364030353040988E-3"/>
                  <c:y val="4.0664578095896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E6CA0A-5E57-4BE6-9858-2A9C43A45505}" type="PERCENTAGE">
                      <a:rPr lang="he-IL"/>
                      <a:pPr>
                        <a:defRPr/>
                      </a:pPr>
                      <a:t>[PERCENTAGE]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48747589406931"/>
                      <c:h val="0.20215498786927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D5-4BF6-A881-1E1B552DB26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24F58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ללא מוגבלות</c:v>
                </c:pt>
                <c:pt idx="1">
                  <c:v>עם מוגבלות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67.400000000000006</c:v>
                </c:pt>
                <c:pt idx="1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5-4BF6-A881-1E1B552DB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1">
          <a:solidFill>
            <a:schemeClr val="bg1"/>
          </a:solidFill>
        </a:defRPr>
      </a:pPr>
      <a:endParaRPr lang="he-I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CFD2_6F23D5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2A024C-67F6-41A2-99E7-ABC78512AF7E}" authorId="{1948A31B-8151-2747-9402-B1829BC7BD69}" status="resolved" created="2024-03-26T11:42:28.502" complete="100000">
    <pc:sldMkLst xmlns:pc="http://schemas.microsoft.com/office/powerpoint/2013/main/command">
      <pc:docMk/>
      <pc:sldMk cId="1864619486" sldId="2147471314"/>
    </pc:sldMkLst>
    <p188:txBody>
      <a:bodyPr/>
      <a:lstStyle/>
      <a:p>
        <a:r>
          <a:rPr lang="he-IL"/>
          <a:t>לבדוק כמה גם יודעים מה יעשו+מרגישים יעילים+נהנים מפעילויות</a:t>
        </a:r>
      </a:p>
    </p188:txBody>
  </p188:cm>
  <p188:cm id="{E1C13048-4CC6-4F99-B9E9-9ABE028CC451}" authorId="{C35EE631-B361-4F4C-83BD-8CCAFC0B6A63}" status="resolved" created="2024-04-03T13:37:44.8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64619486" sldId="2147471314"/>
      <ac:spMk id="49" creationId="{2296A0EA-0495-6835-0C20-0FE87C49A578}"/>
      <ac:txMk cp="2" len="110">
        <ac:context len="114" hash="3889356639"/>
      </ac:txMk>
    </ac:txMkLst>
    <p188:pos x="8403476" y="340843"/>
    <p188:txBody>
      <a:bodyPr/>
      <a:lstStyle/>
      <a:p>
        <a:r>
          <a:rPr lang="he-IL"/>
          <a:t>איך עושים?</a:t>
        </a:r>
      </a:p>
    </p188:txBody>
  </p188:cm>
  <p188:cm id="{3800D6D0-9896-4ACE-84E7-01896ECE4C2D}" authorId="{C35EE631-B361-4F4C-83BD-8CCAFC0B6A63}" status="resolved" created="2024-04-03T13:39:53.83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64619486" sldId="2147471314"/>
      <ac:spMk id="48" creationId="{0D4B3CBB-1BC4-6575-F635-4B778E470971}"/>
      <ac:txMk cp="0" len="15">
        <ac:context len="26" hash="3094172701"/>
      </ac:txMk>
    </ac:txMkLst>
    <p188:pos x="8122431" y="664804"/>
    <p188:txBody>
      <a:bodyPr/>
      <a:lstStyle/>
      <a:p>
        <a:r>
          <a:rPr lang="he-IL"/>
          <a:t>לא נמצאו פערים משמעותיים בין קבוצות גיל + לא מובהק</a:t>
        </a:r>
      </a:p>
    </p188:txBody>
  </p188:cm>
</p188:cmLst>
</file>

<file path=ppt/comments/modernComment_7FFFCFDF_19A0DA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DD5496-C3E9-4B80-87DB-4E1CE92A409D}" authorId="{F5EDEBAD-D9C6-8A99-484F-AAB25FFDCEE2}" status="resolved" created="2025-11-12T13:11:40.88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9972113" sldId="2147471327"/>
      <ac:graphicFrameMk id="6" creationId="{1A9CCF4E-3C6A-E22C-F347-214265933C98}"/>
    </ac:deMkLst>
    <p188:txBody>
      <a:bodyPr/>
      <a:lstStyle/>
      <a:p>
        <a:r>
          <a:rPr lang="he-IL"/>
          <a:t>תטפלו. לא צריך שני צבעים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</dgm:spPr>
      <dgm:t>
        <a:bodyPr/>
        <a:lstStyle/>
        <a:p>
          <a:pPr marL="538163" indent="0" algn="ctr" rtl="1"/>
          <a:r>
            <a:rPr lang="he-IL" sz="2400">
              <a:ln/>
              <a:effectLst/>
            </a:rPr>
            <a:t>נפגע בגוף, </a:t>
          </a:r>
          <a:br>
            <a:rPr lang="en-US" sz="2400">
              <a:ln/>
              <a:effectLst/>
            </a:rPr>
          </a:br>
          <a:r>
            <a:rPr lang="he-IL" sz="2400">
              <a:ln/>
              <a:effectLst/>
            </a:rPr>
            <a:t>נפש או רכוש</a:t>
          </a:r>
        </a:p>
        <a:p>
          <a:pPr marL="265113" indent="0" algn="ctr" rtl="1"/>
          <a:r>
            <a:rPr lang="he-IL" sz="3200" b="1">
              <a:ln/>
              <a:effectLst/>
            </a:rPr>
            <a:t>12%</a:t>
          </a: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marL="0" indent="0" rtl="1">
            <a:tabLst>
              <a:tab pos="449263" algn="l"/>
            </a:tabLst>
          </a:pPr>
          <a:r>
            <a:rPr lang="he-IL" sz="2400">
              <a:ln/>
              <a:effectLst/>
            </a:rPr>
            <a:t>אדם במעגל הקרוב נפגע, נרצח או נחטף</a:t>
          </a:r>
        </a:p>
        <a:p>
          <a:pPr marL="0" rtl="1"/>
          <a:r>
            <a:rPr lang="he-IL" sz="3200" b="1">
              <a:ln/>
              <a:effectLst/>
            </a:rPr>
            <a:t>17%</a:t>
          </a: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2" custLinFactNeighborX="-28887" custLinFactNeighborY="3257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2" custLinFactNeighborX="39065" custLinFactNeighborY="-486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r>
            <a:rPr lang="he-IL" sz="2400" dirty="0">
              <a:ln/>
              <a:effectLst/>
            </a:rPr>
            <a:t>נפגע בגוף, </a:t>
          </a:r>
          <a:br>
            <a:rPr lang="en-US" sz="2400" dirty="0">
              <a:ln/>
              <a:effectLst/>
            </a:rPr>
          </a:br>
          <a:r>
            <a:rPr lang="he-IL" sz="2400" dirty="0">
              <a:ln/>
              <a:effectLst/>
            </a:rPr>
            <a:t>נפש או רכוש</a:t>
          </a:r>
        </a:p>
        <a:p>
          <a:pPr marL="265113" indent="0" algn="ctr" rtl="1"/>
          <a:r>
            <a:rPr lang="he-IL" sz="3200" b="1">
              <a:ln/>
              <a:effectLst/>
            </a:rPr>
            <a:t>8%</a:t>
          </a:r>
          <a:endParaRPr lang="he-IL" sz="3200" b="1" dirty="0">
            <a:ln/>
            <a:effectLst/>
          </a:endParaRP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rtl="1"/>
          <a:r>
            <a:rPr lang="he-IL" sz="2400" dirty="0">
              <a:ln/>
              <a:effectLst/>
            </a:rPr>
            <a:t>אדם במעגל הקרוב נפגע, נרצח או נחטף</a:t>
          </a:r>
        </a:p>
        <a:p>
          <a:pPr rtl="1"/>
          <a:r>
            <a:rPr lang="he-IL" sz="3200" b="1" dirty="0">
              <a:ln/>
              <a:effectLst/>
            </a:rPr>
            <a:t> 13%</a:t>
          </a: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2" custLinFactNeighborX="-4258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2" custLinFactNeighborX="3601" custLinFactNeighborY="-486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A9224-9631-4ADD-B290-FB8EAD9FF34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B57DEF0-C659-4483-81E9-EDCE96AC8596}">
      <dgm:prSet phldrT="[Text]" custT="1"/>
      <dgm:spPr>
        <a:solidFill>
          <a:srgbClr val="FFD500">
            <a:alpha val="25098"/>
          </a:srgb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r>
            <a:rPr lang="he-IL" sz="2400" dirty="0">
              <a:ln/>
              <a:effectLst/>
            </a:rPr>
            <a:t>קבוצות סיכון מצב כלכלי</a:t>
          </a:r>
        </a:p>
      </dgm:t>
    </dgm:pt>
    <dgm:pt modelId="{4F5CC397-8A02-4527-B906-95C5AC2CD986}" type="par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EFA935DE-4E9C-4FB3-86F6-CD846F80BF15}" type="sibTrans" cxnId="{975CA183-394A-40A0-8FFA-21209A6B83A8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6D11F1C-6AF5-4F61-BF37-E00D42FE550B}">
      <dgm:prSet phldrT="[Text]" custT="1"/>
      <dgm:spPr>
        <a:solidFill>
          <a:srgbClr val="006EA0">
            <a:alpha val="25098"/>
          </a:srgbClr>
        </a:solidFill>
      </dgm:spPr>
      <dgm:t>
        <a:bodyPr/>
        <a:lstStyle/>
        <a:p>
          <a:pPr rtl="1"/>
          <a:r>
            <a:rPr lang="he-IL" sz="2400" dirty="0">
              <a:ln/>
              <a:effectLst/>
            </a:rPr>
            <a:t>קבוצות סיכון </a:t>
          </a:r>
          <a:br>
            <a:rPr lang="en-US" sz="2400" dirty="0">
              <a:ln/>
              <a:effectLst/>
            </a:rPr>
          </a:br>
          <a:r>
            <a:rPr lang="he-IL" sz="2400" dirty="0">
              <a:ln/>
              <a:effectLst/>
            </a:rPr>
            <a:t>בריאות</a:t>
          </a:r>
        </a:p>
      </dgm:t>
    </dgm:pt>
    <dgm:pt modelId="{5A8A0F3E-D4DC-401F-BC6E-D2266A9D76B9}" type="sib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98D4D013-84A4-409E-8D83-7E53600E54F5}" type="parTrans" cxnId="{1EF43F8C-69CF-4619-AECA-00FF69F08451}">
      <dgm:prSet/>
      <dgm:spPr/>
      <dgm:t>
        <a:bodyPr/>
        <a:lstStyle/>
        <a:p>
          <a:pPr rtl="1"/>
          <a:endParaRPr lang="he-IL">
            <a:ln>
              <a:noFill/>
            </a:ln>
            <a:solidFill>
              <a:schemeClr val="accent1"/>
            </a:solidFill>
            <a:effectLst/>
          </a:endParaRPr>
        </a:p>
      </dgm:t>
    </dgm:pt>
    <dgm:pt modelId="{1EEABFCB-61DF-4CB8-AFE6-FECA17D25849}">
      <dgm:prSet phldrT="[Text]" custT="1"/>
      <dgm:spPr>
        <a:solidFill>
          <a:schemeClr val="accent3">
            <a:lumMod val="40000"/>
            <a:lumOff val="60000"/>
            <a:alpha val="25098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265113" indent="0" algn="ctr" rtl="1"/>
          <a:endParaRPr lang="he-IL" sz="3200" b="1">
            <a:ln/>
            <a:effectLst/>
          </a:endParaRPr>
        </a:p>
      </dgm:t>
    </dgm:pt>
    <dgm:pt modelId="{C4D07B3A-5845-48C3-BCEF-48E4989D9595}" type="parTrans" cxnId="{193F5DD2-5298-4563-AED0-3A36D4BD7306}">
      <dgm:prSet/>
      <dgm:spPr/>
      <dgm:t>
        <a:bodyPr/>
        <a:lstStyle/>
        <a:p>
          <a:pPr rtl="1"/>
          <a:endParaRPr lang="he-IL"/>
        </a:p>
      </dgm:t>
    </dgm:pt>
    <dgm:pt modelId="{279DBE97-510D-4229-B7FA-F287C586F523}" type="sibTrans" cxnId="{193F5DD2-5298-4563-AED0-3A36D4BD7306}">
      <dgm:prSet/>
      <dgm:spPr/>
      <dgm:t>
        <a:bodyPr/>
        <a:lstStyle/>
        <a:p>
          <a:pPr rtl="1"/>
          <a:endParaRPr lang="he-IL"/>
        </a:p>
      </dgm:t>
    </dgm:pt>
    <dgm:pt modelId="{2BD7C81B-835A-458B-9794-B499560C8D53}" type="pres">
      <dgm:prSet presAssocID="{CCDA9224-9631-4ADD-B290-FB8EAD9FF34C}" presName="compositeShape" presStyleCnt="0">
        <dgm:presLayoutVars>
          <dgm:chMax val="7"/>
          <dgm:dir/>
          <dgm:resizeHandles val="exact"/>
        </dgm:presLayoutVars>
      </dgm:prSet>
      <dgm:spPr/>
    </dgm:pt>
    <dgm:pt modelId="{74FBA35B-9322-46F7-87CA-27D115E025A6}" type="pres">
      <dgm:prSet presAssocID="{96D11F1C-6AF5-4F61-BF37-E00D42FE550B}" presName="circ1" presStyleLbl="vennNode1" presStyleIdx="0" presStyleCnt="3" custScaleX="89619" custScaleY="89619" custLinFactNeighborX="-2431" custLinFactNeighborY="6546"/>
      <dgm:spPr/>
    </dgm:pt>
    <dgm:pt modelId="{4712E248-F771-4226-BC9B-855DFF759797}" type="pres">
      <dgm:prSet presAssocID="{96D11F1C-6AF5-4F61-BF37-E00D42FE55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FB103E-2263-4F8F-8FE1-9C011EB0B949}" type="pres">
      <dgm:prSet presAssocID="{7B57DEF0-C659-4483-81E9-EDCE96AC8596}" presName="circ2" presStyleLbl="vennNode1" presStyleIdx="1" presStyleCnt="3" custLinFactNeighborX="4368" custLinFactNeighborY="-3149"/>
      <dgm:spPr/>
    </dgm:pt>
    <dgm:pt modelId="{98A96C27-1A3E-4E2E-B199-4ADF230EBB77}" type="pres">
      <dgm:prSet presAssocID="{7B57DEF0-C659-4483-81E9-EDCE96AC85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9BCC48-30B3-47A6-AC04-6AF3C11A4C69}" type="pres">
      <dgm:prSet presAssocID="{1EEABFCB-61DF-4CB8-AFE6-FECA17D25849}" presName="circ3" presStyleLbl="vennNode1" presStyleIdx="2" presStyleCnt="3" custScaleX="90665" custScaleY="86180" custLinFactNeighborX="16930" custLinFactNeighborY="-12613"/>
      <dgm:spPr/>
    </dgm:pt>
    <dgm:pt modelId="{AF2AD4DF-C116-44A0-9210-790A4877B11F}" type="pres">
      <dgm:prSet presAssocID="{1EEABFCB-61DF-4CB8-AFE6-FECA17D258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125A2A-01FD-4195-AEE5-6C10BD348AFF}" type="presOf" srcId="{CCDA9224-9631-4ADD-B290-FB8EAD9FF34C}" destId="{2BD7C81B-835A-458B-9794-B499560C8D53}" srcOrd="0" destOrd="0" presId="urn:microsoft.com/office/officeart/2005/8/layout/venn1"/>
    <dgm:cxn modelId="{C2D6B858-C954-468F-9FAA-4CDFAF4C81B2}" type="presOf" srcId="{7B57DEF0-C659-4483-81E9-EDCE96AC8596}" destId="{98A96C27-1A3E-4E2E-B199-4ADF230EBB77}" srcOrd="1" destOrd="0" presId="urn:microsoft.com/office/officeart/2005/8/layout/venn1"/>
    <dgm:cxn modelId="{975CA183-394A-40A0-8FFA-21209A6B83A8}" srcId="{CCDA9224-9631-4ADD-B290-FB8EAD9FF34C}" destId="{7B57DEF0-C659-4483-81E9-EDCE96AC8596}" srcOrd="1" destOrd="0" parTransId="{4F5CC397-8A02-4527-B906-95C5AC2CD986}" sibTransId="{EFA935DE-4E9C-4FB3-86F6-CD846F80BF15}"/>
    <dgm:cxn modelId="{1EF43F8C-69CF-4619-AECA-00FF69F08451}" srcId="{CCDA9224-9631-4ADD-B290-FB8EAD9FF34C}" destId="{96D11F1C-6AF5-4F61-BF37-E00D42FE550B}" srcOrd="0" destOrd="0" parTransId="{98D4D013-84A4-409E-8D83-7E53600E54F5}" sibTransId="{5A8A0F3E-D4DC-401F-BC6E-D2266A9D76B9}"/>
    <dgm:cxn modelId="{B80A7C8E-C519-44A3-A3FF-209A975DA8EB}" type="presOf" srcId="{96D11F1C-6AF5-4F61-BF37-E00D42FE550B}" destId="{74FBA35B-9322-46F7-87CA-27D115E025A6}" srcOrd="0" destOrd="0" presId="urn:microsoft.com/office/officeart/2005/8/layout/venn1"/>
    <dgm:cxn modelId="{CBC5CA8E-D18C-4EC0-B4DB-A57EC25B335B}" type="presOf" srcId="{7B57DEF0-C659-4483-81E9-EDCE96AC8596}" destId="{03FB103E-2263-4F8F-8FE1-9C011EB0B949}" srcOrd="0" destOrd="0" presId="urn:microsoft.com/office/officeart/2005/8/layout/venn1"/>
    <dgm:cxn modelId="{7384969D-C9AD-4783-A56B-E41A47D13CF0}" type="presOf" srcId="{1EEABFCB-61DF-4CB8-AFE6-FECA17D25849}" destId="{029BCC48-30B3-47A6-AC04-6AF3C11A4C69}" srcOrd="0" destOrd="0" presId="urn:microsoft.com/office/officeart/2005/8/layout/venn1"/>
    <dgm:cxn modelId="{193F5DD2-5298-4563-AED0-3A36D4BD7306}" srcId="{CCDA9224-9631-4ADD-B290-FB8EAD9FF34C}" destId="{1EEABFCB-61DF-4CB8-AFE6-FECA17D25849}" srcOrd="2" destOrd="0" parTransId="{C4D07B3A-5845-48C3-BCEF-48E4989D9595}" sibTransId="{279DBE97-510D-4229-B7FA-F287C586F523}"/>
    <dgm:cxn modelId="{F7FE09DD-B5F9-47C1-B476-CFF5889278CE}" type="presOf" srcId="{96D11F1C-6AF5-4F61-BF37-E00D42FE550B}" destId="{4712E248-F771-4226-BC9B-855DFF759797}" srcOrd="1" destOrd="0" presId="urn:microsoft.com/office/officeart/2005/8/layout/venn1"/>
    <dgm:cxn modelId="{1CFD48FD-2F57-4FCD-A835-8039A8D0D0C7}" type="presOf" srcId="{1EEABFCB-61DF-4CB8-AFE6-FECA17D25849}" destId="{AF2AD4DF-C116-44A0-9210-790A4877B11F}" srcOrd="1" destOrd="0" presId="urn:microsoft.com/office/officeart/2005/8/layout/venn1"/>
    <dgm:cxn modelId="{A2FAD8BC-F4B8-4D39-B496-DD41C03BDBE5}" type="presParOf" srcId="{2BD7C81B-835A-458B-9794-B499560C8D53}" destId="{74FBA35B-9322-46F7-87CA-27D115E025A6}" srcOrd="0" destOrd="0" presId="urn:microsoft.com/office/officeart/2005/8/layout/venn1"/>
    <dgm:cxn modelId="{467DEF9E-B1A9-40EB-BDE3-D5D1A39279C3}" type="presParOf" srcId="{2BD7C81B-835A-458B-9794-B499560C8D53}" destId="{4712E248-F771-4226-BC9B-855DFF759797}" srcOrd="1" destOrd="0" presId="urn:microsoft.com/office/officeart/2005/8/layout/venn1"/>
    <dgm:cxn modelId="{A30CAB49-F02B-4863-9493-EA6FE3CE8BCD}" type="presParOf" srcId="{2BD7C81B-835A-458B-9794-B499560C8D53}" destId="{03FB103E-2263-4F8F-8FE1-9C011EB0B949}" srcOrd="2" destOrd="0" presId="urn:microsoft.com/office/officeart/2005/8/layout/venn1"/>
    <dgm:cxn modelId="{A711E053-7B20-4942-BDCD-29E37CCEC006}" type="presParOf" srcId="{2BD7C81B-835A-458B-9794-B499560C8D53}" destId="{98A96C27-1A3E-4E2E-B199-4ADF230EBB77}" srcOrd="3" destOrd="0" presId="urn:microsoft.com/office/officeart/2005/8/layout/venn1"/>
    <dgm:cxn modelId="{E96C6202-B001-4230-9834-01AAB67CA773}" type="presParOf" srcId="{2BD7C81B-835A-458B-9794-B499560C8D53}" destId="{029BCC48-30B3-47A6-AC04-6AF3C11A4C69}" srcOrd="4" destOrd="0" presId="urn:microsoft.com/office/officeart/2005/8/layout/venn1"/>
    <dgm:cxn modelId="{0B1F7383-B8D2-4B64-9C6C-4355AB06C7B5}" type="presParOf" srcId="{2BD7C81B-835A-458B-9794-B499560C8D53}" destId="{AF2AD4DF-C116-44A0-9210-790A4877B11F}" srcOrd="5" destOrd="0" presId="urn:microsoft.com/office/officeart/2005/8/layout/venn1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0" y="21644"/>
          <a:ext cx="3957188" cy="3957188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49263" algn="l"/>
            </a:tabLst>
          </a:pPr>
          <a:r>
            <a:rPr lang="he-IL" sz="2400" kern="1200">
              <a:ln/>
              <a:effectLst/>
            </a:rPr>
            <a:t>אדם במעגל הקרוב נפגע, נרצח או נחטף</a:t>
          </a:r>
        </a:p>
        <a:p>
          <a:pPr marL="0"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>
              <a:ln/>
              <a:effectLst/>
            </a:rPr>
            <a:t>17%</a:t>
          </a:r>
        </a:p>
      </dsp:txBody>
      <dsp:txXfrm>
        <a:off x="552580" y="488282"/>
        <a:ext cx="2281621" cy="3023913"/>
      </dsp:txXfrm>
    </dsp:sp>
    <dsp:sp modelId="{03FB103E-2263-4F8F-8FE1-9C011EB0B949}">
      <dsp:nvSpPr>
        <dsp:cNvPr id="0" name=""/>
        <dsp:cNvSpPr/>
      </dsp:nvSpPr>
      <dsp:spPr>
        <a:xfrm>
          <a:off x="4549884" y="0"/>
          <a:ext cx="3957188" cy="3957188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3816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ln/>
              <a:effectLst/>
            </a:rPr>
            <a:t>נפגע בגוף, </a:t>
          </a:r>
          <a:br>
            <a:rPr lang="en-US" sz="2400" kern="1200">
              <a:ln/>
              <a:effectLst/>
            </a:rPr>
          </a:br>
          <a:r>
            <a:rPr lang="he-IL" sz="2400" kern="1200">
              <a:ln/>
              <a:effectLst/>
            </a:rPr>
            <a:t>נפש או רכוש</a:t>
          </a:r>
        </a:p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>
              <a:ln/>
              <a:effectLst/>
            </a:rPr>
            <a:t>12%</a:t>
          </a:r>
        </a:p>
      </dsp:txBody>
      <dsp:txXfrm>
        <a:off x="5672870" y="466637"/>
        <a:ext cx="2281621" cy="3023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0" y="19132"/>
          <a:ext cx="3940567" cy="3940567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אדם במעגל הקרוב נפגע, נרצח או נחטף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n/>
              <a:effectLst/>
            </a:rPr>
            <a:t> 13%</a:t>
          </a:r>
        </a:p>
      </dsp:txBody>
      <dsp:txXfrm>
        <a:off x="550259" y="483810"/>
        <a:ext cx="2272039" cy="3011212"/>
      </dsp:txXfrm>
    </dsp:sp>
    <dsp:sp modelId="{03FB103E-2263-4F8F-8FE1-9C011EB0B949}">
      <dsp:nvSpPr>
        <dsp:cNvPr id="0" name=""/>
        <dsp:cNvSpPr/>
      </dsp:nvSpPr>
      <dsp:spPr>
        <a:xfrm>
          <a:off x="3141701" y="0"/>
          <a:ext cx="3940567" cy="3940567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נפגע בגוף, </a:t>
          </a:r>
          <a:br>
            <a:rPr lang="en-US" sz="2400" kern="1200" dirty="0">
              <a:ln/>
              <a:effectLst/>
            </a:rPr>
          </a:br>
          <a:r>
            <a:rPr lang="he-IL" sz="2400" kern="1200" dirty="0">
              <a:ln/>
              <a:effectLst/>
            </a:rPr>
            <a:t>נפש או רכוש</a:t>
          </a:r>
        </a:p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>
              <a:ln/>
              <a:effectLst/>
            </a:rPr>
            <a:t>8%</a:t>
          </a:r>
          <a:endParaRPr lang="he-IL" sz="3200" b="1" kern="1200" dirty="0">
            <a:ln/>
            <a:effectLst/>
          </a:endParaRPr>
        </a:p>
      </dsp:txBody>
      <dsp:txXfrm>
        <a:off x="4259970" y="464677"/>
        <a:ext cx="2272039" cy="3011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A35B-9322-46F7-87CA-27D115E025A6}">
      <dsp:nvSpPr>
        <dsp:cNvPr id="0" name=""/>
        <dsp:cNvSpPr/>
      </dsp:nvSpPr>
      <dsp:spPr>
        <a:xfrm>
          <a:off x="2787698" y="315647"/>
          <a:ext cx="2520185" cy="2520185"/>
        </a:xfrm>
        <a:prstGeom prst="ellipse">
          <a:avLst/>
        </a:prstGeom>
        <a:solidFill>
          <a:srgbClr val="006EA0">
            <a:alpha val="25098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קבוצות סיכון </a:t>
          </a:r>
          <a:br>
            <a:rPr lang="en-US" sz="2400" kern="1200" dirty="0">
              <a:ln/>
              <a:effectLst/>
            </a:rPr>
          </a:br>
          <a:r>
            <a:rPr lang="he-IL" sz="2400" kern="1200" dirty="0">
              <a:ln/>
              <a:effectLst/>
            </a:rPr>
            <a:t>בריאות</a:t>
          </a:r>
        </a:p>
      </dsp:txBody>
      <dsp:txXfrm>
        <a:off x="3123723" y="756680"/>
        <a:ext cx="1848136" cy="1134083"/>
      </dsp:txXfrm>
    </dsp:sp>
    <dsp:sp modelId="{03FB103E-2263-4F8F-8FE1-9C011EB0B949}">
      <dsp:nvSpPr>
        <dsp:cNvPr id="0" name=""/>
        <dsp:cNvSpPr/>
      </dsp:nvSpPr>
      <dsp:spPr>
        <a:xfrm>
          <a:off x="3847634" y="1654620"/>
          <a:ext cx="2812111" cy="2812111"/>
        </a:xfrm>
        <a:prstGeom prst="ellipse">
          <a:avLst/>
        </a:prstGeom>
        <a:solidFill>
          <a:srgbClr val="FFD500">
            <a:alpha val="25098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n/>
              <a:effectLst/>
            </a:rPr>
            <a:t>קבוצות סיכון מצב כלכלי</a:t>
          </a:r>
        </a:p>
      </dsp:txBody>
      <dsp:txXfrm>
        <a:off x="4707672" y="2381082"/>
        <a:ext cx="1687266" cy="1546661"/>
      </dsp:txXfrm>
    </dsp:sp>
    <dsp:sp modelId="{029BCC48-30B3-47A6-AC04-6AF3C11A4C69}">
      <dsp:nvSpPr>
        <dsp:cNvPr id="0" name=""/>
        <dsp:cNvSpPr/>
      </dsp:nvSpPr>
      <dsp:spPr>
        <a:xfrm>
          <a:off x="2302740" y="1582799"/>
          <a:ext cx="2549600" cy="2423477"/>
        </a:xfrm>
        <a:prstGeom prst="ellipse">
          <a:avLst/>
        </a:prstGeom>
        <a:solidFill>
          <a:schemeClr val="accent3">
            <a:lumMod val="40000"/>
            <a:lumOff val="60000"/>
            <a:alpha val="25098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b="1" kern="1200">
            <a:ln/>
            <a:effectLst/>
          </a:endParaRPr>
        </a:p>
      </dsp:txBody>
      <dsp:txXfrm>
        <a:off x="2542827" y="2208864"/>
        <a:ext cx="1529760" cy="133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0.80305</cdr:x>
      <cdr:y>0.24939</cdr:y>
    </cdr:from>
    <cdr:to>
      <cdr:x>0.98866</cdr:x>
      <cdr:y>0.42025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425241" y="1102349"/>
          <a:ext cx="1253949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בריאות טובה</a:t>
          </a:r>
        </a:p>
      </cdr:txBody>
    </cdr:sp>
  </cdr:relSizeAnchor>
  <cdr:relSizeAnchor xmlns:cdr="http://schemas.openxmlformats.org/drawingml/2006/chartDrawing">
    <cdr:from>
      <cdr:x>0.04807</cdr:x>
      <cdr:y>0.57943</cdr:y>
    </cdr:from>
    <cdr:to>
      <cdr:x>0.23367</cdr:x>
      <cdr:y>0.75029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24755" y="2561146"/>
          <a:ext cx="1253882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בריאות </a:t>
          </a:r>
          <a:br>
            <a:rPr lang="en-US" sz="2000" b="1" dirty="0"/>
          </a:br>
          <a:r>
            <a:rPr lang="he-IL" sz="2000" b="1" dirty="0"/>
            <a:t>לא טובה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0.35925</cdr:x>
      <cdr:y>0.3634</cdr:y>
    </cdr:from>
    <cdr:to>
      <cdr:x>0.58189</cdr:x>
      <cdr:y>0.56184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885319" y="548657"/>
          <a:ext cx="548660" cy="299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0.70287</cdr:x>
      <cdr:y>0.09883</cdr:y>
    </cdr:from>
    <cdr:to>
      <cdr:x>0.92663</cdr:x>
      <cdr:y>0.39736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513016" y="449152"/>
          <a:ext cx="1755076" cy="1356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מרגישים בטוחים באזור המגורים</a:t>
          </a:r>
        </a:p>
      </cdr:txBody>
    </cdr:sp>
  </cdr:relSizeAnchor>
  <cdr:relSizeAnchor xmlns:cdr="http://schemas.openxmlformats.org/drawingml/2006/chartDrawing">
    <cdr:from>
      <cdr:x>0.07567</cdr:x>
      <cdr:y>0.06435</cdr:y>
    </cdr:from>
    <cdr:to>
      <cdr:x>0.3767</cdr:x>
      <cdr:y>0.23521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593557" y="292427"/>
          <a:ext cx="2361148" cy="77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מרגישים בטוחים</a:t>
          </a:r>
          <a:r>
            <a:rPr lang="he-IL" sz="2400" dirty="0"/>
            <a:t> באזור המגורים</a:t>
          </a:r>
          <a:endParaRPr lang="he-IL" sz="2400" b="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0.75443</cdr:x>
      <cdr:y>0.44915</cdr:y>
    </cdr:from>
    <cdr:to>
      <cdr:x>0.97819</cdr:x>
      <cdr:y>0.59778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917393" y="2041163"/>
          <a:ext cx="1755076" cy="675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ממ"ד בדירה</a:t>
          </a:r>
        </a:p>
      </cdr:txBody>
    </cdr:sp>
  </cdr:relSizeAnchor>
  <cdr:relSizeAnchor xmlns:cdr="http://schemas.openxmlformats.org/drawingml/2006/chartDrawing">
    <cdr:from>
      <cdr:x>0.02707</cdr:x>
      <cdr:y>0.41857</cdr:y>
    </cdr:from>
    <cdr:to>
      <cdr:x>0.26573</cdr:x>
      <cdr:y>0.64445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12335" y="1902198"/>
          <a:ext cx="1871945" cy="102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dirty="0"/>
            <a:t>מרחב מוגן </a:t>
          </a:r>
          <a:r>
            <a:rPr lang="he-IL" sz="2400" u="sng" dirty="0"/>
            <a:t>מחוץ</a:t>
          </a:r>
          <a:r>
            <a:rPr lang="he-IL" sz="2400" dirty="0"/>
            <a:t> לבניין</a:t>
          </a:r>
        </a:p>
      </cdr:txBody>
    </cdr:sp>
  </cdr:relSizeAnchor>
  <cdr:relSizeAnchor xmlns:cdr="http://schemas.openxmlformats.org/drawingml/2006/chartDrawing">
    <cdr:from>
      <cdr:x>0.05966</cdr:x>
      <cdr:y>0.77414</cdr:y>
    </cdr:from>
    <cdr:to>
      <cdr:x>0.33002</cdr:x>
      <cdr:y>0.945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67947" y="3518114"/>
          <a:ext cx="2120586" cy="77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מרחב מוגן בבניין</a:t>
          </a:r>
        </a:p>
      </cdr:txBody>
    </cdr:sp>
  </cdr:relSizeAnchor>
  <cdr:relSizeAnchor xmlns:cdr="http://schemas.openxmlformats.org/drawingml/2006/chartDrawing">
    <cdr:from>
      <cdr:x>0.05973</cdr:x>
      <cdr:y>0.05694</cdr:y>
    </cdr:from>
    <cdr:to>
      <cdr:x>0.36076</cdr:x>
      <cdr:y>0.2278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468533" y="258759"/>
          <a:ext cx="2361110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מקום בטוח </a:t>
          </a:r>
          <a:br>
            <a:rPr lang="en-US" sz="2400" b="0" dirty="0"/>
          </a:br>
          <a:r>
            <a:rPr lang="he-IL" sz="2400" b="0" dirty="0"/>
            <a:t>(כגון חדר מדרגות)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0.70455</cdr:x>
      <cdr:y>0.15693</cdr:y>
    </cdr:from>
    <cdr:to>
      <cdr:x>1</cdr:x>
      <cdr:y>0.38048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53287" y="675225"/>
          <a:ext cx="2160993" cy="961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מצליחים לעמוד בהוצאות</a:t>
          </a:r>
        </a:p>
        <a:p xmlns:a="http://schemas.openxmlformats.org/drawingml/2006/main">
          <a:pPr algn="ctr" rtl="1"/>
          <a:endParaRPr lang="he-IL" sz="2000" b="1" dirty="0"/>
        </a:p>
      </cdr:txBody>
    </cdr:sp>
  </cdr:relSizeAnchor>
  <cdr:relSizeAnchor xmlns:cdr="http://schemas.openxmlformats.org/drawingml/2006/chartDrawing">
    <cdr:from>
      <cdr:x>0</cdr:x>
      <cdr:y>0.26947</cdr:y>
    </cdr:from>
    <cdr:to>
      <cdr:x>0.32073</cdr:x>
      <cdr:y>0.52924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-3211957" y="1159468"/>
          <a:ext cx="2345905" cy="111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לא מצליחים </a:t>
          </a:r>
          <a:br>
            <a:rPr lang="en-US" sz="2400" b="1" dirty="0"/>
          </a:br>
          <a:r>
            <a:rPr lang="he-IL" sz="2400" b="1" dirty="0"/>
            <a:t>לעמוד בהוצאות</a:t>
          </a:r>
        </a:p>
        <a:p xmlns:a="http://schemas.openxmlformats.org/drawingml/2006/main">
          <a:pPr algn="ctr" rtl="1"/>
          <a:endParaRPr lang="he-IL" sz="20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0.61194</cdr:x>
      <cdr:y>0.71442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650439"/>
          <a:ext cx="855801" cy="706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 </a:t>
          </a: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0.7665</cdr:x>
      <cdr:y>0.44472</cdr:y>
    </cdr:from>
    <cdr:to>
      <cdr:x>1</cdr:x>
      <cdr:y>0.66827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606366" y="1913487"/>
          <a:ext cx="1707914" cy="961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לא ויתרו על </a:t>
          </a:r>
          <a:br>
            <a:rPr lang="en-US" sz="2400" b="1" dirty="0"/>
          </a:br>
          <a:r>
            <a:rPr lang="he-IL" sz="2400" b="1" dirty="0"/>
            <a:t>שירות רפואי</a:t>
          </a:r>
        </a:p>
        <a:p xmlns:a="http://schemas.openxmlformats.org/drawingml/2006/main">
          <a:pPr algn="ctr" rtl="1"/>
          <a:endParaRPr lang="he-IL" sz="2000" b="1" dirty="0"/>
        </a:p>
      </cdr:txBody>
    </cdr:sp>
  </cdr:relSizeAnchor>
  <cdr:relSizeAnchor xmlns:cdr="http://schemas.openxmlformats.org/drawingml/2006/chartDrawing">
    <cdr:from>
      <cdr:x>0.08318</cdr:x>
      <cdr:y>0.09681</cdr:y>
    </cdr:from>
    <cdr:to>
      <cdr:x>0.40391</cdr:x>
      <cdr:y>0.35658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608416" y="416547"/>
          <a:ext cx="2345909" cy="1117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ויתרו על </a:t>
          </a:r>
          <a:br>
            <a:rPr lang="en-US" sz="2400" b="1" dirty="0"/>
          </a:br>
          <a:r>
            <a:rPr lang="he-IL" sz="2400" b="1" dirty="0"/>
            <a:t>שירות רפואי</a:t>
          </a:r>
          <a:endParaRPr lang="he-IL" sz="20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0.61194</cdr:x>
      <cdr:y>0.59506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40" y="650444"/>
          <a:ext cx="855801" cy="480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קורונה </a:t>
          </a:r>
          <a:r>
            <a:rPr lang="en-US" sz="1200" dirty="0"/>
            <a:t>ERI</a:t>
          </a:r>
          <a:r>
            <a:rPr lang="he-IL" sz="1200" dirty="0"/>
            <a:t> ואשל 2021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0.72522</cdr:x>
      <cdr:y>0.07553</cdr:y>
    </cdr:from>
    <cdr:to>
      <cdr:x>1</cdr:x>
      <cdr:y>0.28966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28261" y="347836"/>
          <a:ext cx="1943099" cy="986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כל יום או </a:t>
          </a:r>
          <a:br>
            <a:rPr lang="en-US" sz="2400" b="1" dirty="0"/>
          </a:br>
          <a:r>
            <a:rPr lang="he-IL" sz="2400" b="1" dirty="0"/>
            <a:t>כמעט כל יום</a:t>
          </a:r>
        </a:p>
        <a:p xmlns:a="http://schemas.openxmlformats.org/drawingml/2006/main">
          <a:pPr algn="ctr" rtl="1"/>
          <a:endParaRPr lang="he-IL" sz="2800" b="1" dirty="0"/>
        </a:p>
      </cdr:txBody>
    </cdr:sp>
  </cdr:relSizeAnchor>
  <cdr:relSizeAnchor xmlns:cdr="http://schemas.openxmlformats.org/drawingml/2006/chartDrawing">
    <cdr:from>
      <cdr:x>0.09074</cdr:x>
      <cdr:y>0.76307</cdr:y>
    </cdr:from>
    <cdr:to>
      <cdr:x>0.31772</cdr:x>
      <cdr:y>0.87312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641638" y="3514362"/>
          <a:ext cx="1605057" cy="506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פעם בשבוע</a:t>
          </a:r>
        </a:p>
      </cdr:txBody>
    </cdr:sp>
  </cdr:relSizeAnchor>
  <cdr:relSizeAnchor xmlns:cdr="http://schemas.openxmlformats.org/drawingml/2006/chartDrawing">
    <cdr:from>
      <cdr:x>0.55162</cdr:x>
      <cdr:y>0.82914</cdr:y>
    </cdr:from>
    <cdr:to>
      <cdr:x>0.82199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0024FAE-316E-7782-6035-6C0BCBE4D0BD}"/>
            </a:ext>
          </a:extLst>
        </cdr:cNvPr>
        <cdr:cNvSpPr txBox="1"/>
      </cdr:nvSpPr>
      <cdr:spPr>
        <a:xfrm xmlns:a="http://schemas.openxmlformats.org/drawingml/2006/main">
          <a:off x="3900673" y="3818628"/>
          <a:ext cx="1911883" cy="78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פעמיים-שלוש בשבוע</a:t>
          </a:r>
        </a:p>
      </cdr:txBody>
    </cdr:sp>
  </cdr:relSizeAnchor>
  <cdr:relSizeAnchor xmlns:cdr="http://schemas.openxmlformats.org/drawingml/2006/chartDrawing">
    <cdr:from>
      <cdr:x>0</cdr:x>
      <cdr:y>0.20714</cdr:y>
    </cdr:from>
    <cdr:to>
      <cdr:x>0.27037</cdr:x>
      <cdr:y>0.378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1DE836A-02EC-828B-02A2-D1127702F478}"/>
            </a:ext>
          </a:extLst>
        </cdr:cNvPr>
        <cdr:cNvSpPr txBox="1"/>
      </cdr:nvSpPr>
      <cdr:spPr>
        <a:xfrm xmlns:a="http://schemas.openxmlformats.org/drawingml/2006/main">
          <a:off x="-5340927" y="935853"/>
          <a:ext cx="1487104" cy="77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כמעט או בכלל לא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0.28878</cdr:y>
    </cdr:from>
    <cdr:to>
      <cdr:x>0.61194</cdr:x>
      <cdr:y>0.68358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548657"/>
          <a:ext cx="855801" cy="750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</a:t>
          </a:r>
          <a:r>
            <a:rPr lang="en-US" sz="1200" dirty="0"/>
            <a:t>MUNI 100</a:t>
          </a:r>
          <a:r>
            <a:rPr lang="he-IL" sz="1200" dirty="0"/>
            <a:t> 2023^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0.74857</cdr:x>
      <cdr:y>0.25807</cdr:y>
    </cdr:from>
    <cdr:to>
      <cdr:x>1</cdr:x>
      <cdr:y>0.53345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293408" y="1188549"/>
          <a:ext cx="1777952" cy="1268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כל יום או כמעט כל יום</a:t>
          </a:r>
        </a:p>
        <a:p xmlns:a="http://schemas.openxmlformats.org/drawingml/2006/main">
          <a:pPr algn="ctr" rtl="1"/>
          <a:endParaRPr lang="he-IL" sz="2800" b="1" dirty="0"/>
        </a:p>
      </cdr:txBody>
    </cdr:sp>
  </cdr:relSizeAnchor>
  <cdr:relSizeAnchor xmlns:cdr="http://schemas.openxmlformats.org/drawingml/2006/chartDrawing">
    <cdr:from>
      <cdr:x>0.05883</cdr:x>
      <cdr:y>0.12771</cdr:y>
    </cdr:from>
    <cdr:to>
      <cdr:x>0.28581</cdr:x>
      <cdr:y>0.23776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16008" y="588172"/>
          <a:ext cx="1605057" cy="506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פעם בשבוע</a:t>
          </a:r>
        </a:p>
      </cdr:txBody>
    </cdr:sp>
  </cdr:relSizeAnchor>
  <cdr:relSizeAnchor xmlns:cdr="http://schemas.openxmlformats.org/drawingml/2006/chartDrawing">
    <cdr:from>
      <cdr:x>0.03576</cdr:x>
      <cdr:y>0.74408</cdr:y>
    </cdr:from>
    <cdr:to>
      <cdr:x>0.30613</cdr:x>
      <cdr:y>0.91494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0024FAE-316E-7782-6035-6C0BCBE4D0BD}"/>
            </a:ext>
          </a:extLst>
        </cdr:cNvPr>
        <cdr:cNvSpPr txBox="1"/>
      </cdr:nvSpPr>
      <cdr:spPr>
        <a:xfrm xmlns:a="http://schemas.openxmlformats.org/drawingml/2006/main">
          <a:off x="252872" y="3426881"/>
          <a:ext cx="1911883" cy="786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פעמיים-שלוש בשבוע</a:t>
          </a:r>
        </a:p>
      </cdr:txBody>
    </cdr:sp>
  </cdr:relSizeAnchor>
  <cdr:relSizeAnchor xmlns:cdr="http://schemas.openxmlformats.org/drawingml/2006/chartDrawing">
    <cdr:from>
      <cdr:x>0.09197</cdr:x>
      <cdr:y>0</cdr:y>
    </cdr:from>
    <cdr:to>
      <cdr:x>0.47877</cdr:x>
      <cdr:y>0.17086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1DE836A-02EC-828B-02A2-D1127702F478}"/>
            </a:ext>
          </a:extLst>
        </cdr:cNvPr>
        <cdr:cNvSpPr txBox="1"/>
      </cdr:nvSpPr>
      <cdr:spPr>
        <a:xfrm xmlns:a="http://schemas.openxmlformats.org/drawingml/2006/main">
          <a:off x="650353" y="0"/>
          <a:ext cx="2735202" cy="786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תדירות נמוכה יותר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0.61194</cdr:x>
      <cdr:y>0.68309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650439"/>
          <a:ext cx="855801" cy="647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 </a:t>
          </a: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0.33575</cdr:x>
      <cdr:y>0.34097</cdr:y>
    </cdr:from>
    <cdr:to>
      <cdr:x>0.61171</cdr:x>
      <cdr:y>0.73577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233" y="647816"/>
          <a:ext cx="855801" cy="75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</a:t>
          </a:r>
          <a:br>
            <a:rPr lang="en-US" sz="1200" dirty="0"/>
          </a:br>
          <a:r>
            <a:rPr lang="he-IL" sz="1200" dirty="0" err="1"/>
            <a:t>למ"ס</a:t>
          </a:r>
          <a:r>
            <a:rPr lang="he-IL" sz="1200" dirty="0"/>
            <a:t> 2023^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0.65197</cdr:x>
      <cdr:y>0.07723</cdr:y>
    </cdr:from>
    <cdr:to>
      <cdr:x>0.83758</cdr:x>
      <cdr:y>0.28824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407885" y="359960"/>
          <a:ext cx="1254889" cy="983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תדירות עלתה</a:t>
          </a:r>
        </a:p>
      </cdr:txBody>
    </cdr:sp>
  </cdr:relSizeAnchor>
  <cdr:relSizeAnchor xmlns:cdr="http://schemas.openxmlformats.org/drawingml/2006/chartDrawing">
    <cdr:from>
      <cdr:x>0.19151</cdr:x>
      <cdr:y>0.10932</cdr:y>
    </cdr:from>
    <cdr:to>
      <cdr:x>0.37711</cdr:x>
      <cdr:y>0.30285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294758" y="509499"/>
          <a:ext cx="1254822" cy="902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תדירות ירדה</a:t>
          </a:r>
        </a:p>
      </cdr:txBody>
    </cdr:sp>
  </cdr:relSizeAnchor>
  <cdr:relSizeAnchor xmlns:cdr="http://schemas.openxmlformats.org/drawingml/2006/chartDrawing">
    <cdr:from>
      <cdr:x>0.03596</cdr:x>
      <cdr:y>0.7911</cdr:y>
    </cdr:from>
    <cdr:to>
      <cdr:x>0.28525</cdr:x>
      <cdr:y>0.96196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243143" y="3687149"/>
          <a:ext cx="1685381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תדירות לא השתנתה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0.58704</cdr:x>
      <cdr:y>0.05291</cdr:y>
    </cdr:from>
    <cdr:to>
      <cdr:x>0.77264</cdr:x>
      <cdr:y>0.24644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4313521" y="246591"/>
          <a:ext cx="1363772" cy="902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תדירות ירדה</a:t>
          </a:r>
        </a:p>
      </cdr:txBody>
    </cdr:sp>
  </cdr:relSizeAnchor>
  <cdr:relSizeAnchor xmlns:cdr="http://schemas.openxmlformats.org/drawingml/2006/chartDrawing">
    <cdr:from>
      <cdr:x>0.03067</cdr:x>
      <cdr:y>0.7485</cdr:y>
    </cdr:from>
    <cdr:to>
      <cdr:x>0.27996</cdr:x>
      <cdr:y>0.91936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225361" y="3488616"/>
          <a:ext cx="1831759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תדירות לא השתנתה</a:t>
          </a:r>
        </a:p>
      </cdr:txBody>
    </cdr:sp>
  </cdr:relSizeAnchor>
  <cdr:relSizeAnchor xmlns:cdr="http://schemas.openxmlformats.org/drawingml/2006/chartDrawing">
    <cdr:from>
      <cdr:x>0.38177</cdr:x>
      <cdr:y>0</cdr:y>
    </cdr:from>
    <cdr:to>
      <cdr:x>0.56737</cdr:x>
      <cdr:y>0.19353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643A5A-2CD4-377B-11B7-E48EB10FDF43}"/>
            </a:ext>
          </a:extLst>
        </cdr:cNvPr>
        <cdr:cNvSpPr txBox="1"/>
      </cdr:nvSpPr>
      <cdr:spPr>
        <a:xfrm xmlns:a="http://schemas.openxmlformats.org/drawingml/2006/main">
          <a:off x="2805234" y="-1414031"/>
          <a:ext cx="1363772" cy="902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תדירות עלתה 2%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0.43151</cdr:x>
      <cdr:y>0.0123</cdr:y>
    </cdr:from>
    <cdr:to>
      <cdr:x>0.61712</cdr:x>
      <cdr:y>0.22331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2917404" y="57321"/>
          <a:ext cx="1254889" cy="983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תדירות עלתה</a:t>
          </a:r>
        </a:p>
      </cdr:txBody>
    </cdr:sp>
  </cdr:relSizeAnchor>
  <cdr:relSizeAnchor xmlns:cdr="http://schemas.openxmlformats.org/drawingml/2006/chartDrawing">
    <cdr:from>
      <cdr:x>0.06794</cdr:x>
      <cdr:y>0.67567</cdr:y>
    </cdr:from>
    <cdr:to>
      <cdr:x>0.25354</cdr:x>
      <cdr:y>0.8692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459329" y="3149139"/>
          <a:ext cx="1254822" cy="902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תדירות ירדה</a:t>
          </a:r>
        </a:p>
      </cdr:txBody>
    </cdr:sp>
  </cdr:relSizeAnchor>
  <cdr:relSizeAnchor xmlns:cdr="http://schemas.openxmlformats.org/drawingml/2006/chartDrawing">
    <cdr:from>
      <cdr:x>0.75071</cdr:x>
      <cdr:y>0.46068</cdr:y>
    </cdr:from>
    <cdr:to>
      <cdr:x>1</cdr:x>
      <cdr:y>0.63154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075472" y="2147119"/>
          <a:ext cx="1685423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תדירות לא השתנתה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0.46696</cdr:x>
      <cdr:y>0</cdr:y>
    </cdr:from>
    <cdr:to>
      <cdr:x>0.79214</cdr:x>
      <cdr:y>0.20881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712143" y="-2000534"/>
          <a:ext cx="2585059" cy="918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היקף ההתנדבות עלה</a:t>
          </a:r>
        </a:p>
      </cdr:txBody>
    </cdr:sp>
  </cdr:relSizeAnchor>
  <cdr:relSizeAnchor xmlns:cdr="http://schemas.openxmlformats.org/drawingml/2006/chartDrawing">
    <cdr:from>
      <cdr:x>0.04871</cdr:x>
      <cdr:y>0.71917</cdr:y>
    </cdr:from>
    <cdr:to>
      <cdr:x>0.27705</cdr:x>
      <cdr:y>0.89003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387230" y="3163928"/>
          <a:ext cx="1815217" cy="751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לא מתנדבים</a:t>
          </a:r>
        </a:p>
      </cdr:txBody>
    </cdr:sp>
  </cdr:relSizeAnchor>
  <cdr:relSizeAnchor xmlns:cdr="http://schemas.openxmlformats.org/drawingml/2006/chartDrawing">
    <cdr:from>
      <cdr:x>0.64857</cdr:x>
      <cdr:y>0.1296</cdr:y>
    </cdr:from>
    <cdr:to>
      <cdr:x>0.97827</cdr:x>
      <cdr:y>0.22934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C02877-B2DC-DB19-BB83-BE075C0C9B19}"/>
            </a:ext>
          </a:extLst>
        </cdr:cNvPr>
        <cdr:cNvSpPr txBox="1"/>
      </cdr:nvSpPr>
      <cdr:spPr>
        <a:xfrm xmlns:a="http://schemas.openxmlformats.org/drawingml/2006/main">
          <a:off x="5155875" y="570159"/>
          <a:ext cx="2620992" cy="438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היקף ההתנדבות לא השתנה</a:t>
          </a:r>
        </a:p>
      </cdr:txBody>
    </cdr:sp>
  </cdr:relSizeAnchor>
  <cdr:relSizeAnchor xmlns:cdr="http://schemas.openxmlformats.org/drawingml/2006/chartDrawing">
    <cdr:from>
      <cdr:x>0.73745</cdr:x>
      <cdr:y>0.36716</cdr:y>
    </cdr:from>
    <cdr:to>
      <cdr:x>1</cdr:x>
      <cdr:y>0.57597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B381F92-99F1-7439-30E8-C08D77DB4730}"/>
            </a:ext>
          </a:extLst>
        </cdr:cNvPr>
        <cdr:cNvSpPr txBox="1"/>
      </cdr:nvSpPr>
      <cdr:spPr>
        <a:xfrm xmlns:a="http://schemas.openxmlformats.org/drawingml/2006/main">
          <a:off x="5862425" y="1615281"/>
          <a:ext cx="2087200" cy="918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היקף ההתנדבות ירד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0.34468</cdr:x>
      <cdr:y>0.34063</cdr:y>
    </cdr:from>
    <cdr:to>
      <cdr:x>0.65512</cdr:x>
      <cdr:y>0.7838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68359" y="647476"/>
          <a:ext cx="962259" cy="842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0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כוח אדם</a:t>
          </a:r>
          <a:br>
            <a:rPr lang="en-US" sz="1200" dirty="0"/>
          </a:b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  <cdr:relSizeAnchor xmlns:cdr="http://schemas.openxmlformats.org/drawingml/2006/chartDrawing">
    <cdr:from>
      <cdr:x>0.02971</cdr:x>
      <cdr:y>0.44775</cdr:y>
    </cdr:from>
    <cdr:to>
      <cdr:x>0.29113</cdr:x>
      <cdr:y>0.59833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C797CBEA-6B09-FF55-8BAB-EADB9EA52E39}"/>
            </a:ext>
          </a:extLst>
        </cdr:cNvPr>
        <cdr:cNvSpPr txBox="1"/>
      </cdr:nvSpPr>
      <cdr:spPr>
        <a:xfrm xmlns:a="http://schemas.openxmlformats.org/drawingml/2006/main">
          <a:off x="92075" y="851083"/>
          <a:ext cx="810297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עובדים</a:t>
          </a:r>
        </a:p>
      </cdr:txBody>
    </cdr:sp>
  </cdr:relSizeAnchor>
  <cdr:relSizeAnchor xmlns:cdr="http://schemas.openxmlformats.org/drawingml/2006/chartDrawing">
    <cdr:from>
      <cdr:x>0.64356</cdr:x>
      <cdr:y>0.38255</cdr:y>
    </cdr:from>
    <cdr:to>
      <cdr:x>0.90499</cdr:x>
      <cdr:y>0.63514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6FF71FA5-2CDB-9A8F-0C31-32E0B1F0F38D}"/>
            </a:ext>
          </a:extLst>
        </cdr:cNvPr>
        <cdr:cNvSpPr txBox="1"/>
      </cdr:nvSpPr>
      <cdr:spPr>
        <a:xfrm xmlns:a="http://schemas.openxmlformats.org/drawingml/2006/main">
          <a:off x="1994774" y="727148"/>
          <a:ext cx="810329" cy="4801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לא עובדים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0.15187</cdr:x>
      <cdr:y>0</cdr:y>
    </cdr:from>
    <cdr:to>
      <cdr:x>0.69082</cdr:x>
      <cdr:y>0.21101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791506" y="0"/>
          <a:ext cx="2808850" cy="822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מתקשה או לא מבצע</a:t>
          </a:r>
        </a:p>
      </cdr:txBody>
    </cdr:sp>
  </cdr:relSizeAnchor>
  <cdr:relSizeAnchor xmlns:cdr="http://schemas.openxmlformats.org/drawingml/2006/chartDrawing">
    <cdr:from>
      <cdr:x>0.04602</cdr:x>
      <cdr:y>0.13732</cdr:y>
    </cdr:from>
    <cdr:to>
      <cdr:x>0.25773</cdr:x>
      <cdr:y>0.37256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39821" y="535124"/>
          <a:ext cx="1103370" cy="916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נעזר באחרים</a:t>
          </a:r>
        </a:p>
      </cdr:txBody>
    </cdr:sp>
  </cdr:relSizeAnchor>
  <cdr:relSizeAnchor xmlns:cdr="http://schemas.openxmlformats.org/drawingml/2006/chartDrawing">
    <cdr:from>
      <cdr:x>0.75071</cdr:x>
      <cdr:y>0.46068</cdr:y>
    </cdr:from>
    <cdr:to>
      <cdr:x>1</cdr:x>
      <cdr:y>0.63154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075472" y="2147119"/>
          <a:ext cx="1685423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עצמאי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0.01473</cdr:x>
      <cdr:y>0</cdr:y>
    </cdr:from>
    <cdr:to>
      <cdr:x>0.55368</cdr:x>
      <cdr:y>0.21101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76744" y="-2541848"/>
          <a:ext cx="2808849" cy="822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מתקשה או לא מבצע</a:t>
          </a:r>
        </a:p>
      </cdr:txBody>
    </cdr:sp>
  </cdr:relSizeAnchor>
  <cdr:relSizeAnchor xmlns:cdr="http://schemas.openxmlformats.org/drawingml/2006/chartDrawing">
    <cdr:from>
      <cdr:x>0</cdr:x>
      <cdr:y>0.22765</cdr:y>
    </cdr:from>
    <cdr:to>
      <cdr:x>0.21171</cdr:x>
      <cdr:y>0.46289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-205061" y="887152"/>
          <a:ext cx="1103370" cy="916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נעזר באחרים</a:t>
          </a:r>
        </a:p>
      </cdr:txBody>
    </cdr:sp>
  </cdr:relSizeAnchor>
  <cdr:relSizeAnchor xmlns:cdr="http://schemas.openxmlformats.org/drawingml/2006/chartDrawing">
    <cdr:from>
      <cdr:x>0.75071</cdr:x>
      <cdr:y>0.46389</cdr:y>
    </cdr:from>
    <cdr:to>
      <cdr:x>1</cdr:x>
      <cdr:y>0.63475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3838302" y="1808592"/>
          <a:ext cx="1274594" cy="666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עצמאי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0.0148</cdr:x>
      <cdr:y>0.1523</cdr:y>
    </cdr:from>
    <cdr:to>
      <cdr:x>0.36183</cdr:x>
      <cdr:y>0.23568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150283" y="744462"/>
          <a:ext cx="3523000" cy="407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מתקשה או לא מבצע אף פעולה</a:t>
          </a:r>
        </a:p>
      </cdr:txBody>
    </cdr:sp>
  </cdr:relSizeAnchor>
  <cdr:relSizeAnchor xmlns:cdr="http://schemas.openxmlformats.org/drawingml/2006/chartDrawing">
    <cdr:from>
      <cdr:x>0.02137</cdr:x>
      <cdr:y>0.41336</cdr:y>
    </cdr:from>
    <cdr:to>
      <cdr:x>0.27949</cdr:x>
      <cdr:y>0.58663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16979" y="2020562"/>
          <a:ext cx="2620363" cy="846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עצמאי בפעולה אחת ונעזר בפעולה אחרת</a:t>
          </a:r>
        </a:p>
      </cdr:txBody>
    </cdr:sp>
  </cdr:relSizeAnchor>
  <cdr:relSizeAnchor xmlns:cdr="http://schemas.openxmlformats.org/drawingml/2006/chartDrawing">
    <cdr:from>
      <cdr:x>0.75071</cdr:x>
      <cdr:y>0.68782</cdr:y>
    </cdr:from>
    <cdr:to>
      <cdr:x>1</cdr:x>
      <cdr:y>0.85868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7180819" y="3447519"/>
          <a:ext cx="2384551" cy="85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עצמאי בשתי הפעולות</a:t>
          </a:r>
        </a:p>
      </cdr:txBody>
    </cdr:sp>
  </cdr:relSizeAnchor>
  <cdr:relSizeAnchor xmlns:cdr="http://schemas.openxmlformats.org/drawingml/2006/chartDrawing">
    <cdr:from>
      <cdr:x>0.33087</cdr:x>
      <cdr:y>0.05908</cdr:y>
    </cdr:from>
    <cdr:to>
      <cdr:x>0.53949</cdr:x>
      <cdr:y>0.17564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6DC0897-5929-0A17-5429-79F6B3AB5DE0}"/>
            </a:ext>
          </a:extLst>
        </cdr:cNvPr>
        <cdr:cNvSpPr txBox="1"/>
      </cdr:nvSpPr>
      <cdr:spPr>
        <a:xfrm xmlns:a="http://schemas.openxmlformats.org/drawingml/2006/main">
          <a:off x="3358942" y="288812"/>
          <a:ext cx="2117910" cy="569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אחר</a:t>
          </a:r>
        </a:p>
      </cdr:txBody>
    </cdr:sp>
  </cdr:relSizeAnchor>
  <cdr:relSizeAnchor xmlns:cdr="http://schemas.openxmlformats.org/drawingml/2006/chartDrawing">
    <cdr:from>
      <cdr:x>0</cdr:x>
      <cdr:y>0.26031</cdr:y>
    </cdr:from>
    <cdr:to>
      <cdr:x>0.32385</cdr:x>
      <cdr:y>0.40411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948C369-EA90-D923-39AA-860181A26526}"/>
            </a:ext>
          </a:extLst>
        </cdr:cNvPr>
        <cdr:cNvSpPr txBox="1"/>
      </cdr:nvSpPr>
      <cdr:spPr>
        <a:xfrm xmlns:a="http://schemas.openxmlformats.org/drawingml/2006/main">
          <a:off x="0" y="1272413"/>
          <a:ext cx="3287707" cy="702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נעזר בפעולה אחת ומתקשה/לא מבצע בפעולה אחרת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0.0637</cdr:y>
    </cdr:from>
    <cdr:to>
      <cdr:x>0.42491</cdr:x>
      <cdr:y>0.32044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-5501640" y="248243"/>
          <a:ext cx="2214490" cy="1000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מתקשה או לא מבצע</a:t>
          </a:r>
        </a:p>
      </cdr:txBody>
    </cdr:sp>
  </cdr:relSizeAnchor>
  <cdr:relSizeAnchor xmlns:cdr="http://schemas.openxmlformats.org/drawingml/2006/chartDrawing">
    <cdr:from>
      <cdr:x>0.08539</cdr:x>
      <cdr:y>0.76476</cdr:y>
    </cdr:from>
    <cdr:to>
      <cdr:x>0.2971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445050" y="2980309"/>
          <a:ext cx="1103370" cy="916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נעזר באחרים</a:t>
          </a:r>
        </a:p>
      </cdr:txBody>
    </cdr:sp>
  </cdr:relSizeAnchor>
  <cdr:relSizeAnchor xmlns:cdr="http://schemas.openxmlformats.org/drawingml/2006/chartDrawing">
    <cdr:from>
      <cdr:x>0.80637</cdr:x>
      <cdr:y>0.46589</cdr:y>
    </cdr:from>
    <cdr:to>
      <cdr:x>1</cdr:x>
      <cdr:y>0.63675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305300" y="1815598"/>
          <a:ext cx="1033780" cy="66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עצמאי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0.65202</cdr:x>
      <cdr:y>0.3737</cdr:y>
    </cdr:from>
    <cdr:to>
      <cdr:x>0.91345</cdr:x>
      <cdr:y>0.62629</cdr:y>
    </cdr:to>
    <cdr:sp macro="" textlink="">
      <cdr:nvSpPr>
        <cdr:cNvPr id="3" name="TextBox 14">
          <a:extLst xmlns:a="http://schemas.openxmlformats.org/drawingml/2006/main">
            <a:ext uri="{FF2B5EF4-FFF2-40B4-BE49-F238E27FC236}">
              <a16:creationId xmlns:a16="http://schemas.microsoft.com/office/drawing/2014/main" id="{6FF71FA5-2CDB-9A8F-0C31-32E0B1F0F38D}"/>
            </a:ext>
          </a:extLst>
        </cdr:cNvPr>
        <cdr:cNvSpPr txBox="1"/>
      </cdr:nvSpPr>
      <cdr:spPr>
        <a:xfrm xmlns:a="http://schemas.openxmlformats.org/drawingml/2006/main">
          <a:off x="2021001" y="710329"/>
          <a:ext cx="810329" cy="480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ללא</a:t>
          </a: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 קושי בתפקוד</a:t>
          </a:r>
        </a:p>
      </cdr:txBody>
    </cdr:sp>
  </cdr:relSizeAnchor>
  <cdr:relSizeAnchor xmlns:cdr="http://schemas.openxmlformats.org/drawingml/2006/chartDrawing">
    <cdr:from>
      <cdr:x>0.36202</cdr:x>
      <cdr:y>0.33876</cdr:y>
    </cdr:from>
    <cdr:to>
      <cdr:x>0.63798</cdr:x>
      <cdr:y>0.5819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122117" y="643924"/>
          <a:ext cx="855366" cy="462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180000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שייכות 2022^</a:t>
          </a:r>
        </a:p>
      </cdr:txBody>
    </cdr:sp>
  </cdr:relSizeAnchor>
  <cdr:relSizeAnchor xmlns:cdr="http://schemas.openxmlformats.org/drawingml/2006/chartDrawing">
    <cdr:from>
      <cdr:x>0.00937</cdr:x>
      <cdr:y>0.3737</cdr:y>
    </cdr:from>
    <cdr:to>
      <cdr:x>0.27078</cdr:x>
      <cdr:y>0.62629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C797CBEA-6B09-FF55-8BAB-EADB9EA52E39}"/>
            </a:ext>
          </a:extLst>
        </cdr:cNvPr>
        <cdr:cNvSpPr txBox="1"/>
      </cdr:nvSpPr>
      <cdr:spPr>
        <a:xfrm xmlns:a="http://schemas.openxmlformats.org/drawingml/2006/main">
          <a:off x="29043" y="710329"/>
          <a:ext cx="810267" cy="4801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rPr>
            <a:t>עם קושי בתפקוד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0.11435</cdr:y>
    </cdr:from>
    <cdr:to>
      <cdr:x>0.34249</cdr:x>
      <cdr:y>0.38798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0" y="445635"/>
          <a:ext cx="1784947" cy="1066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מתקשה או לא מבצע</a:t>
          </a:r>
        </a:p>
      </cdr:txBody>
    </cdr:sp>
  </cdr:relSizeAnchor>
  <cdr:relSizeAnchor xmlns:cdr="http://schemas.openxmlformats.org/drawingml/2006/chartDrawing">
    <cdr:from>
      <cdr:x>0.00194</cdr:x>
      <cdr:y>0.62626</cdr:y>
    </cdr:from>
    <cdr:to>
      <cdr:x>0.21365</cdr:x>
      <cdr:y>0.8615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0131" y="2440560"/>
          <a:ext cx="1103370" cy="916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1" dirty="0"/>
            <a:t>נעזר באחרים</a:t>
          </a:r>
        </a:p>
      </cdr:txBody>
    </cdr:sp>
  </cdr:relSizeAnchor>
  <cdr:relSizeAnchor xmlns:cdr="http://schemas.openxmlformats.org/drawingml/2006/chartDrawing">
    <cdr:from>
      <cdr:x>0.81709</cdr:x>
      <cdr:y>0.41457</cdr:y>
    </cdr:from>
    <cdr:to>
      <cdr:x>1</cdr:x>
      <cdr:y>0.58543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258451" y="1615601"/>
          <a:ext cx="953256" cy="66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1" dirty="0"/>
            <a:t>עצמאי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0.00525</cdr:x>
      <cdr:y>0.54912</cdr:y>
    </cdr:from>
    <cdr:to>
      <cdr:x>0.35228</cdr:x>
      <cdr:y>0.6325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3043" y="2847042"/>
          <a:ext cx="3504919" cy="432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מתקשה או לא מבצע אף פעולה</a:t>
          </a:r>
        </a:p>
      </cdr:txBody>
    </cdr:sp>
  </cdr:relSizeAnchor>
  <cdr:relSizeAnchor xmlns:cdr="http://schemas.openxmlformats.org/drawingml/2006/chartDrawing">
    <cdr:from>
      <cdr:x>0.05097</cdr:x>
      <cdr:y>0.85518</cdr:y>
    </cdr:from>
    <cdr:to>
      <cdr:x>0.45967</cdr:x>
      <cdr:y>0.96812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514749" y="4433935"/>
          <a:ext cx="4127770" cy="585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dirty="0"/>
            <a:t>עצמאי בפעולה אחת ונעזר בפעולה אחרת</a:t>
          </a:r>
        </a:p>
      </cdr:txBody>
    </cdr:sp>
  </cdr:relSizeAnchor>
  <cdr:relSizeAnchor xmlns:cdr="http://schemas.openxmlformats.org/drawingml/2006/chartDrawing">
    <cdr:from>
      <cdr:x>0.75071</cdr:x>
      <cdr:y>0.68782</cdr:y>
    </cdr:from>
    <cdr:to>
      <cdr:x>1</cdr:x>
      <cdr:y>0.85868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7180819" y="3447519"/>
          <a:ext cx="2384551" cy="85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עצמאי בשתי הפעולות</a:t>
          </a:r>
        </a:p>
      </cdr:txBody>
    </cdr:sp>
  </cdr:relSizeAnchor>
  <cdr:relSizeAnchor xmlns:cdr="http://schemas.openxmlformats.org/drawingml/2006/chartDrawing">
    <cdr:from>
      <cdr:x>0.22127</cdr:x>
      <cdr:y>0.13285</cdr:y>
    </cdr:from>
    <cdr:to>
      <cdr:x>0.42989</cdr:x>
      <cdr:y>0.24941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6DC0897-5929-0A17-5429-79F6B3AB5DE0}"/>
            </a:ext>
          </a:extLst>
        </cdr:cNvPr>
        <cdr:cNvSpPr txBox="1"/>
      </cdr:nvSpPr>
      <cdr:spPr>
        <a:xfrm xmlns:a="http://schemas.openxmlformats.org/drawingml/2006/main">
          <a:off x="2234801" y="688782"/>
          <a:ext cx="2107011" cy="60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אחר</a:t>
          </a:r>
        </a:p>
      </cdr:txBody>
    </cdr:sp>
  </cdr:relSizeAnchor>
  <cdr:relSizeAnchor xmlns:cdr="http://schemas.openxmlformats.org/drawingml/2006/chartDrawing">
    <cdr:from>
      <cdr:x>0.05302</cdr:x>
      <cdr:y>0.72521</cdr:y>
    </cdr:from>
    <cdr:to>
      <cdr:x>0.37687</cdr:x>
      <cdr:y>0.86901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948C369-EA90-D923-39AA-860181A26526}"/>
            </a:ext>
          </a:extLst>
        </cdr:cNvPr>
        <cdr:cNvSpPr txBox="1"/>
      </cdr:nvSpPr>
      <cdr:spPr>
        <a:xfrm xmlns:a="http://schemas.openxmlformats.org/drawingml/2006/main">
          <a:off x="535459" y="3760036"/>
          <a:ext cx="3270806" cy="745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/>
            <a:t>נעזר בפעולה אחת ומתקשה/לא מבצע בפעולה אחרת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0.74625</cdr:x>
      <cdr:y>0.30994</cdr:y>
    </cdr:from>
    <cdr:to>
      <cdr:x>0.93186</cdr:x>
      <cdr:y>0.4808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045327" y="1444572"/>
          <a:ext cx="125489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חוסן גבוהה</a:t>
          </a:r>
        </a:p>
      </cdr:txBody>
    </cdr:sp>
  </cdr:relSizeAnchor>
  <cdr:relSizeAnchor xmlns:cdr="http://schemas.openxmlformats.org/drawingml/2006/chartDrawing">
    <cdr:from>
      <cdr:x>0.27096</cdr:x>
      <cdr:y>0.05046</cdr:y>
    </cdr:from>
    <cdr:to>
      <cdr:x>0.45656</cdr:x>
      <cdr:y>0.22132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831954" y="235175"/>
          <a:ext cx="1254822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חוסן נמוכה</a:t>
          </a:r>
        </a:p>
      </cdr:txBody>
    </cdr:sp>
  </cdr:relSizeAnchor>
  <cdr:relSizeAnchor xmlns:cdr="http://schemas.openxmlformats.org/drawingml/2006/chartDrawing">
    <cdr:from>
      <cdr:x>0</cdr:x>
      <cdr:y>0.56302</cdr:y>
    </cdr:from>
    <cdr:to>
      <cdr:x>0.18561</cdr:x>
      <cdr:y>0.73388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-2542025" y="2624122"/>
          <a:ext cx="125489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חוסן בינונית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0.74625</cdr:x>
      <cdr:y>0.30994</cdr:y>
    </cdr:from>
    <cdr:to>
      <cdr:x>0.97439</cdr:x>
      <cdr:y>0.4808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328565" y="1444562"/>
          <a:ext cx="162901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הסתמכות גבוהה</a:t>
          </a:r>
        </a:p>
      </cdr:txBody>
    </cdr:sp>
  </cdr:relSizeAnchor>
  <cdr:relSizeAnchor xmlns:cdr="http://schemas.openxmlformats.org/drawingml/2006/chartDrawing">
    <cdr:from>
      <cdr:x>0.18754</cdr:x>
      <cdr:y>0.05046</cdr:y>
    </cdr:from>
    <cdr:to>
      <cdr:x>0.45656</cdr:x>
      <cdr:y>0.22132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339095" y="235183"/>
          <a:ext cx="1920951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הסתמכות נמוכה</a:t>
          </a:r>
        </a:p>
      </cdr:txBody>
    </cdr:sp>
  </cdr:relSizeAnchor>
  <cdr:relSizeAnchor xmlns:cdr="http://schemas.openxmlformats.org/drawingml/2006/chartDrawing">
    <cdr:from>
      <cdr:x>0</cdr:x>
      <cdr:y>0.56302</cdr:y>
    </cdr:from>
    <cdr:to>
      <cdr:x>0.22595</cdr:x>
      <cdr:y>0.73388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0" y="2624112"/>
          <a:ext cx="1613414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הסתמכות בינונית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0.6623</cdr:x>
      <cdr:y>0.11899</cdr:y>
    </cdr:from>
    <cdr:to>
      <cdr:x>0.89044</cdr:x>
      <cdr:y>0.28985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729125" y="554606"/>
          <a:ext cx="1629023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הסתמכות גבוהה</a:t>
          </a:r>
        </a:p>
      </cdr:txBody>
    </cdr:sp>
  </cdr:relSizeAnchor>
  <cdr:relSizeAnchor xmlns:cdr="http://schemas.openxmlformats.org/drawingml/2006/chartDrawing">
    <cdr:from>
      <cdr:x>0.05094</cdr:x>
      <cdr:y>0.20072</cdr:y>
    </cdr:from>
    <cdr:to>
      <cdr:x>0.31996</cdr:x>
      <cdr:y>0.37158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363761" y="935494"/>
          <a:ext cx="1920925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הסתמכות נמוכה</a:t>
          </a:r>
        </a:p>
      </cdr:txBody>
    </cdr:sp>
  </cdr:relSizeAnchor>
  <cdr:relSizeAnchor xmlns:cdr="http://schemas.openxmlformats.org/drawingml/2006/chartDrawing">
    <cdr:from>
      <cdr:x>0.69152</cdr:x>
      <cdr:y>0.82914</cdr:y>
    </cdr:from>
    <cdr:to>
      <cdr:x>0.91747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937760" y="3864439"/>
          <a:ext cx="1613386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הסתמכות בינונית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0.33575</cdr:x>
      <cdr:y>0.34097</cdr:y>
    </cdr:from>
    <cdr:to>
      <cdr:x>0.61171</cdr:x>
      <cdr:y>0.73577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233" y="647816"/>
          <a:ext cx="855801" cy="75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</a:t>
          </a:r>
          <a:br>
            <a:rPr lang="en-US" sz="1200" dirty="0"/>
          </a:br>
          <a:r>
            <a:rPr lang="he-IL" sz="1200" dirty="0" err="1"/>
            <a:t>למ"ס</a:t>
          </a:r>
          <a:r>
            <a:rPr lang="he-IL" sz="1200" dirty="0"/>
            <a:t> 2023^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0.40907</cdr:x>
      <cdr:y>0.4049</cdr:y>
    </cdr:from>
    <cdr:to>
      <cdr:x>0.67009</cdr:x>
      <cdr:y>0.5951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623372" y="1373269"/>
          <a:ext cx="1035852" cy="645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1" dirty="0"/>
            <a:t>פעילות שגרתית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0.34582</cdr:x>
      <cdr:y>0.42211</cdr:y>
    </cdr:from>
    <cdr:to>
      <cdr:x>0.68739</cdr:x>
      <cdr:y>0.68481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313941" y="1479047"/>
          <a:ext cx="1297828" cy="920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1" dirty="0"/>
            <a:t>מחלה/ בדיקה רפואית</a:t>
          </a: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0.30685</cdr:x>
      <cdr:y>0.46612</cdr:y>
    </cdr:from>
    <cdr:to>
      <cdr:x>0.65066</cdr:x>
      <cdr:y>0.6623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130509" y="1601646"/>
          <a:ext cx="1266666" cy="674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1" dirty="0"/>
            <a:t>מידע או עצה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0.36949</cdr:x>
      <cdr:y>0.43048</cdr:y>
    </cdr:from>
    <cdr:to>
      <cdr:x>0.63051</cdr:x>
      <cdr:y>0.62068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546970" y="1417871"/>
          <a:ext cx="1092832" cy="626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1" dirty="0"/>
            <a:t>תמיכה נפשית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0.74137</cdr:x>
      <cdr:y>0.16396</cdr:y>
    </cdr:from>
    <cdr:to>
      <cdr:x>0.92698</cdr:x>
      <cdr:y>0.33482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008545" y="724740"/>
          <a:ext cx="1253949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ללא קושי בתפקוד</a:t>
          </a:r>
        </a:p>
      </cdr:txBody>
    </cdr:sp>
  </cdr:relSizeAnchor>
  <cdr:relSizeAnchor xmlns:cdr="http://schemas.openxmlformats.org/drawingml/2006/chartDrawing">
    <cdr:from>
      <cdr:x>0.03922</cdr:x>
      <cdr:y>0.49906</cdr:y>
    </cdr:from>
    <cdr:to>
      <cdr:x>0.22482</cdr:x>
      <cdr:y>0.66992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64975" y="2205912"/>
          <a:ext cx="1253882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עם קושי בתפקוד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0.36949</cdr:x>
      <cdr:y>0.44057</cdr:y>
    </cdr:from>
    <cdr:to>
      <cdr:x>0.63051</cdr:x>
      <cdr:y>0.63077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1546970" y="1451095"/>
          <a:ext cx="1092832" cy="626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1" dirty="0"/>
            <a:t>בעיות כלכליות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0.44546</cdr:x>
      <cdr:y>0</cdr:y>
    </cdr:from>
    <cdr:to>
      <cdr:x>0.67677</cdr:x>
      <cdr:y>0.11368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3493989" y="-1979827"/>
          <a:ext cx="1814295" cy="516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עצמאי </a:t>
          </a:r>
        </a:p>
      </cdr:txBody>
    </cdr:sp>
  </cdr:relSizeAnchor>
  <cdr:relSizeAnchor xmlns:cdr="http://schemas.openxmlformats.org/drawingml/2006/chartDrawing">
    <cdr:from>
      <cdr:x>0.15317</cdr:x>
      <cdr:y>0.77412</cdr:y>
    </cdr:from>
    <cdr:to>
      <cdr:x>0.39183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201411" y="3518007"/>
          <a:ext cx="1871945" cy="102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dirty="0"/>
            <a:t>עצמאי </a:t>
          </a:r>
          <a:br>
            <a:rPr lang="en-US" sz="2400" dirty="0"/>
          </a:br>
          <a:r>
            <a:rPr lang="he-IL" sz="2400" dirty="0"/>
            <a:t>1-2 פעולות</a:t>
          </a:r>
        </a:p>
      </cdr:txBody>
    </cdr:sp>
  </cdr:relSizeAnchor>
  <cdr:relSizeAnchor xmlns:cdr="http://schemas.openxmlformats.org/drawingml/2006/chartDrawing">
    <cdr:from>
      <cdr:x>0.69074</cdr:x>
      <cdr:y>0.21818</cdr:y>
    </cdr:from>
    <cdr:to>
      <cdr:x>0.9611</cdr:x>
      <cdr:y>0.38904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5417826" y="991534"/>
          <a:ext cx="2120585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עצמאי</a:t>
          </a:r>
          <a:br>
            <a:rPr lang="en-US" sz="2400" b="0" dirty="0"/>
          </a:br>
          <a:r>
            <a:rPr lang="he-IL" sz="2400" dirty="0"/>
            <a:t>3-4 </a:t>
          </a:r>
          <a:r>
            <a:rPr lang="he-IL" sz="2400" b="0" dirty="0"/>
            <a:t>פעולות</a:t>
          </a:r>
        </a:p>
      </cdr:txBody>
    </cdr:sp>
  </cdr:relSizeAnchor>
  <cdr:relSizeAnchor xmlns:cdr="http://schemas.openxmlformats.org/drawingml/2006/chartDrawing">
    <cdr:from>
      <cdr:x>0.07495</cdr:x>
      <cdr:y>0.09177</cdr:y>
    </cdr:from>
    <cdr:to>
      <cdr:x>0.3136</cdr:x>
      <cdr:y>0.26263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587872" y="417060"/>
          <a:ext cx="1871867" cy="77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עצמאי </a:t>
          </a:r>
          <a:br>
            <a:rPr lang="en-US" sz="2400" b="0" dirty="0"/>
          </a:br>
          <a:r>
            <a:rPr lang="he-IL" sz="2400" b="0" u="sng" dirty="0"/>
            <a:t>באף פעולה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0.76148</cdr:x>
      <cdr:y>0.27168</cdr:y>
    </cdr:from>
    <cdr:to>
      <cdr:x>0.94709</cdr:x>
      <cdr:y>0.44254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144441" y="1200838"/>
          <a:ext cx="1253949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דיכאון נמוכה</a:t>
          </a:r>
        </a:p>
      </cdr:txBody>
    </cdr:sp>
  </cdr:relSizeAnchor>
  <cdr:relSizeAnchor xmlns:cdr="http://schemas.openxmlformats.org/drawingml/2006/chartDrawing">
    <cdr:from>
      <cdr:x>0.23169</cdr:x>
      <cdr:y>0</cdr:y>
    </cdr:from>
    <cdr:to>
      <cdr:x>0.41729</cdr:x>
      <cdr:y>0.17086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565258" y="-1935609"/>
          <a:ext cx="1253881" cy="75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דיכאון גבוהה</a:t>
          </a:r>
        </a:p>
      </cdr:txBody>
    </cdr:sp>
  </cdr:relSizeAnchor>
  <cdr:relSizeAnchor xmlns:cdr="http://schemas.openxmlformats.org/drawingml/2006/chartDrawing">
    <cdr:from>
      <cdr:x>0.06361</cdr:x>
      <cdr:y>0.66713</cdr:y>
    </cdr:from>
    <cdr:to>
      <cdr:x>0.24922</cdr:x>
      <cdr:y>0.83799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29746" y="2948787"/>
          <a:ext cx="1253949" cy="755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דיכאון בינונית</a:t>
          </a:r>
        </a:p>
      </cdr:txBody>
    </cdr:sp>
  </cdr:relSizeAnchor>
  <cdr:relSizeAnchor xmlns:cdr="http://schemas.openxmlformats.org/drawingml/2006/chartDrawing">
    <cdr:from>
      <cdr:x>0.78457</cdr:x>
      <cdr:y>0.56186</cdr:y>
    </cdr:from>
    <cdr:to>
      <cdr:x>0.96662</cdr:x>
      <cdr:y>0.67864</cdr:y>
    </cdr:to>
    <cdr:sp macro="" textlink="">
      <cdr:nvSpPr>
        <cdr:cNvPr id="5" name="Speech Bubble: Rectangle 4">
          <a:extLst xmlns:a="http://schemas.openxmlformats.org/drawingml/2006/main">
            <a:ext uri="{FF2B5EF4-FFF2-40B4-BE49-F238E27FC236}">
              <a16:creationId xmlns:a16="http://schemas.microsoft.com/office/drawing/2014/main" id="{72E07BFD-ADCB-2590-87E3-2F22871D8BC4}"/>
            </a:ext>
          </a:extLst>
        </cdr:cNvPr>
        <cdr:cNvSpPr/>
      </cdr:nvSpPr>
      <cdr:spPr>
        <a:xfrm xmlns:a="http://schemas.openxmlformats.org/drawingml/2006/main">
          <a:off x="6414895" y="2571826"/>
          <a:ext cx="1488527" cy="534543"/>
        </a:xfrm>
        <a:prstGeom xmlns:a="http://schemas.openxmlformats.org/drawingml/2006/main" prst="wedgeRectCallout">
          <a:avLst>
            <a:gd name="adj1" fmla="val -100903"/>
            <a:gd name="adj2" fmla="val -32364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1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יותר גברים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0.69444</cdr:x>
      <cdr:y>0.65912</cdr:y>
    </cdr:from>
    <cdr:to>
      <cdr:x>0.9182</cdr:x>
      <cdr:y>0.80775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446904" y="2995407"/>
          <a:ext cx="1755038" cy="67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b="0" dirty="0"/>
            <a:t>עצמאי</a:t>
          </a:r>
        </a:p>
      </cdr:txBody>
    </cdr:sp>
  </cdr:relSizeAnchor>
  <cdr:relSizeAnchor xmlns:cdr="http://schemas.openxmlformats.org/drawingml/2006/chartDrawing">
    <cdr:from>
      <cdr:x>0.02038</cdr:x>
      <cdr:y>0.27412</cdr:y>
    </cdr:from>
    <cdr:to>
      <cdr:x>0.25904</cdr:x>
      <cdr:y>0.5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178969" y="1299687"/>
          <a:ext cx="2095887" cy="1070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400" dirty="0"/>
            <a:t>עצמאי </a:t>
          </a:r>
          <a:br>
            <a:rPr lang="en-US" sz="2400" dirty="0"/>
          </a:br>
          <a:r>
            <a:rPr lang="he-IL" sz="2400" dirty="0"/>
            <a:t>בפעולה אחת</a:t>
          </a:r>
        </a:p>
      </cdr:txBody>
    </cdr:sp>
  </cdr:relSizeAnchor>
  <cdr:relSizeAnchor xmlns:cdr="http://schemas.openxmlformats.org/drawingml/2006/chartDrawing">
    <cdr:from>
      <cdr:x>0.05909</cdr:x>
      <cdr:y>0.72232</cdr:y>
    </cdr:from>
    <cdr:to>
      <cdr:x>0.32945</cdr:x>
      <cdr:y>0.89318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463437" y="3282620"/>
          <a:ext cx="2120664" cy="77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עצמאי</a:t>
          </a:r>
          <a:br>
            <a:rPr lang="en-US" sz="2400" b="0" dirty="0"/>
          </a:br>
          <a:r>
            <a:rPr lang="he-IL" sz="2400" b="0" dirty="0"/>
            <a:t>בשתי פעולות</a:t>
          </a:r>
        </a:p>
      </cdr:txBody>
    </cdr:sp>
  </cdr:relSizeAnchor>
  <cdr:relSizeAnchor xmlns:cdr="http://schemas.openxmlformats.org/drawingml/2006/chartDrawing">
    <cdr:from>
      <cdr:x>0.19534</cdr:x>
      <cdr:y>0</cdr:y>
    </cdr:from>
    <cdr:to>
      <cdr:x>0.43399</cdr:x>
      <cdr:y>0.17086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E90D0B4-B76A-797E-AEF2-5D5C4CC57BFA}"/>
            </a:ext>
          </a:extLst>
        </cdr:cNvPr>
        <cdr:cNvSpPr txBox="1"/>
      </cdr:nvSpPr>
      <cdr:spPr>
        <a:xfrm xmlns:a="http://schemas.openxmlformats.org/drawingml/2006/main">
          <a:off x="1715495" y="-1783044"/>
          <a:ext cx="2095799" cy="81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לא עצמאי באף פעולה</a:t>
          </a:r>
        </a:p>
      </cdr:txBody>
    </cdr:sp>
  </cdr:relSizeAnchor>
  <cdr:relSizeAnchor xmlns:cdr="http://schemas.openxmlformats.org/drawingml/2006/chartDrawing">
    <cdr:from>
      <cdr:x>0.85742</cdr:x>
      <cdr:y>0.5824</cdr:y>
    </cdr:from>
    <cdr:to>
      <cdr:x>0.97528</cdr:x>
      <cdr:y>0.66783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682B338-94CB-8818-3183-FC9F581B93B2}"/>
            </a:ext>
          </a:extLst>
        </cdr:cNvPr>
        <cdr:cNvSpPr txBox="1"/>
      </cdr:nvSpPr>
      <cdr:spPr>
        <a:xfrm xmlns:a="http://schemas.openxmlformats.org/drawingml/2006/main">
          <a:off x="7529771" y="2761356"/>
          <a:ext cx="1035022" cy="405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400" b="0" dirty="0"/>
            <a:t>החמרה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0.70253</cdr:x>
      <cdr:y>0.18611</cdr:y>
    </cdr:from>
    <cdr:to>
      <cdr:x>0.88814</cdr:x>
      <cdr:y>0.35697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4749708" y="867430"/>
          <a:ext cx="125489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חוסן גבוהה</a:t>
          </a:r>
        </a:p>
      </cdr:txBody>
    </cdr:sp>
  </cdr:relSizeAnchor>
  <cdr:relSizeAnchor xmlns:cdr="http://schemas.openxmlformats.org/drawingml/2006/chartDrawing">
    <cdr:from>
      <cdr:x>0.36675</cdr:x>
      <cdr:y>0.02802</cdr:y>
    </cdr:from>
    <cdr:to>
      <cdr:x>0.55235</cdr:x>
      <cdr:y>0.19888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2479568" y="130574"/>
          <a:ext cx="1254822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רמת חוסן נמוכה</a:t>
          </a:r>
        </a:p>
      </cdr:txBody>
    </cdr:sp>
  </cdr:relSizeAnchor>
  <cdr:relSizeAnchor xmlns:cdr="http://schemas.openxmlformats.org/drawingml/2006/chartDrawing">
    <cdr:from>
      <cdr:x>0.12422</cdr:x>
      <cdr:y>0.82914</cdr:y>
    </cdr:from>
    <cdr:to>
      <cdr:x>0.30983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F203CB-83E8-4047-12E3-F397DC40AE0A}"/>
            </a:ext>
          </a:extLst>
        </cdr:cNvPr>
        <cdr:cNvSpPr txBox="1"/>
      </cdr:nvSpPr>
      <cdr:spPr>
        <a:xfrm xmlns:a="http://schemas.openxmlformats.org/drawingml/2006/main">
          <a:off x="839865" y="3864439"/>
          <a:ext cx="1254890" cy="796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/>
            <a:t>רמת חוסן בינונית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0.75502</cdr:x>
      <cdr:y>0.30566</cdr:y>
    </cdr:from>
    <cdr:to>
      <cdr:x>1</cdr:x>
      <cdr:y>0.55379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613828-C112-3814-22D4-8657526F7B62}"/>
            </a:ext>
          </a:extLst>
        </cdr:cNvPr>
        <cdr:cNvSpPr txBox="1"/>
      </cdr:nvSpPr>
      <cdr:spPr>
        <a:xfrm xmlns:a="http://schemas.openxmlformats.org/drawingml/2006/main">
          <a:off x="5856945" y="1410999"/>
          <a:ext cx="1900392" cy="114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לא חשים בדידות או לעיתים רחוקות</a:t>
          </a:r>
        </a:p>
      </cdr:txBody>
    </cdr:sp>
  </cdr:relSizeAnchor>
  <cdr:relSizeAnchor xmlns:cdr="http://schemas.openxmlformats.org/drawingml/2006/chartDrawing">
    <cdr:from>
      <cdr:x>0</cdr:x>
      <cdr:y>0.44698</cdr:y>
    </cdr:from>
    <cdr:to>
      <cdr:x>0.24066</cdr:x>
      <cdr:y>0.69428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DFBD02-E9BD-B6BB-0362-75AC20DDEF4B}"/>
            </a:ext>
          </a:extLst>
        </cdr:cNvPr>
        <cdr:cNvSpPr txBox="1"/>
      </cdr:nvSpPr>
      <cdr:spPr>
        <a:xfrm xmlns:a="http://schemas.openxmlformats.org/drawingml/2006/main">
          <a:off x="0" y="2063391"/>
          <a:ext cx="1866881" cy="1141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2000" b="1" dirty="0"/>
            <a:t>חשים בדידות לפעמים או לעיתים קרובות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0.35521</cdr:x>
      <cdr:y>0.35681</cdr:y>
    </cdr:from>
    <cdr:to>
      <cdr:x>0.57785</cdr:x>
      <cdr:y>0.55525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C2328E6-C01A-34FA-A297-6233AC5CA65B}"/>
            </a:ext>
          </a:extLst>
        </cdr:cNvPr>
        <cdr:cNvSpPr txBox="1"/>
      </cdr:nvSpPr>
      <cdr:spPr>
        <a:xfrm xmlns:a="http://schemas.openxmlformats.org/drawingml/2006/main">
          <a:off x="1101571" y="677907"/>
          <a:ext cx="690446" cy="3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0.33598</cdr:x>
      <cdr:y>0.34235</cdr:y>
    </cdr:from>
    <cdr:to>
      <cdr:x>0.61194</cdr:x>
      <cdr:y>0.75516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B0E5FF3-47FB-B399-7769-E26C743D7995}"/>
            </a:ext>
          </a:extLst>
        </cdr:cNvPr>
        <cdr:cNvSpPr txBox="1"/>
      </cdr:nvSpPr>
      <cdr:spPr>
        <a:xfrm xmlns:a="http://schemas.openxmlformats.org/drawingml/2006/main">
          <a:off x="1041933" y="650439"/>
          <a:ext cx="855801" cy="78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sz="1200" dirty="0"/>
            <a:t>סקר חברתי </a:t>
          </a:r>
          <a:r>
            <a:rPr lang="he-IL" sz="1200" dirty="0" err="1"/>
            <a:t>למ"ס</a:t>
          </a:r>
          <a:r>
            <a:rPr lang="he-IL" sz="1200" dirty="0"/>
            <a:t> 2022^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E670A44B-E44C-4538-8DD1-275E33DBBF1A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4D4B62DB-DBBE-4CAE-A49E-332DEE57EA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44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08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>
                <a:solidFill>
                  <a:schemeClr val="accent3"/>
                </a:solidFill>
              </a:rPr>
              <a:t>P&lt;0.01</a:t>
            </a:r>
            <a:endParaRPr lang="he-IL">
              <a:solidFill>
                <a:schemeClr val="accent3"/>
              </a:solidFill>
            </a:endParaRPr>
          </a:p>
          <a:p>
            <a:endParaRPr lang="he-IL"/>
          </a:p>
          <a:p>
            <a:r>
              <a:rPr lang="he-IL"/>
              <a:t>סולם 1 (בכלל לא) – 4 (כמעט כל יום)</a:t>
            </a: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עניין מועט או הנאה מעטה בעשיית דברים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תחושת עצב, דיכאון או חוסר תקווה</a:t>
            </a:r>
            <a:endParaRPr lang="en-US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30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/>
              <a:t>משוקלל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800">
                <a:solidFill>
                  <a:schemeClr val="accent3"/>
                </a:solidFill>
              </a:rPr>
              <a:t>(</a:t>
            </a:r>
            <a:r>
              <a:rPr lang="en-US" sz="1800">
                <a:solidFill>
                  <a:schemeClr val="accent3"/>
                </a:solidFill>
              </a:rPr>
              <a:t>P&lt;0. 01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he-IL" sz="180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he-IL" sz="2800">
                <a:latin typeface="Assistant" pitchFamily="2" charset="-79"/>
                <a:cs typeface="Assistant" pitchFamily="2" charset="-79"/>
              </a:rPr>
              <a:t>גברים נעזרים יותר באחרים בבישול/קניית אוכל</a:t>
            </a:r>
          </a:p>
          <a:p>
            <a:pPr marL="0" indent="0">
              <a:spcBef>
                <a:spcPts val="0"/>
              </a:spcBef>
            </a:pPr>
            <a:r>
              <a:rPr lang="he-IL" sz="2800">
                <a:latin typeface="Assistant" pitchFamily="2" charset="-79"/>
                <a:cs typeface="Assistant" pitchFamily="2" charset="-79"/>
              </a:rPr>
              <a:t>נשים ובני 75+ נעזרים יותר באחרים בקניית מצרכים</a:t>
            </a:r>
          </a:p>
          <a:p>
            <a:pPr marL="0" indent="0">
              <a:spcBef>
                <a:spcPts val="0"/>
              </a:spcBef>
            </a:pPr>
            <a:r>
              <a:rPr lang="he-IL" sz="2800">
                <a:latin typeface="Assistant" pitchFamily="2" charset="-79"/>
                <a:cs typeface="Assistant" pitchFamily="2" charset="-79"/>
              </a:rPr>
              <a:t>נשים ובני 75+ מתקשים יותר בביצוע סידורים שגרתיים, </a:t>
            </a:r>
            <a:br>
              <a:rPr lang="en-US" sz="2800">
                <a:latin typeface="Assistant" pitchFamily="2" charset="-79"/>
                <a:cs typeface="Assistant" pitchFamily="2" charset="-79"/>
              </a:rPr>
            </a:br>
            <a:r>
              <a:rPr lang="he-IL" sz="2800">
                <a:latin typeface="Assistant" pitchFamily="2" charset="-79"/>
                <a:cs typeface="Assistant" pitchFamily="2" charset="-79"/>
              </a:rPr>
              <a:t>אך יותר בני 75+ מקבלים עזרה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he-IL" sz="180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5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61800-42E4-C18F-FA78-9E408D4E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A5486-3985-BF3B-442D-BF4045EB8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E24C4-DA6A-1437-1A8C-6445CF8A0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he-IL">
                <a:latin typeface="Assistant" pitchFamily="2" charset="-79"/>
                <a:cs typeface="Assistant" pitchFamily="2" charset="-79"/>
              </a:rPr>
              <a:t>יותר בני 75+ לא עצמאים בפעולות שגרתיות</a:t>
            </a:r>
          </a:p>
          <a:p>
            <a:pPr marL="0" indent="0">
              <a:spcBef>
                <a:spcPts val="0"/>
              </a:spcBef>
            </a:pPr>
            <a:r>
              <a:rPr lang="he-IL">
                <a:latin typeface="Assistant" pitchFamily="2" charset="-79"/>
                <a:cs typeface="Assistant" pitchFamily="2" charset="-79"/>
              </a:rPr>
              <a:t>כמחצית מהזקנים הלא עצמאים חוו החמרה </a:t>
            </a:r>
          </a:p>
          <a:p>
            <a:pPr algn="r" rtl="1"/>
            <a:endParaRPr lang="he-IL">
              <a:solidFill>
                <a:schemeClr val="accent3"/>
              </a:solidFill>
            </a:endParaRPr>
          </a:p>
          <a:p>
            <a:pPr algn="r" rtl="1"/>
            <a:endParaRPr lang="he-IL">
              <a:solidFill>
                <a:schemeClr val="accent3"/>
              </a:solidFill>
            </a:endParaRPr>
          </a:p>
          <a:p>
            <a:pPr algn="r" rtl="1"/>
            <a:r>
              <a:rPr lang="he-IL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>
                <a:solidFill>
                  <a:schemeClr val="accent3"/>
                </a:solidFill>
              </a:rPr>
              <a:t>* </a:t>
            </a: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05</a:t>
            </a:r>
            <a:r>
              <a:rPr lang="he-IL" sz="1200">
                <a:solidFill>
                  <a:schemeClr val="accent3"/>
                </a:solidFill>
              </a:rPr>
              <a:t>) </a:t>
            </a:r>
            <a:endParaRPr lang="he-IL">
              <a:solidFill>
                <a:schemeClr val="accent3"/>
              </a:solidFill>
            </a:endParaRPr>
          </a:p>
          <a:p>
            <a:endParaRPr lang="he-IL"/>
          </a:p>
          <a:p>
            <a:r>
              <a:rPr lang="he-IL"/>
              <a:t>מקבל עזרה מאדם אחר:</a:t>
            </a: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קניית מצרכים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בישול ארוחות או הזמנת/קניית אוכל מוכן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ביצוע סידורים שגרתיים/תקופתיים כגון הגעה לדואר, קביעת תור </a:t>
            </a:r>
            <a:r>
              <a:rPr lang="he-IL" sz="1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לקפ"ח</a:t>
            </a: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בנק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ביצוע פעולות כמו מיצוי זכויות או קבלת הטבות, מילוי טפסים או ביצוע פעולות מול גופים שונים (קרנות פנסיה, משרדי ממשלה, ביטוח לאומי, רשויות ועוד)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EAB52-827F-DB0D-BBA9-BB4AA48C1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955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>
                <a:solidFill>
                  <a:schemeClr val="accent3"/>
                </a:solidFill>
              </a:rPr>
              <a:t>(</a:t>
            </a:r>
            <a:r>
              <a:rPr lang="en-US" sz="1800">
                <a:solidFill>
                  <a:schemeClr val="accent3"/>
                </a:solidFill>
              </a:rPr>
              <a:t>P&lt;0. 05</a:t>
            </a:r>
            <a:r>
              <a:rPr lang="he-IL" sz="1800">
                <a:solidFill>
                  <a:schemeClr val="accent3"/>
                </a:solidFill>
              </a:rPr>
              <a:t>) מדגם קטן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>
                <a:solidFill>
                  <a:schemeClr val="accent3"/>
                </a:solidFill>
              </a:rPr>
              <a:t>משוקלל</a:t>
            </a:r>
          </a:p>
          <a:p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27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P&lt;0.05</a:t>
            </a:r>
            <a:endParaRPr lang="he-IL" sz="180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r>
              <a:rPr lang="he-IL" sz="180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האם יש מצבים בהם אתה/ מרגיש/ה בדידות?</a:t>
            </a:r>
          </a:p>
          <a:p>
            <a:r>
              <a:rPr lang="he-IL" sz="1800">
                <a:effectLst/>
                <a:cs typeface="David" panose="020E0502060401010101" pitchFamily="34" charset="-79"/>
              </a:rPr>
              <a:t>1 (לעיתים קרובות) – 4 (אף פעם לא)</a:t>
            </a:r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98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*</a:t>
            </a: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 0.05</a:t>
            </a:r>
            <a:r>
              <a:rPr lang="he-IL" sz="1200">
                <a:solidFill>
                  <a:schemeClr val="accent3"/>
                </a:solidFill>
              </a:rPr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>
              <a:solidFill>
                <a:schemeClr val="accent3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הבדלים בין קבוצות גיל לא מובהק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>
              <a:solidFill>
                <a:schemeClr val="accent3"/>
              </a:solidFill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1120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/>
              <a:t>*</a:t>
            </a:r>
            <a:r>
              <a:rPr lang="en-US" sz="1800">
                <a:solidFill>
                  <a:schemeClr val="accent3"/>
                </a:solidFill>
              </a:rPr>
              <a:t>P&lt;0.05</a:t>
            </a:r>
            <a:endParaRPr lang="he-IL" sz="1800">
              <a:solidFill>
                <a:schemeClr val="accent3"/>
              </a:solidFill>
            </a:endParaRPr>
          </a:p>
          <a:p>
            <a:endParaRPr lang="he-IL" sz="1800">
              <a:solidFill>
                <a:schemeClr val="accent3"/>
              </a:solidFill>
            </a:endParaRPr>
          </a:p>
          <a:p>
            <a:r>
              <a:rPr lang="he-IL" sz="1800">
                <a:solidFill>
                  <a:schemeClr val="accent3"/>
                </a:solidFill>
              </a:rPr>
              <a:t>פערים בקבוצות גיל לא מובהק</a:t>
            </a:r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03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41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667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84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זכאי גמלת סיעוד – 17.6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4697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/>
              <a:t>משוקלל</a:t>
            </a:r>
          </a:p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135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4456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800">
                <a:latin typeface="Assistant" pitchFamily="2" charset="-79"/>
                <a:cs typeface="Assistant" pitchFamily="2" charset="-79"/>
              </a:rPr>
              <a:t>P&lt;0.01</a:t>
            </a: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038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9140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תדירות יציאה - (</a:t>
            </a:r>
            <a:r>
              <a:rPr lang="en-US" sz="2800">
                <a:solidFill>
                  <a:schemeClr val="accent3"/>
                </a:solidFill>
              </a:rPr>
              <a:t>P&lt;0. 01</a:t>
            </a:r>
            <a:r>
              <a:rPr lang="he-IL" sz="2800">
                <a:solidFill>
                  <a:schemeClr val="accent3"/>
                </a:solidFill>
              </a:rPr>
              <a:t>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ירידה בתדירות – </a:t>
            </a:r>
            <a:r>
              <a:rPr lang="en-US" sz="2800">
                <a:solidFill>
                  <a:schemeClr val="accent3"/>
                </a:solidFill>
              </a:rPr>
              <a:t>P&lt;0.05</a:t>
            </a:r>
            <a:endParaRPr lang="he-IL" sz="2800">
              <a:solidFill>
                <a:schemeClr val="accent3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אין פערים משמעותיים בין קבוצות גיל</a:t>
            </a:r>
          </a:p>
          <a:p>
            <a:pPr marL="0" indent="0">
              <a:spcBef>
                <a:spcPts val="0"/>
              </a:spcBef>
            </a:pPr>
            <a:endParaRPr lang="he-IL" sz="280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3205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P&lt;0.01</a:t>
            </a:r>
            <a:endParaRPr lang="he-IL" sz="2800"/>
          </a:p>
          <a:p>
            <a:endParaRPr lang="he-IL" sz="2800"/>
          </a:p>
          <a:p>
            <a:r>
              <a:rPr lang="he-IL" sz="2800"/>
              <a:t>אין פערים בין קבוצות גיל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6810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accent3"/>
                </a:solidFill>
              </a:rPr>
              <a:t>P&lt;0.05</a:t>
            </a:r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171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לא מובהק פערים מגדריים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28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accent3"/>
                </a:solidFill>
              </a:rPr>
              <a:t>P&lt;0.058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התדירות עלתה אצל 6% נשים לעומת 3%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הפנאי של נשים מושפע יותר: גם בעלייה וגם בירידה. </a:t>
            </a:r>
          </a:p>
          <a:p>
            <a:r>
              <a:rPr lang="he-IL" sz="2800"/>
              <a:t> פערים בין קבוצות גיל לא מובהקים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0507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05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48DE-36DE-A364-AC06-EAABA917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EEA35-E253-5773-DFB3-CA176562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4DF9B-B3B3-19DB-4B3E-D3883349B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נפגעת בעצמך/באופן אישי  במהלך המלחמה בגוף, נפש או ברכוש?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קשה, פרט ____________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בינונית-קלה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r" rtl="1">
              <a:lnSpc>
                <a:spcPct val="107000"/>
              </a:lnSpc>
            </a:pPr>
            <a:r>
              <a:rPr lang="en-US" sz="1800" kern="10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2. האם, במהלך המלחמה, אדם קרוב אליך נפגע, נחטף או נרצח?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B4DC-2226-5009-C02E-72EBC31BA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743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800"/>
              <a:t>פערים בין קבוצות גיל לא מובהקים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1503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589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800"/>
              <a:t>אין פערים מגדריים מובהקים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217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800"/>
              <a:t>אין פערים מגדריים מובהקים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593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8371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/>
              <a:t>הבדלים קלים בין קבוצות מגדר (מספרים קטנים) + אין הבדל בין קבוצות גיל</a:t>
            </a: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432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392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244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800"/>
              <a:t>מובהק 0.06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279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487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48DE-36DE-A364-AC06-EAABA917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EEA35-E253-5773-DFB3-CA1765620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4DF9B-B3B3-19DB-4B3E-D3883349B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האם נפגעת בעצמך/באופן אישי  במהלך המלחמה בגוף, נפש או ברכוש?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קשה, פרט ____________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כן, פגיעה בינונית-קלה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r" rtl="1">
              <a:lnSpc>
                <a:spcPct val="107000"/>
              </a:lnSpc>
            </a:pPr>
            <a:r>
              <a:rPr lang="en-US" sz="1800" kern="10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2. האם, במהלך המלחמה, אדם קרוב אליך נפגע, נחטף או נרצח?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כן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B4DC-2226-5009-C02E-72EBC31BA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687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P&lt;0.059</a:t>
            </a:r>
            <a:endParaRPr lang="he-IL">
              <a:solidFill>
                <a:schemeClr val="accent3"/>
              </a:solidFill>
            </a:endParaRPr>
          </a:p>
          <a:p>
            <a:r>
              <a:rPr lang="he-IL">
                <a:solidFill>
                  <a:schemeClr val="accent3"/>
                </a:solidFill>
              </a:rPr>
              <a:t>לא היה הבדל בין קבוצות גיל ומגדר</a:t>
            </a:r>
          </a:p>
          <a:p>
            <a:r>
              <a:rPr lang="he-IL">
                <a:solidFill>
                  <a:schemeClr val="accent3"/>
                </a:solidFill>
              </a:rPr>
              <a:t>סקר חברתי: האם אתה מרוצה מיחסיך עם שכנים, אם הארנק שלך היה נגנב האם שכנים היו מחזירים, האם בשכונה שלך משתפים פעולה כדי לשפר את השכונה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949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חיבור של 4 מדדים: 4-16 (מהימנות פנימית 0.6). חוסן נמוך/גבוה = 4 דרגון קיצוניות</a:t>
            </a:r>
          </a:p>
          <a:p>
            <a:r>
              <a:rPr lang="he-IL"/>
              <a:t>אין הבדלים בין קבוצות גיל + מגדר + עולים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5585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חיבור של 4 מדדים: 4-16 (מהימנות פנימית 0.83). חוסן נמוך/גבוה = 4 דרגון קיצוניות</a:t>
            </a:r>
          </a:p>
          <a:p>
            <a:r>
              <a:rPr lang="he-IL"/>
              <a:t>אין פערים מובהקים בין קבוצות גיל מגדר ועולים</a:t>
            </a:r>
          </a:p>
          <a:p>
            <a:r>
              <a:rPr lang="he-IL"/>
              <a:t>המון ערכים חסרים בשאלות האלה (</a:t>
            </a:r>
            <a:r>
              <a:rPr lang="en-US"/>
              <a:t>N=137</a:t>
            </a:r>
            <a:r>
              <a:rPr lang="he-IL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56857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חיבור של 2 מדדים: 2-8 (מהימנות פנימית 0.91). חוסן נמוך/גבוה = 2 דרגון קיצוניות</a:t>
            </a:r>
          </a:p>
          <a:p>
            <a:r>
              <a:rPr lang="en-US"/>
              <a:t>P&lt;0.049</a:t>
            </a:r>
          </a:p>
          <a:p>
            <a:r>
              <a:rPr lang="he-IL"/>
              <a:t>אין פער בין קבוצות גיל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96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192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משוקלל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909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FC551-903C-F814-6D8B-DF694DACA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E354B-FE13-CEB3-EA18-3C916060B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0EFF9-4798-F430-A5A1-C5DD26279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מה כואב? 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עומק </a:t>
            </a:r>
            <a:r>
              <a:rPr lang="he-IL" err="1">
                <a:latin typeface="Calibri Light" panose="020F0302020204030204" pitchFamily="34" charset="0"/>
                <a:cs typeface="Calibri Light" panose="020F0302020204030204" pitchFamily="34" charset="0"/>
              </a:rPr>
              <a:t>הצורכ</a:t>
            </a: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/ים - פרמטר הכרחי, אך לא מספיק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המצב החמיר?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שינוי לרעה (במצב קיים או חדש)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מסתדר לבד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היכולת לפתור עצמאית או באמצעות רשת התמיכה הקיימת 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8DA83-013B-9FA5-9F1F-E562DBD61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E656-BBEE-495E-A0E9-07C17D24AEF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21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FC551-903C-F814-6D8B-DF694DACA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E354B-FE13-CEB3-EA18-3C916060B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0EFF9-4798-F430-A5A1-C5DD26279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מה כואב? 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עומק </a:t>
            </a:r>
            <a:r>
              <a:rPr lang="he-IL" err="1">
                <a:latin typeface="Calibri Light" panose="020F0302020204030204" pitchFamily="34" charset="0"/>
                <a:cs typeface="Calibri Light" panose="020F0302020204030204" pitchFamily="34" charset="0"/>
              </a:rPr>
              <a:t>הצורכ</a:t>
            </a: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/ים - פרמטר הכרחי, אך לא מספיק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המצב החמיר?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שינוי לרעה (במצב קיים או חדש)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מסתדר לבד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היכולת לפתור עצמאית או באמצעות רשת התמיכה הקיימת 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8DA83-013B-9FA5-9F1F-E562DBD61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E656-BBEE-495E-A0E9-07C17D24AEF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00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A11F-94A2-A823-440A-163B935D9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FDDFB-9004-F48B-7435-4D99D7E10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C9428-91BB-4BB5-8D63-EA9D119CC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מה כואב? 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עומק </a:t>
            </a:r>
            <a:r>
              <a:rPr lang="he-IL" err="1">
                <a:latin typeface="Calibri Light" panose="020F0302020204030204" pitchFamily="34" charset="0"/>
                <a:cs typeface="Calibri Light" panose="020F0302020204030204" pitchFamily="34" charset="0"/>
              </a:rPr>
              <a:t>הצורכ</a:t>
            </a: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/ים - פרמטר הכרחי, אך לא מספיק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המצב החמיר?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שינוי לרעה (במצב קיים או חדש)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מסתדר לבד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היכולת לפתור עצמאית או באמצעות רשת התמיכה הקיימת 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3B95-FB75-A4AE-54F0-79FA42D5B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E656-BBEE-495E-A0E9-07C17D24AEF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194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B62DB-DBBE-4CAE-A49E-332DEE57EA10}" type="slidenum">
              <a:rPr kumimoji="0" lang="he-I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he-I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8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0.01</a:t>
            </a: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מצבך הבריאותי כיום?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 מאוד </a:t>
            </a: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 כל כך 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בכלל לא טוב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he-I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נתון ארצי – סקר חברתי 2022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65539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5626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בדידות, נפגע במלחמה, קרוב נפגע במלחמה, מרגיש בטוח</a:t>
            </a:r>
          </a:p>
          <a:p>
            <a:pPr algn="r" rtl="1"/>
            <a:endParaRPr lang="he-IL" sz="2800">
              <a:solidFill>
                <a:schemeClr val="accent3"/>
              </a:solidFill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בדידות – מגביר פי 4.2, אי יכולת לכסות הוצאות חודשיות פגיעות - </a:t>
            </a:r>
            <a:r>
              <a:rPr lang="he-IL" sz="1800" b="1" i="0" u="none" strike="noStrike" kern="1200">
                <a:solidFill>
                  <a:srgbClr val="FF0000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(פי 4.6), </a:t>
            </a:r>
            <a:endParaRPr lang="he-IL" sz="1800" b="0" i="0" u="none" strike="noStrike" kern="1200">
              <a:solidFill>
                <a:srgbClr val="424F5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r" rtl="1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פגיעה בינונית קלה </a:t>
            </a:r>
            <a:r>
              <a:rPr lang="en-US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לא נפגע 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מגביר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(פי 4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נשים- </a:t>
            </a: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0.6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חוסן אישי – 0.36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ילדים בחו"ל – 0.31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העסקה – 0.2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algn="r" rtl="1"/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9866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חוסן אישי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מצב פגיע 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6%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מצב יציב 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pPr marL="0" marR="0" lvl="0" indent="0" algn="r" defTabSz="914400" rtl="1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b="1" i="0" u="none" strike="noStrike" kern="1200">
                <a:solidFill>
                  <a:srgbClr val="FFFFFF"/>
                </a:solidFill>
                <a:effectLst/>
                <a:highlight>
                  <a:srgbClr val="006EA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מצב טוב </a:t>
            </a:r>
            <a:r>
              <a:rPr lang="he-IL" sz="1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74%</a:t>
            </a:r>
            <a:endParaRPr lang="he-IL" sz="1800" b="0" i="0" u="none" strike="noStrike">
              <a:effectLst/>
              <a:latin typeface="Arial" panose="020B0604020202020204" pitchFamily="34" charset="0"/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e-IL" sz="1800" b="0" i="0" u="none" strike="noStrike">
              <a:effectLst/>
              <a:highlight>
                <a:srgbClr val="006EA0"/>
              </a:highlight>
              <a:latin typeface="Arial" panose="020B0604020202020204" pitchFamily="34" charset="0"/>
            </a:endParaRPr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484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נפגע במלחמה, </a:t>
            </a:r>
            <a:r>
              <a:rPr lang="en-US" sz="2800">
                <a:solidFill>
                  <a:schemeClr val="accent3"/>
                </a:solidFill>
              </a:rPr>
              <a:t>IADL</a:t>
            </a:r>
            <a:r>
              <a:rPr lang="he-IL" sz="2800">
                <a:solidFill>
                  <a:schemeClr val="accent3"/>
                </a:solidFill>
              </a:rPr>
              <a:t>, מצב בריאות, מוגבלות, דיכאון</a:t>
            </a:r>
          </a:p>
          <a:p>
            <a:endParaRPr lang="he-IL" sz="2800"/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children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1.416578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0.027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abroad or no children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6.095051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0.005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level 3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0.2362644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0.005</a:t>
            </a:r>
            <a:r>
              <a:rPr lang="en-US" sz="4000"/>
              <a:t> </a:t>
            </a:r>
            <a:r>
              <a:rPr lang="he-IL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כן, פגיעה בינונית-קלה</a:t>
            </a:r>
            <a:r>
              <a:rPr lang="he-IL" sz="4000"/>
              <a:t> </a:t>
            </a:r>
            <a:r>
              <a:rPr lang="he-IL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2.441019</a:t>
            </a:r>
            <a:r>
              <a:rPr lang="he-IL" sz="4000"/>
              <a:t> </a:t>
            </a:r>
            <a:r>
              <a:rPr lang="he-IL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0.034</a:t>
            </a:r>
            <a:r>
              <a:rPr lang="he-IL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health2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3.923537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0.001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PHQ2_group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3.183834</a:t>
            </a:r>
            <a:r>
              <a:rPr lang="en-US" sz="4000"/>
              <a:t>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highlight>
                  <a:srgbClr val="C1F0C8"/>
                </a:highlight>
                <a:latin typeface="Arial" panose="020B0604020202020204" pitchFamily="34" charset="0"/>
              </a:rPr>
              <a:t>0</a:t>
            </a:r>
            <a:r>
              <a:rPr lang="en-US" sz="4000"/>
              <a:t> </a:t>
            </a:r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5381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0521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>
                <a:solidFill>
                  <a:schemeClr val="accent3"/>
                </a:solidFill>
              </a:rPr>
              <a:t>משוקלל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>
                <a:solidFill>
                  <a:schemeClr val="accent3"/>
                </a:solidFill>
              </a:rPr>
              <a:t>מנבאים שנבדקו: מגדר, גיל, מצב משפחתי, עולים, מס' ילדים, קרבה גאוגרפית לילדים, השכלה, רמת הדתיות, תעסוקה, יכולת לכסות הוצאות חודשיות, בדידות, נפגע במלחמה, קרוב נפגע במלחמה, מרגיש בטוח, </a:t>
            </a:r>
            <a:r>
              <a:rPr lang="en-US" sz="2800">
                <a:solidFill>
                  <a:schemeClr val="accent3"/>
                </a:solidFill>
              </a:rPr>
              <a:t>IADL</a:t>
            </a:r>
            <a:r>
              <a:rPr lang="he-IL" sz="2800">
                <a:solidFill>
                  <a:schemeClr val="accent3"/>
                </a:solidFill>
              </a:rPr>
              <a:t>, מצב בריאות, מוגבלות, דיכאון, חוסן אישי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800">
              <a:solidFill>
                <a:schemeClr val="accent3"/>
              </a:solidFill>
            </a:endParaRP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2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ילדים בחו"ל – 5.2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2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בריאות – 3.5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2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אלמן – 2.7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e-IL" sz="2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העסקה – 2.1</a:t>
            </a:r>
          </a:p>
          <a:p>
            <a:pPr marL="0" algn="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IADL</a:t>
            </a:r>
            <a:r>
              <a:rPr lang="he-IL" sz="2800" b="0" i="0" u="none" strike="noStrike" kern="1200">
                <a:solidFill>
                  <a:srgbClr val="424F5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2.1</a:t>
            </a:r>
            <a:endParaRPr lang="he-IL" sz="2800" b="0" i="0" u="none" strike="noStrike">
              <a:effectLst/>
              <a:latin typeface="Arial" panose="020B0604020202020204" pitchFamily="34" charset="0"/>
            </a:endParaRPr>
          </a:p>
          <a:p>
            <a:pPr algn="r" rtl="1"/>
            <a:endParaRPr lang="he-IL" sz="4000">
              <a:solidFill>
                <a:schemeClr val="accent3"/>
              </a:solidFill>
            </a:endParaRPr>
          </a:p>
          <a:p>
            <a:pPr algn="r" rtl="1"/>
            <a:endParaRPr lang="he-IL" sz="2800">
              <a:solidFill>
                <a:schemeClr val="accent3"/>
              </a:solidFill>
            </a:endParaRPr>
          </a:p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270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8552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2800"/>
          </a:p>
          <a:p>
            <a:endParaRPr lang="he-I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2947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D719-702A-83BD-6238-6BF1E1ADD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83D63-41E1-12A6-CD32-AE1E288F9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A4D7B-4916-C132-6D21-C9BEC4132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מה כואב? 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עומק </a:t>
            </a:r>
            <a:r>
              <a:rPr lang="he-IL" err="1">
                <a:latin typeface="Calibri Light" panose="020F0302020204030204" pitchFamily="34" charset="0"/>
                <a:cs typeface="Calibri Light" panose="020F0302020204030204" pitchFamily="34" charset="0"/>
              </a:rPr>
              <a:t>הצורכ</a:t>
            </a: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/ים - פרמטר הכרחי, אך לא מספיק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המצב החמיר?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שינוי לרעה (במצב קיים או חדש)</a:t>
            </a:r>
          </a:p>
          <a:p>
            <a:pPr lvl="1" algn="r" rtl="1"/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האם מסתדר לבד</a:t>
            </a:r>
            <a:b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e-IL">
                <a:latin typeface="Calibri Light" panose="020F0302020204030204" pitchFamily="34" charset="0"/>
                <a:cs typeface="Calibri Light" panose="020F0302020204030204" pitchFamily="34" charset="0"/>
              </a:rPr>
              <a:t>היכולת לפתור עצמאית או באמצעות רשת התמיכה הקיימת 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CA58A-3558-39E2-C2F2-04D7B6135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E656-BBEE-495E-A0E9-07C17D24AEF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(</a:t>
            </a:r>
            <a:r>
              <a:rPr lang="en-US" sz="1200">
                <a:solidFill>
                  <a:schemeClr val="accent3"/>
                </a:solidFill>
              </a:rPr>
              <a:t>P&lt;0.07</a:t>
            </a:r>
            <a:r>
              <a:rPr lang="he-IL" sz="1200">
                <a:solidFill>
                  <a:schemeClr val="accent3"/>
                </a:solidFill>
              </a:rPr>
              <a:t>)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>
                <a:solidFill>
                  <a:schemeClr val="accent3"/>
                </a:solidFill>
              </a:rPr>
              <a:t>אין פערים בין קבוצות גיל</a:t>
            </a: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>
              <a:solidFill>
                <a:schemeClr val="accent3"/>
              </a:solidFill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13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מה מצבך הבריאותי כיום?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 מאוד </a:t>
            </a: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 כל כך טוב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בכלל לא טוב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he-I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5000"/>
              </a:lnSpc>
              <a:buFont typeface="+mj-lt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endParaRPr lang="he-I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נתון ארצי – סקר חברתי 2022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Font typeface="+mj-cs"/>
              <a:buNone/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180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200">
              <a:solidFill>
                <a:schemeClr val="accent3"/>
              </a:solidFill>
            </a:endParaRPr>
          </a:p>
          <a:p>
            <a:pPr marL="342900" lvl="0" indent="-342900" algn="r" rtl="1">
              <a:lnSpc>
                <a:spcPct val="105000"/>
              </a:lnSpc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האם, מאז תחילת המלחמה, חל שינוי במצב הבריאותי שלך?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חלה הרעה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המצב לא השתנה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cs"/>
              <a:buAutoNum type="hebrew2Minus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חל שיפור 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>
              <a:solidFill>
                <a:schemeClr val="accent3"/>
              </a:solidFill>
            </a:endParaRPr>
          </a:p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16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6AA7E-1FD0-ECA9-D959-FCBC4F00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54A7A-E869-AEF2-1B29-9F51CF66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46DC-0A55-91AD-9834-4A875039C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800">
                <a:solidFill>
                  <a:schemeClr val="accent3"/>
                </a:solidFill>
              </a:rPr>
              <a:t>משוקלל</a:t>
            </a:r>
          </a:p>
          <a:p>
            <a:pPr algn="r" rtl="1"/>
            <a:r>
              <a:rPr lang="he-IL" sz="1800">
                <a:solidFill>
                  <a:schemeClr val="accent3"/>
                </a:solidFill>
              </a:rPr>
              <a:t>* (</a:t>
            </a:r>
            <a:r>
              <a:rPr lang="en-US" sz="1800">
                <a:solidFill>
                  <a:schemeClr val="accent3"/>
                </a:solidFill>
              </a:rPr>
              <a:t>P&lt;0. 05</a:t>
            </a:r>
            <a:r>
              <a:rPr lang="he-IL" sz="1800">
                <a:solidFill>
                  <a:schemeClr val="accent3"/>
                </a:solidFill>
              </a:rPr>
              <a:t>) </a:t>
            </a:r>
          </a:p>
          <a:p>
            <a:endParaRPr lang="he-IL" sz="1800"/>
          </a:p>
          <a:p>
            <a:r>
              <a:rPr lang="he-IL" sz="1800"/>
              <a:t>סולם 1 (בכלל לא) – 4 (כמעט כל יום)</a:t>
            </a: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עניין מועט או הנאה מעטה בעשיית דברים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תחושת עצב, דיכאון או חוסר תקווה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 sz="1800" b="1"/>
          </a:p>
          <a:p>
            <a:pPr algn="r" rtl="1"/>
            <a:endParaRPr lang="he-IL" sz="1800" b="1"/>
          </a:p>
          <a:p>
            <a:pPr algn="r" rtl="1"/>
            <a:r>
              <a:rPr lang="he-IL" sz="1800" b="1"/>
              <a:t>על המדד</a:t>
            </a:r>
            <a:r>
              <a:rPr lang="he-IL" sz="1800"/>
              <a:t>: סולם מקוצר ומתוקף. הניקוד האפשרי נע בין 2 (רמת הדיכאון הנמוכה ביותר) ל- 8 (רמת הדיכאון הגבוהה ביותר). </a:t>
            </a:r>
          </a:p>
          <a:p>
            <a:pPr algn="r" rtl="1"/>
            <a:r>
              <a:rPr lang="he-IL" sz="1800"/>
              <a:t>במחקר זה בוצע חלוקה לשלוש קבוצות: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/>
              <a:t>רמת דיכאון נמוכה (2-3 במדד </a:t>
            </a:r>
            <a:r>
              <a:rPr lang="en-US" sz="1800"/>
              <a:t>PHQ2</a:t>
            </a:r>
            <a:r>
              <a:rPr lang="he-IL" sz="180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/>
              <a:t>רמת דיכאון בינונית (4-6 במדד </a:t>
            </a:r>
            <a:r>
              <a:rPr lang="en-US" sz="1800"/>
              <a:t>PHQ2</a:t>
            </a:r>
            <a:r>
              <a:rPr lang="he-IL" sz="180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800"/>
              <a:t>רמת דיכאון גבוהה (7-8 במדד </a:t>
            </a:r>
            <a:r>
              <a:rPr lang="en-US" sz="1800"/>
              <a:t>PHQ2</a:t>
            </a:r>
            <a:r>
              <a:rPr lang="he-IL" sz="180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28EB8-8EA3-C6D5-160F-944414D9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B62DB-DBBE-4CAE-A49E-332DEE57EA1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4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dale.jdc.org.il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dale.jdc.org.il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1310138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12423" y="3134625"/>
            <a:ext cx="8367153" cy="1007754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24495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071011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מלבן 17">
            <a:extLst>
              <a:ext uri="{FF2B5EF4-FFF2-40B4-BE49-F238E27FC236}">
                <a16:creationId xmlns:a16="http://schemas.microsoft.com/office/drawing/2014/main" id="{D1821F43-F5C8-45D9-82AC-3C87F16955C5}"/>
              </a:ext>
            </a:extLst>
          </p:cNvPr>
          <p:cNvSpPr/>
          <p:nvPr userDrawn="1"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22">
            <a:extLst>
              <a:ext uri="{FF2B5EF4-FFF2-40B4-BE49-F238E27FC236}">
                <a16:creationId xmlns:a16="http://schemas.microsoft.com/office/drawing/2014/main" id="{FFC42D22-7CA4-4820-A954-FFA3B37DC869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23">
            <a:extLst>
              <a:ext uri="{FF2B5EF4-FFF2-40B4-BE49-F238E27FC236}">
                <a16:creationId xmlns:a16="http://schemas.microsoft.com/office/drawing/2014/main" id="{C7311CD7-2F14-49A9-B6E1-A771B9353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54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7">
            <a:extLst>
              <a:ext uri="{FF2B5EF4-FFF2-40B4-BE49-F238E27FC236}">
                <a16:creationId xmlns:a16="http://schemas.microsoft.com/office/drawing/2014/main" id="{AFE05CEA-783F-4364-A7B8-36D54E3B8549}"/>
              </a:ext>
            </a:extLst>
          </p:cNvPr>
          <p:cNvSpPr/>
          <p:nvPr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7686" y="-26901"/>
            <a:ext cx="12209686" cy="514514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מלבן 8">
            <a:extLst>
              <a:ext uri="{FF2B5EF4-FFF2-40B4-BE49-F238E27FC236}">
                <a16:creationId xmlns:a16="http://schemas.microsoft.com/office/drawing/2014/main" id="{CA7EEE55-D1DC-44EF-AA92-BF9C7F3A319A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301140E-BEDE-4DD4-9D4A-CB601FDCCEEF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7611B44-B797-4531-94BB-693ADE11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8" name="מלבן 11">
            <a:extLst>
              <a:ext uri="{FF2B5EF4-FFF2-40B4-BE49-F238E27FC236}">
                <a16:creationId xmlns:a16="http://schemas.microsoft.com/office/drawing/2014/main" id="{D11E7429-79D8-46BF-9D30-16CB05B7477E}"/>
              </a:ext>
            </a:extLst>
          </p:cNvPr>
          <p:cNvSpPr/>
          <p:nvPr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BCFB976-1F9C-46A1-ABE0-30726A603247}"/>
              </a:ext>
            </a:extLst>
          </p:cNvPr>
          <p:cNvSpPr/>
          <p:nvPr userDrawn="1"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499F71D-BF43-437E-B585-0966776B5335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B2E6220-C74E-4298-8DF8-43F5D10BB4E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6421C-DF55-409E-9B4C-81B0D4C53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3" name="מלבן 11">
            <a:extLst>
              <a:ext uri="{FF2B5EF4-FFF2-40B4-BE49-F238E27FC236}">
                <a16:creationId xmlns:a16="http://schemas.microsoft.com/office/drawing/2014/main" id="{390FF7A6-B227-467F-86A2-6D32ED6067DA}"/>
              </a:ext>
            </a:extLst>
          </p:cNvPr>
          <p:cNvSpPr/>
          <p:nvPr userDrawn="1"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1310138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912423" y="3134625"/>
            <a:ext cx="8367153" cy="1007754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24495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071011" y="5852716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23E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מלבן 17">
            <a:extLst>
              <a:ext uri="{FF2B5EF4-FFF2-40B4-BE49-F238E27FC236}">
                <a16:creationId xmlns:a16="http://schemas.microsoft.com/office/drawing/2014/main" id="{D1821F43-F5C8-45D9-82AC-3C87F16955C5}"/>
              </a:ext>
            </a:extLst>
          </p:cNvPr>
          <p:cNvSpPr/>
          <p:nvPr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22">
            <a:extLst>
              <a:ext uri="{FF2B5EF4-FFF2-40B4-BE49-F238E27FC236}">
                <a16:creationId xmlns:a16="http://schemas.microsoft.com/office/drawing/2014/main" id="{FFC42D22-7CA4-4820-A954-FFA3B37DC869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23">
            <a:extLst>
              <a:ext uri="{FF2B5EF4-FFF2-40B4-BE49-F238E27FC236}">
                <a16:creationId xmlns:a16="http://schemas.microsoft.com/office/drawing/2014/main" id="{C7311CD7-2F14-49A9-B6E1-A771B9353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2" name="מלבן 17">
            <a:extLst>
              <a:ext uri="{FF2B5EF4-FFF2-40B4-BE49-F238E27FC236}">
                <a16:creationId xmlns:a16="http://schemas.microsoft.com/office/drawing/2014/main" id="{BEC259A9-1557-4D38-9429-A27556529DCC}"/>
              </a:ext>
            </a:extLst>
          </p:cNvPr>
          <p:cNvSpPr/>
          <p:nvPr userDrawn="1"/>
        </p:nvSpPr>
        <p:spPr>
          <a:xfrm>
            <a:off x="-2720" y="0"/>
            <a:ext cx="12194720" cy="5179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22">
            <a:extLst>
              <a:ext uri="{FF2B5EF4-FFF2-40B4-BE49-F238E27FC236}">
                <a16:creationId xmlns:a16="http://schemas.microsoft.com/office/drawing/2014/main" id="{8A81CC8C-6C95-42CA-97D2-C0A98A4E2EEC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23">
            <a:extLst>
              <a:ext uri="{FF2B5EF4-FFF2-40B4-BE49-F238E27FC236}">
                <a16:creationId xmlns:a16="http://schemas.microsoft.com/office/drawing/2014/main" id="{6A5763CD-E7B1-4630-ACEB-5295BCBB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686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041320" y="1310138"/>
            <a:ext cx="7560129" cy="1718038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41321" y="3134625"/>
            <a:ext cx="7560128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80463" y="5212453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1784FE4-FA25-4454-979F-0598519F1B2F}"/>
              </a:ext>
            </a:extLst>
          </p:cNvPr>
          <p:cNvSpPr/>
          <p:nvPr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8">
            <a:extLst>
              <a:ext uri="{FF2B5EF4-FFF2-40B4-BE49-F238E27FC236}">
                <a16:creationId xmlns:a16="http://schemas.microsoft.com/office/drawing/2014/main" id="{3C0D5686-6983-4EFA-8B85-D1E6A61B64A6}"/>
              </a:ext>
            </a:extLst>
          </p:cNvPr>
          <p:cNvSpPr/>
          <p:nvPr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9">
            <a:extLst>
              <a:ext uri="{FF2B5EF4-FFF2-40B4-BE49-F238E27FC236}">
                <a16:creationId xmlns:a16="http://schemas.microsoft.com/office/drawing/2014/main" id="{FB1CD190-6593-476C-B0B6-D823ED9D9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D59B68FB-5FC2-4813-89EC-0640EB1B9F99}"/>
              </a:ext>
            </a:extLst>
          </p:cNvPr>
          <p:cNvSpPr/>
          <p:nvPr userDrawn="1"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8">
            <a:extLst>
              <a:ext uri="{FF2B5EF4-FFF2-40B4-BE49-F238E27FC236}">
                <a16:creationId xmlns:a16="http://schemas.microsoft.com/office/drawing/2014/main" id="{34F7D37F-05B4-4F6C-8C6B-238F12DFECB3}"/>
              </a:ext>
            </a:extLst>
          </p:cNvPr>
          <p:cNvSpPr/>
          <p:nvPr userDrawn="1"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9">
            <a:extLst>
              <a:ext uri="{FF2B5EF4-FFF2-40B4-BE49-F238E27FC236}">
                <a16:creationId xmlns:a16="http://schemas.microsoft.com/office/drawing/2014/main" id="{F6997AF1-F6FF-43C4-92A9-5F2F2DFBE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546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93996" y="557664"/>
            <a:ext cx="5453244" cy="224192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30263" y="3166415"/>
            <a:ext cx="5216977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90119" y="4327465"/>
            <a:ext cx="4957121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מלבן 1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6CEDC6-39B5-407C-B3D4-E8B0517D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3962" y="479159"/>
            <a:ext cx="5453244" cy="58996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DB45969E-A56B-45F5-A22A-1DE10523FC67}"/>
              </a:ext>
            </a:extLst>
          </p:cNvPr>
          <p:cNvSpPr/>
          <p:nvPr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2">
            <a:extLst>
              <a:ext uri="{FF2B5EF4-FFF2-40B4-BE49-F238E27FC236}">
                <a16:creationId xmlns:a16="http://schemas.microsoft.com/office/drawing/2014/main" id="{EED6C5C8-4AAF-4EEC-BF88-6EA92633E684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52BCF3-4DE1-4879-AC54-759AA8E3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  <p:sp>
        <p:nvSpPr>
          <p:cNvPr id="14" name="מלבן 11">
            <a:extLst>
              <a:ext uri="{FF2B5EF4-FFF2-40B4-BE49-F238E27FC236}">
                <a16:creationId xmlns:a16="http://schemas.microsoft.com/office/drawing/2014/main" id="{028F2505-C471-4128-BEC7-C55756F71E4C}"/>
              </a:ext>
            </a:extLst>
          </p:cNvPr>
          <p:cNvSpPr/>
          <p:nvPr userDrawn="1"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2">
            <a:extLst>
              <a:ext uri="{FF2B5EF4-FFF2-40B4-BE49-F238E27FC236}">
                <a16:creationId xmlns:a16="http://schemas.microsoft.com/office/drawing/2014/main" id="{6C6505BA-0816-4FBD-A5FF-8D390CE4691B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4E2D833-789A-43A5-8EF7-AFBC3E76A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670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2763381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6" name="מלבן 9">
            <a:extLst>
              <a:ext uri="{FF2B5EF4-FFF2-40B4-BE49-F238E27FC236}">
                <a16:creationId xmlns:a16="http://schemas.microsoft.com/office/drawing/2014/main" id="{1EAEA001-E2B0-4E53-91D2-5C5A9F66B604}"/>
              </a:ext>
            </a:extLst>
          </p:cNvPr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11">
            <a:extLst>
              <a:ext uri="{FF2B5EF4-FFF2-40B4-BE49-F238E27FC236}">
                <a16:creationId xmlns:a16="http://schemas.microsoft.com/office/drawing/2014/main" id="{12C2C3A2-2DC1-41AA-85A5-554843E9FF76}"/>
              </a:ext>
            </a:extLst>
          </p:cNvPr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9CDFEF2-4488-4360-8C03-E5A3C0BC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9" name="מלבן 9">
            <a:extLst>
              <a:ext uri="{FF2B5EF4-FFF2-40B4-BE49-F238E27FC236}">
                <a16:creationId xmlns:a16="http://schemas.microsoft.com/office/drawing/2014/main" id="{3DF83C02-DFE1-4098-8E57-BE9E9FE7AE47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1">
            <a:extLst>
              <a:ext uri="{FF2B5EF4-FFF2-40B4-BE49-F238E27FC236}">
                <a16:creationId xmlns:a16="http://schemas.microsoft.com/office/drawing/2014/main" id="{0D48724B-1916-4B06-8C81-5D4F930D9E52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0F11BC21-A06E-4808-8B4F-F4E4FF477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440" y="1211447"/>
            <a:ext cx="6112326" cy="56465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39592" y="2122712"/>
            <a:ext cx="4957733" cy="2424019"/>
          </a:xfrm>
          <a:noFill/>
        </p:spPr>
        <p:txBody>
          <a:bodyPr anchor="t">
            <a:noAutofit/>
          </a:bodyPr>
          <a:lstStyle>
            <a:lvl1pPr marL="0" indent="0" algn="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8" name="מלבן 9">
            <a:extLst>
              <a:ext uri="{FF2B5EF4-FFF2-40B4-BE49-F238E27FC236}">
                <a16:creationId xmlns:a16="http://schemas.microsoft.com/office/drawing/2014/main" id="{8AE7EC51-9F31-431E-94C0-8F477C6BAF8A}"/>
              </a:ext>
            </a:extLst>
          </p:cNvPr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7E127EBF-B22C-416B-96BD-8B13C07883F2}"/>
              </a:ext>
            </a:extLst>
          </p:cNvPr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251EB9D-19AC-45A2-9FC5-D5471EC7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3" name="מלבן 9">
            <a:extLst>
              <a:ext uri="{FF2B5EF4-FFF2-40B4-BE49-F238E27FC236}">
                <a16:creationId xmlns:a16="http://schemas.microsoft.com/office/drawing/2014/main" id="{BF33F012-0B48-44E4-9BCA-DF9DA2B584C2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1">
            <a:extLst>
              <a:ext uri="{FF2B5EF4-FFF2-40B4-BE49-F238E27FC236}">
                <a16:creationId xmlns:a16="http://schemas.microsoft.com/office/drawing/2014/main" id="{2A8CD443-66D9-4AEF-A6E8-0B1C97CA5E1C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6BC636B2-668B-49D4-82F2-E6187C13E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9385267" cy="435133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C173E-0F63-4469-837F-5F34A6BD1AC7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5BE7D73-436E-45C1-97BA-BC7AEC0FFA8C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1CA9B66-42F2-4FD4-BBB3-D3758DE1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283395-E810-4E4C-8BF3-5DE2E8DD7A72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5">
            <a:extLst>
              <a:ext uri="{FF2B5EF4-FFF2-40B4-BE49-F238E27FC236}">
                <a16:creationId xmlns:a16="http://schemas.microsoft.com/office/drawing/2014/main" id="{91EEA1A6-D48A-4870-9730-23870829D16B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9F425F9-415C-4F40-825D-3C051B377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80F81E-ED1F-4F58-8295-592BD3D9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168" y="1822042"/>
            <a:ext cx="9385267" cy="4351719"/>
          </a:xfrm>
        </p:spPr>
        <p:txBody>
          <a:bodyPr tIns="46800"/>
          <a:lstStyle>
            <a:lvl1pPr indent="-288000">
              <a:lnSpc>
                <a:spcPts val="3360"/>
              </a:lnSpc>
              <a:defRPr sz="2800"/>
            </a:lvl1pPr>
            <a:lvl2pPr indent="-288000">
              <a:lnSpc>
                <a:spcPts val="3360"/>
              </a:lnSpc>
              <a:defRPr sz="2800"/>
            </a:lvl2pPr>
            <a:lvl3pPr indent="-288000">
              <a:lnSpc>
                <a:spcPts val="3360"/>
              </a:lnSpc>
              <a:defRPr sz="2800"/>
            </a:lvl3pPr>
            <a:lvl4pPr indent="-288000">
              <a:lnSpc>
                <a:spcPts val="3360"/>
              </a:lnSpc>
              <a:defRPr sz="2800"/>
            </a:lvl4pPr>
            <a:lvl5pPr indent="-288000">
              <a:lnSpc>
                <a:spcPts val="336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723FDA-9090-43BA-A02E-EEE812C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ECCBBA4-F101-45CC-90B4-2DEC09A077F4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5">
            <a:extLst>
              <a:ext uri="{FF2B5EF4-FFF2-40B4-BE49-F238E27FC236}">
                <a16:creationId xmlns:a16="http://schemas.microsoft.com/office/drawing/2014/main" id="{44723ADD-CBC9-4266-9683-A0ADEEA876B1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A4F01CE3-C69C-41F1-A76F-DBD345340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D21CA533-A1E8-4188-AC5B-7F84F3D824BA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5">
            <a:extLst>
              <a:ext uri="{FF2B5EF4-FFF2-40B4-BE49-F238E27FC236}">
                <a16:creationId xmlns:a16="http://schemas.microsoft.com/office/drawing/2014/main" id="{F07C8E73-6940-4BC8-9188-29674601B8F2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A9FE4719-0F47-4CF0-9405-3957B4D87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רשימ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4476753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5843035" y="1825625"/>
            <a:ext cx="4478400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33FB8F9-80EF-41CB-BDF7-6956A5F661F0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4">
            <a:extLst>
              <a:ext uri="{FF2B5EF4-FFF2-40B4-BE49-F238E27FC236}">
                <a16:creationId xmlns:a16="http://schemas.microsoft.com/office/drawing/2014/main" id="{026E2F9C-A0C1-47DF-89B6-AF78E475AEB1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9F423-51F3-46BE-9C99-3236FD525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3" name="Oval 10">
            <a:extLst>
              <a:ext uri="{FF2B5EF4-FFF2-40B4-BE49-F238E27FC236}">
                <a16:creationId xmlns:a16="http://schemas.microsoft.com/office/drawing/2014/main" id="{01DAFF46-603D-414D-9EBB-8E74F48AD3D2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39F1B92-2FAC-45FC-86E2-2083B6CE7DF2}"/>
              </a:ext>
            </a:extLst>
          </p:cNvPr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3FAECF9A-4A57-438B-AC44-1AFE7B30D250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14">
            <a:extLst>
              <a:ext uri="{FF2B5EF4-FFF2-40B4-BE49-F238E27FC236}">
                <a16:creationId xmlns:a16="http://schemas.microsoft.com/office/drawing/2014/main" id="{30C9825B-8947-4707-BF3D-2EFE9A18AB8F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1FD577-C140-474C-A387-CE4715F5A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24" name="Oval 10">
            <a:extLst>
              <a:ext uri="{FF2B5EF4-FFF2-40B4-BE49-F238E27FC236}">
                <a16:creationId xmlns:a16="http://schemas.microsoft.com/office/drawing/2014/main" id="{CD549C3D-B338-447F-80F2-873B3810028C}"/>
              </a:ext>
            </a:extLst>
          </p:cNvPr>
          <p:cNvSpPr/>
          <p:nvPr userDrawn="1"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D7179F8-7789-494D-95F3-D5352819D275}"/>
              </a:ext>
            </a:extLst>
          </p:cNvPr>
          <p:cNvSpPr txBox="1">
            <a:spLocks/>
          </p:cNvSpPr>
          <p:nvPr userDrawn="1"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82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10356A00-9B16-4839-B8B0-057E44862AEA}"/>
              </a:ext>
            </a:extLst>
          </p:cNvPr>
          <p:cNvSpPr txBox="1">
            <a:spLocks/>
          </p:cNvSpPr>
          <p:nvPr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6B0A68-61F2-4AAA-8F1D-A8BC9577A6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4000" y="2646005"/>
            <a:ext cx="6624000" cy="575473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E7756C85-36BB-40DF-B74E-8FBC6C1F7B9A}"/>
              </a:ext>
            </a:extLst>
          </p:cNvPr>
          <p:cNvSpPr/>
          <p:nvPr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8">
            <a:extLst>
              <a:ext uri="{FF2B5EF4-FFF2-40B4-BE49-F238E27FC236}">
                <a16:creationId xmlns:a16="http://schemas.microsoft.com/office/drawing/2014/main" id="{CDC05934-5315-458D-AB18-479E04EB0B7E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0">
            <a:extLst>
              <a:ext uri="{FF2B5EF4-FFF2-40B4-BE49-F238E27FC236}">
                <a16:creationId xmlns:a16="http://schemas.microsoft.com/office/drawing/2014/main" id="{A900D701-BB26-416F-9B94-AAFC72BCB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9B92886E-F97D-49EE-A9E2-6ABD6EFC538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D8716EB-1DFE-43A3-9ADE-591792E6A324}"/>
              </a:ext>
            </a:extLst>
          </p:cNvPr>
          <p:cNvSpPr txBox="1">
            <a:spLocks/>
          </p:cNvSpPr>
          <p:nvPr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7">
            <a:extLst>
              <a:ext uri="{FF2B5EF4-FFF2-40B4-BE49-F238E27FC236}">
                <a16:creationId xmlns:a16="http://schemas.microsoft.com/office/drawing/2014/main" id="{BC649F6B-057A-4D80-952A-E90E2EE34C38}"/>
              </a:ext>
            </a:extLst>
          </p:cNvPr>
          <p:cNvSpPr/>
          <p:nvPr userDrawn="1"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8">
            <a:extLst>
              <a:ext uri="{FF2B5EF4-FFF2-40B4-BE49-F238E27FC236}">
                <a16:creationId xmlns:a16="http://schemas.microsoft.com/office/drawing/2014/main" id="{7998BCA0-1124-4447-8A36-03892AB762E3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0">
            <a:extLst>
              <a:ext uri="{FF2B5EF4-FFF2-40B4-BE49-F238E27FC236}">
                <a16:creationId xmlns:a16="http://schemas.microsoft.com/office/drawing/2014/main" id="{AD4B1353-36BB-48D0-B571-F11EE752F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E4E84AE0-F8E4-4463-83A8-DC6451E6DB4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51AAAB5-9EFD-4806-8EA5-9D16ED5E9562}"/>
              </a:ext>
            </a:extLst>
          </p:cNvPr>
          <p:cNvSpPr txBox="1">
            <a:spLocks/>
          </p:cNvSpPr>
          <p:nvPr userDrawn="1"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041320" y="1310138"/>
            <a:ext cx="7560129" cy="1718038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041321" y="3134625"/>
            <a:ext cx="7560128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80463" y="5212453"/>
            <a:ext cx="4620986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1784FE4-FA25-4454-979F-0598519F1B2F}"/>
              </a:ext>
            </a:extLst>
          </p:cNvPr>
          <p:cNvSpPr/>
          <p:nvPr userDrawn="1"/>
        </p:nvSpPr>
        <p:spPr>
          <a:xfrm>
            <a:off x="2683452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8">
            <a:extLst>
              <a:ext uri="{FF2B5EF4-FFF2-40B4-BE49-F238E27FC236}">
                <a16:creationId xmlns:a16="http://schemas.microsoft.com/office/drawing/2014/main" id="{3C0D5686-6983-4EFA-8B85-D1E6A61B64A6}"/>
              </a:ext>
            </a:extLst>
          </p:cNvPr>
          <p:cNvSpPr/>
          <p:nvPr userDrawn="1"/>
        </p:nvSpPr>
        <p:spPr>
          <a:xfrm>
            <a:off x="3043452" y="0"/>
            <a:ext cx="914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9">
            <a:extLst>
              <a:ext uri="{FF2B5EF4-FFF2-40B4-BE49-F238E27FC236}">
                <a16:creationId xmlns:a16="http://schemas.microsoft.com/office/drawing/2014/main" id="{FB1CD190-6593-476C-B0B6-D823ED9D9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297" y="4335500"/>
            <a:ext cx="1682520" cy="16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5382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7">
            <a:extLst>
              <a:ext uri="{FF2B5EF4-FFF2-40B4-BE49-F238E27FC236}">
                <a16:creationId xmlns:a16="http://schemas.microsoft.com/office/drawing/2014/main" id="{AFE05CEA-783F-4364-A7B8-36D54E3B8549}"/>
              </a:ext>
            </a:extLst>
          </p:cNvPr>
          <p:cNvSpPr/>
          <p:nvPr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7686" y="-26901"/>
            <a:ext cx="12209686" cy="514514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מלבן 8">
            <a:extLst>
              <a:ext uri="{FF2B5EF4-FFF2-40B4-BE49-F238E27FC236}">
                <a16:creationId xmlns:a16="http://schemas.microsoft.com/office/drawing/2014/main" id="{CA7EEE55-D1DC-44EF-AA92-BF9C7F3A319A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301140E-BEDE-4DD4-9D4A-CB601FDCCEEF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7611B44-B797-4531-94BB-693ADE11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8" name="מלבן 11">
            <a:extLst>
              <a:ext uri="{FF2B5EF4-FFF2-40B4-BE49-F238E27FC236}">
                <a16:creationId xmlns:a16="http://schemas.microsoft.com/office/drawing/2014/main" id="{D11E7429-79D8-46BF-9D30-16CB05B7477E}"/>
              </a:ext>
            </a:extLst>
          </p:cNvPr>
          <p:cNvSpPr/>
          <p:nvPr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BCFB976-1F9C-46A1-ABE0-30726A603247}"/>
              </a:ext>
            </a:extLst>
          </p:cNvPr>
          <p:cNvSpPr/>
          <p:nvPr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499F71D-BF43-437E-B585-0966776B5335}"/>
              </a:ext>
            </a:extLst>
          </p:cNvPr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B2E6220-C74E-4298-8DF8-43F5D10BB4E4}"/>
              </a:ext>
            </a:extLst>
          </p:cNvPr>
          <p:cNvSpPr txBox="1">
            <a:spLocks noChangeArrowheads="1"/>
          </p:cNvSpPr>
          <p:nvPr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6421C-DF55-409E-9B4C-81B0D4C5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13" name="מלבן 11">
            <a:extLst>
              <a:ext uri="{FF2B5EF4-FFF2-40B4-BE49-F238E27FC236}">
                <a16:creationId xmlns:a16="http://schemas.microsoft.com/office/drawing/2014/main" id="{390FF7A6-B227-467F-86A2-6D32ED6067DA}"/>
              </a:ext>
            </a:extLst>
          </p:cNvPr>
          <p:cNvSpPr/>
          <p:nvPr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7">
            <a:extLst>
              <a:ext uri="{FF2B5EF4-FFF2-40B4-BE49-F238E27FC236}">
                <a16:creationId xmlns:a16="http://schemas.microsoft.com/office/drawing/2014/main" id="{FAC8B7FA-88AD-4F68-A3B5-69379FBD6A1C}"/>
              </a:ext>
            </a:extLst>
          </p:cNvPr>
          <p:cNvSpPr/>
          <p:nvPr userDrawn="1"/>
        </p:nvSpPr>
        <p:spPr>
          <a:xfrm>
            <a:off x="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8">
            <a:extLst>
              <a:ext uri="{FF2B5EF4-FFF2-40B4-BE49-F238E27FC236}">
                <a16:creationId xmlns:a16="http://schemas.microsoft.com/office/drawing/2014/main" id="{8C2F7976-1514-462C-8D6E-2B87BAD3E274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5B0AC34-01D6-4A05-9921-0ED5E546DA6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257800" y="5723202"/>
            <a:ext cx="5495925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5BC498-A381-4C57-8153-ADBBADC3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395" y="5675539"/>
            <a:ext cx="945931" cy="945931"/>
          </a:xfrm>
          <a:prstGeom prst="rect">
            <a:avLst/>
          </a:prstGeom>
        </p:spPr>
      </p:pic>
      <p:sp>
        <p:nvSpPr>
          <p:cNvPr id="22" name="מלבן 11">
            <a:extLst>
              <a:ext uri="{FF2B5EF4-FFF2-40B4-BE49-F238E27FC236}">
                <a16:creationId xmlns:a16="http://schemas.microsoft.com/office/drawing/2014/main" id="{8BB2842F-E825-48F6-B35E-198F490B6E84}"/>
              </a:ext>
            </a:extLst>
          </p:cNvPr>
          <p:cNvSpPr/>
          <p:nvPr userDrawn="1"/>
        </p:nvSpPr>
        <p:spPr>
          <a:xfrm>
            <a:off x="419100" y="5761469"/>
            <a:ext cx="3429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AA0171"/>
              </a:buClr>
            </a:pPr>
            <a:r>
              <a:rPr lang="en-US" sz="24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brookdale.jdc.org.il</a:t>
            </a:r>
            <a:endParaRPr lang="he-IL" sz="2400" u="sng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6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60F164E-06E0-44F6-A029-2E0C4E56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12BD5C5A-9145-45F3-B383-36E3903A7E5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DFEFDDA-7419-4F0E-8421-94439A12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3828DD3-F4A4-42C0-AADC-7741F874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049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6F5FFE4-BEFA-4643-9BDA-3AFADCE40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48EE826-58EC-48F4-9259-0D5AD675F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920082-26D5-4810-94B7-6870E83A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916B-178F-4EA5-857E-2AF05E100848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941F8C-1A75-41B5-AB72-EBC3593B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3167B4-582A-4932-8BB7-65E38223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79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F5BBC-31E6-4F8F-B8B0-6BB00717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6C8EE3-1CEF-420C-B9AA-60EF4D73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83B0C2-3A93-456D-A1C7-0E7C075A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264E-5F79-48BE-BD01-1E91A02D7D7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1FF5E9-3E9A-4363-81E3-6A697566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24A9EC-7D70-4038-B509-88EAECB7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25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E91723-4082-4FE4-AEC6-575BC74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7ADD37-9A77-4815-B91D-2C76F98E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50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A3B06F-A462-4660-8BEE-574CB0AC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22D3-18F0-4CF2-A0F6-B82C570D516F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E003E8-58A2-444F-9BB1-9FB5997E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9CA385-3C72-494E-B4F4-4AD4DAC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26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709EB0-6344-4C63-8139-0DC345BC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76EFF7-5C60-4A2E-A0DF-DB30C501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086" y="1825625"/>
            <a:ext cx="5170714" cy="412886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8DC8E67-4068-4499-A93A-BD1AA57F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086" y="1825625"/>
            <a:ext cx="5170714" cy="412886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A24C177-D927-435D-AAA5-94C93EE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5F83-CCC2-4467-9184-C58DE9F06DE6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B5C4D9-10F7-4706-9BE2-18BA3DC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A387D1-00C4-41F4-A38C-EDB64ED5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83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DCFE5A-518C-4E0C-9F84-81983CD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7AD87ED-6127-4595-8CA9-9DFCE51C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FB815F-A312-42B0-8778-40E0C78D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206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44CDA2-B127-46C0-8F8B-F4E4E5B7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ED2F5C2-CCE1-4674-AB6C-6475E2DB7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206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0255848-0175-44D1-A460-004A59CE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A15-D1FD-4B72-9A02-356F3567BC4C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335784F-80B2-4F99-B555-9D8021F9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D8F4C34-571A-4E8B-9E11-D2326B41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4579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8A759D-C938-4B7B-93AA-230542D7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6949882-391B-4AEB-A23C-3FFB4119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909-198D-4222-AFF1-06E4F4F969D2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F6DDC2B-2983-4A85-9232-4EC9128E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3CDBB1-8BB1-4934-9E0D-8ED8675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6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60F164E-06E0-44F6-A029-2E0C4E56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5C5A-9145-45F3-B383-36E3903A7E5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DFEFDDA-7419-4F0E-8421-94439A12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3828DD3-F4A4-42C0-AADC-7741F874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077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E89120-A0BF-4268-A01C-9AB76A9C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36FF2C-54E8-4980-9A2B-4B81B85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33340AB-A000-4DAD-A481-ADCCBFB4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45C55F-CC6C-4753-AC85-71FA7CAB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383B-1D1B-4C7F-B637-5F9A26FE89DB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2E2C9A-B1EE-45E3-8512-4CB88963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4F7726-FA36-4370-A953-40F276A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5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ער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93996" y="557664"/>
            <a:ext cx="5453244" cy="224192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30263" y="3166415"/>
            <a:ext cx="5216977" cy="1007754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890119" y="4327465"/>
            <a:ext cx="4957121" cy="575473"/>
          </a:xfrm>
          <a:noFill/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מלבן 12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6CEDC6-39B5-407C-B3D4-E8B0517D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3962" y="479159"/>
            <a:ext cx="5453244" cy="589968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DB45969E-A56B-45F5-A22A-1DE10523FC67}"/>
              </a:ext>
            </a:extLst>
          </p:cNvPr>
          <p:cNvSpPr/>
          <p:nvPr userDrawn="1"/>
        </p:nvSpPr>
        <p:spPr>
          <a:xfrm>
            <a:off x="-5440" y="1"/>
            <a:ext cx="12194720" cy="5123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2">
            <a:extLst>
              <a:ext uri="{FF2B5EF4-FFF2-40B4-BE49-F238E27FC236}">
                <a16:creationId xmlns:a16="http://schemas.microsoft.com/office/drawing/2014/main" id="{EED6C5C8-4AAF-4EEC-BF88-6EA92633E684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52BCF3-4DE1-4879-AC54-759AA8E39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1" y="5855444"/>
            <a:ext cx="1922190" cy="7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1269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E849D-8DE3-4FF0-9C32-4B5C7181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1034BF-1099-4EA6-865C-A95B53D3E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6DBEB10-B62F-4062-B851-9E680AD9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6126FC-0C2E-479C-ACD3-BA03B18D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818E-EAF5-4D60-864B-86C269839E6E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101AD3-F1D9-4057-8E66-A0DA828C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BD2273-BF14-44F5-A4D2-8764D366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85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E81AC1-67FA-469B-80D5-4D51B0EE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1BE41A4-5877-4380-97D0-A63A4BB1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C9E86D-5445-48EB-9CB8-B094FA5C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E16A-B5AF-4FEF-8807-B2BD93D38E8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430682-B036-4A07-9C82-F482454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2B8DB0-09BD-40FC-8CCF-C82B1A9F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230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DCCDA1C-AD63-482F-8014-D8879892E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6943"/>
            <a:ext cx="2628900" cy="538842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651177D-5A3E-4490-8AD3-D4554889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6943"/>
            <a:ext cx="7734300" cy="538842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51C042-2C21-4AA8-A8FD-A48AC345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3544-8C2F-4AD0-93FA-3F8CD840FBF1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CB9DF3-68AB-4863-84E2-5299DB27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48A4ED-A941-48D7-82FC-85D459A5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190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06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F5BBC-31E6-4F8F-B8B0-6BB00717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6C8EE3-1CEF-420C-B9AA-60EF4D73B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15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83B0C2-3A93-456D-A1C7-0E7C075A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4E05264E-5F79-48BE-BD01-1E91A02D7D7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1FF5E9-3E9A-4363-81E3-6A697566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24A9EC-7D70-4038-B509-88EAECB7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005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E91723-4082-4FE4-AEC6-575BC74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7ADD37-9A77-4815-B91D-2C76F98E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5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A3B06F-A462-4660-8BEE-574CB0AC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C47A22D3-18F0-4CF2-A0F6-B82C570D516F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E003E8-58A2-444F-9BB1-9FB5997E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9CA385-3C72-494E-B4F4-4AD4DAC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559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709EB0-6344-4C63-8139-0DC345BC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76EFF7-5C60-4A2E-A0DF-DB30C501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086" y="1825625"/>
            <a:ext cx="5170714" cy="4128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8DC8E67-4068-4499-A93A-BD1AA57F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086" y="1825625"/>
            <a:ext cx="5170714" cy="41288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A24C177-D927-435D-AAA5-94C93EE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1EC5F83-CCC2-4467-9184-C58DE9F06DE6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B5C4D9-10F7-4706-9BE2-18BA3DC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A387D1-00C4-41F4-A38C-EDB64ED5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846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DCFE5A-518C-4E0C-9F84-81983CD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7AD87ED-6127-4595-8CA9-9DFCE51C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EFB815F-A312-42B0-8778-40E0C78D8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2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44CDA2-B127-46C0-8F8B-F4E4E5B7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ED2F5C2-CCE1-4674-AB6C-6475E2DB7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2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0255848-0175-44D1-A460-004A59CE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5D4E6A15-D1FD-4B72-9A02-356F3567BC4C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335784F-80B2-4F99-B555-9D8021F9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D8F4C34-571A-4E8B-9E11-D2326B41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567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8A759D-C938-4B7B-93AA-230542D7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6949882-391B-4AEB-A23C-3FFB4119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7D1CD909-198D-4222-AFF1-06E4F4F969D2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F6DDC2B-2983-4A85-9232-4EC9128E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3CDBB1-8BB1-4934-9E0D-8ED8675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306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60F164E-06E0-44F6-A029-2E0C4E56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12BD5C5A-9145-45F3-B383-36E3903A7E5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DFEFDDA-7419-4F0E-8421-94439A12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3828DD3-F4A4-42C0-AADC-7741F874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9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12423" y="2763381"/>
            <a:ext cx="8367154" cy="171803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6" name="מלבן 9">
            <a:extLst>
              <a:ext uri="{FF2B5EF4-FFF2-40B4-BE49-F238E27FC236}">
                <a16:creationId xmlns:a16="http://schemas.microsoft.com/office/drawing/2014/main" id="{1EAEA001-E2B0-4E53-91D2-5C5A9F66B604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11">
            <a:extLst>
              <a:ext uri="{FF2B5EF4-FFF2-40B4-BE49-F238E27FC236}">
                <a16:creationId xmlns:a16="http://schemas.microsoft.com/office/drawing/2014/main" id="{12C2C3A2-2DC1-41AA-85A5-554843E9FF76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9CDFEF2-4488-4360-8C03-E5A3C0BC8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E89120-A0BF-4268-A01C-9AB76A9C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36FF2C-54E8-4980-9A2B-4B81B857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33340AB-A000-4DAD-A481-ADCCBFB4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45C55F-CC6C-4753-AC85-71FA7CAB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999B383B-1D1B-4C7F-B637-5F9A26FE89DB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2E2C9A-B1EE-45E3-8512-4CB88963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4F7726-FA36-4370-A953-40F276A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801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CE849D-8DE3-4FF0-9C32-4B5C7181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1034BF-1099-4EA6-865C-A95B53D3E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6DBEB10-B62F-4062-B851-9E680AD9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6126FC-0C2E-479C-ACD3-BA03B18D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DEBB818E-EAF5-4D60-864B-86C269839E6E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101AD3-F1D9-4057-8E66-A0DA828C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BD2273-BF14-44F5-A4D2-8764D366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9885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E81AC1-67FA-469B-80D5-4D51B0EE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1BE41A4-5877-4380-97D0-A63A4BB1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6151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C9E86D-5445-48EB-9CB8-B094FA5C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CD1E16A-B5AF-4FEF-8807-B2BD93D38E84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430682-B036-4A07-9C82-F4824545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2B8DB0-09BD-40FC-8CCF-C82B1A9F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849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DCCDA1C-AD63-482F-8014-D8879892E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6943"/>
            <a:ext cx="2628900" cy="538842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651177D-5A3E-4490-8AD3-D4554889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6943"/>
            <a:ext cx="7734300" cy="53884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51C042-2C21-4AA8-A8FD-A48AC345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F2CB3544-8C2F-4AD0-93FA-3F8CD840FBF1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CB9DF3-68AB-4863-84E2-5299DB27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48A4ED-A941-48D7-82FC-85D459A5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/>
          <a:lstStyle/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9727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9385267" cy="435133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C173E-0F63-4469-837F-5F34A6BD1AC7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5BE7D73-436E-45C1-97BA-BC7AEC0FFA8C}"/>
              </a:ext>
            </a:extLst>
          </p:cNvPr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1CA9B66-42F2-4FD4-BBB3-D3758DE1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283395-E810-4E4C-8BF3-5DE2E8DD7A72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5">
            <a:extLst>
              <a:ext uri="{FF2B5EF4-FFF2-40B4-BE49-F238E27FC236}">
                <a16:creationId xmlns:a16="http://schemas.microsoft.com/office/drawing/2014/main" id="{91EEA1A6-D48A-4870-9730-23870829D16B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9F425F9-415C-4F40-825D-3C051B377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9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ראש פר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440" y="1211447"/>
            <a:ext cx="6112326" cy="56465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539592" y="2122712"/>
            <a:ext cx="4957733" cy="2424019"/>
          </a:xfrm>
          <a:noFill/>
        </p:spPr>
        <p:txBody>
          <a:bodyPr anchor="t">
            <a:noAutofit/>
          </a:bodyPr>
          <a:lstStyle>
            <a:lvl1pPr marL="0" indent="0" algn="r">
              <a:buNone/>
              <a:defRPr sz="55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9"/>
          <p:cNvSpPr/>
          <p:nvPr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8" name="מלבן 9">
            <a:extLst>
              <a:ext uri="{FF2B5EF4-FFF2-40B4-BE49-F238E27FC236}">
                <a16:creationId xmlns:a16="http://schemas.microsoft.com/office/drawing/2014/main" id="{8AE7EC51-9F31-431E-94C0-8F477C6BAF8A}"/>
              </a:ext>
            </a:extLst>
          </p:cNvPr>
          <p:cNvSpPr/>
          <p:nvPr userDrawn="1"/>
        </p:nvSpPr>
        <p:spPr>
          <a:xfrm>
            <a:off x="-2720" y="1"/>
            <a:ext cx="12194720" cy="103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11">
            <a:extLst>
              <a:ext uri="{FF2B5EF4-FFF2-40B4-BE49-F238E27FC236}">
                <a16:creationId xmlns:a16="http://schemas.microsoft.com/office/drawing/2014/main" id="{7E127EBF-B22C-416B-96BD-8B13C07883F2}"/>
              </a:ext>
            </a:extLst>
          </p:cNvPr>
          <p:cNvSpPr/>
          <p:nvPr userDrawn="1"/>
        </p:nvSpPr>
        <p:spPr>
          <a:xfrm>
            <a:off x="-2720" y="1030258"/>
            <a:ext cx="12192000" cy="18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251EB9D-19AC-45A2-9FC5-D5471EC7C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9385267" cy="435133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C173E-0F63-4469-837F-5F34A6BD1AC7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5BE7D73-436E-45C1-97BA-BC7AEC0FFA8C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1CA9B66-42F2-4FD4-BBB3-D3758DE17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9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80F81E-ED1F-4F58-8295-592BD3D9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168" y="1822042"/>
            <a:ext cx="9385267" cy="4351719"/>
          </a:xfrm>
        </p:spPr>
        <p:txBody>
          <a:bodyPr tIns="46800"/>
          <a:lstStyle>
            <a:lvl1pPr indent="-288000">
              <a:lnSpc>
                <a:spcPts val="3360"/>
              </a:lnSpc>
              <a:defRPr sz="2800"/>
            </a:lvl1pPr>
            <a:lvl2pPr indent="-288000">
              <a:lnSpc>
                <a:spcPts val="3360"/>
              </a:lnSpc>
              <a:defRPr sz="2800"/>
            </a:lvl2pPr>
            <a:lvl3pPr indent="-288000">
              <a:lnSpc>
                <a:spcPts val="3360"/>
              </a:lnSpc>
              <a:defRPr sz="2800"/>
            </a:lvl3pPr>
            <a:lvl4pPr indent="-288000">
              <a:lnSpc>
                <a:spcPts val="3360"/>
              </a:lnSpc>
              <a:defRPr sz="2800"/>
            </a:lvl4pPr>
            <a:lvl5pPr indent="-288000">
              <a:lnSpc>
                <a:spcPts val="3360"/>
              </a:lnSpc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723FDA-9090-43BA-A02E-EEE812C5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ECCBBA4-F101-45CC-90B4-2DEC09A077F4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5">
            <a:extLst>
              <a:ext uri="{FF2B5EF4-FFF2-40B4-BE49-F238E27FC236}">
                <a16:creationId xmlns:a16="http://schemas.microsoft.com/office/drawing/2014/main" id="{44723ADD-CBC9-4266-9683-A0ADEEA876B1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A4F01CE3-C69C-41F1-A76F-DBD3453407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רשימ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7BDC0554-B7CA-4519-A16F-BED0F3478D5E}"/>
              </a:ext>
            </a:extLst>
          </p:cNvPr>
          <p:cNvSpPr/>
          <p:nvPr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DBFB498-3E4F-4E94-826C-66872020B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8EE77483-DAB6-4D01-B3AF-95B109F03143}"/>
              </a:ext>
            </a:extLst>
          </p:cNvPr>
          <p:cNvSpPr/>
          <p:nvPr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6168" y="458070"/>
            <a:ext cx="9385267" cy="13255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936168" y="1825625"/>
            <a:ext cx="4476753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5843035" y="1825625"/>
            <a:ext cx="4478400" cy="4351338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buFontTx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33FB8F9-80EF-41CB-BDF7-6956A5F661F0}"/>
              </a:ext>
            </a:extLst>
          </p:cNvPr>
          <p:cNvSpPr/>
          <p:nvPr userDrawn="1"/>
        </p:nvSpPr>
        <p:spPr>
          <a:xfrm>
            <a:off x="10929786" y="0"/>
            <a:ext cx="18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4">
            <a:extLst>
              <a:ext uri="{FF2B5EF4-FFF2-40B4-BE49-F238E27FC236}">
                <a16:creationId xmlns:a16="http://schemas.microsoft.com/office/drawing/2014/main" id="{026E2F9C-A0C1-47DF-89B6-AF78E475AEB1}"/>
              </a:ext>
            </a:extLst>
          </p:cNvPr>
          <p:cNvSpPr/>
          <p:nvPr userDrawn="1"/>
        </p:nvSpPr>
        <p:spPr>
          <a:xfrm>
            <a:off x="11099612" y="0"/>
            <a:ext cx="10923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9F423-51F3-46BE-9C99-3236FD525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395" y="647887"/>
            <a:ext cx="945931" cy="945931"/>
          </a:xfrm>
          <a:prstGeom prst="rect">
            <a:avLst/>
          </a:prstGeom>
        </p:spPr>
      </p:pic>
      <p:sp>
        <p:nvSpPr>
          <p:cNvPr id="13" name="Oval 10">
            <a:extLst>
              <a:ext uri="{FF2B5EF4-FFF2-40B4-BE49-F238E27FC236}">
                <a16:creationId xmlns:a16="http://schemas.microsoft.com/office/drawing/2014/main" id="{01DAFF46-603D-414D-9EBB-8E74F48AD3D2}"/>
              </a:ext>
            </a:extLst>
          </p:cNvPr>
          <p:cNvSpPr/>
          <p:nvPr userDrawn="1"/>
        </p:nvSpPr>
        <p:spPr>
          <a:xfrm>
            <a:off x="11437714" y="6233847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39F1B92-2FAC-45FC-86E2-2083B6CE7DF2}"/>
              </a:ext>
            </a:extLst>
          </p:cNvPr>
          <p:cNvSpPr txBox="1">
            <a:spLocks/>
          </p:cNvSpPr>
          <p:nvPr userDrawn="1"/>
        </p:nvSpPr>
        <p:spPr>
          <a:xfrm>
            <a:off x="11368976" y="6272886"/>
            <a:ext cx="533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1" eaLnBrk="1" latinLnBrk="0" hangingPunct="1">
              <a:defRPr sz="1600" kern="1200">
                <a:solidFill>
                  <a:srgbClr val="008D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450A29C-FF3A-4789-B98E-12119F960C99}" type="slidenum">
              <a:rPr lang="en-US" sz="1400" smtClean="0">
                <a:solidFill>
                  <a:srgbClr val="424F58"/>
                </a:solidFill>
              </a:rPr>
              <a:pPr algn="ctr"/>
              <a:t>‹#›</a:t>
            </a:fld>
            <a:endParaRPr lang="en-US" sz="1400">
              <a:solidFill>
                <a:srgbClr val="424F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10356A00-9B16-4839-B8B0-057E44862AEA}"/>
              </a:ext>
            </a:extLst>
          </p:cNvPr>
          <p:cNvSpPr txBox="1">
            <a:spLocks/>
          </p:cNvSpPr>
          <p:nvPr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F6B0A68-61F2-4AAA-8F1D-A8BC9577A6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4000" y="2646005"/>
            <a:ext cx="6624000" cy="575473"/>
          </a:xfrm>
          <a:noFill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5000" b="1">
                <a:solidFill>
                  <a:schemeClr val="bg1"/>
                </a:solidFill>
              </a:defRPr>
            </a:lvl2pPr>
            <a:lvl3pPr marL="914400" indent="0">
              <a:buNone/>
              <a:defRPr sz="5000" b="1">
                <a:solidFill>
                  <a:schemeClr val="bg1"/>
                </a:solidFill>
              </a:defRPr>
            </a:lvl3pPr>
            <a:lvl4pPr marL="1371600" indent="0">
              <a:buNone/>
              <a:defRPr sz="5000" b="1">
                <a:solidFill>
                  <a:schemeClr val="bg1"/>
                </a:solidFill>
              </a:defRPr>
            </a:lvl4pPr>
            <a:lvl5pPr marL="1828800" indent="0">
              <a:buNone/>
              <a:defRPr sz="5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מלבן 7">
            <a:extLst>
              <a:ext uri="{FF2B5EF4-FFF2-40B4-BE49-F238E27FC236}">
                <a16:creationId xmlns:a16="http://schemas.microsoft.com/office/drawing/2014/main" id="{E7756C85-36BB-40DF-B74E-8FBC6C1F7B9A}"/>
              </a:ext>
            </a:extLst>
          </p:cNvPr>
          <p:cNvSpPr/>
          <p:nvPr userDrawn="1"/>
        </p:nvSpPr>
        <p:spPr>
          <a:xfrm>
            <a:off x="-2720" y="5478247"/>
            <a:ext cx="12194720" cy="137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8">
            <a:extLst>
              <a:ext uri="{FF2B5EF4-FFF2-40B4-BE49-F238E27FC236}">
                <a16:creationId xmlns:a16="http://schemas.microsoft.com/office/drawing/2014/main" id="{CDC05934-5315-458D-AB18-479E04EB0B7E}"/>
              </a:ext>
            </a:extLst>
          </p:cNvPr>
          <p:cNvSpPr/>
          <p:nvPr userDrawn="1"/>
        </p:nvSpPr>
        <p:spPr>
          <a:xfrm>
            <a:off x="-2720" y="5118247"/>
            <a:ext cx="1219472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0">
            <a:extLst>
              <a:ext uri="{FF2B5EF4-FFF2-40B4-BE49-F238E27FC236}">
                <a16:creationId xmlns:a16="http://schemas.microsoft.com/office/drawing/2014/main" id="{A900D701-BB26-416F-9B94-AAFC72BCB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3042" y="4432042"/>
            <a:ext cx="1705916" cy="1705916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9B92886E-F97D-49EE-A9E2-6ABD6EFC538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9600" y="1435399"/>
            <a:ext cx="10972801" cy="8506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4F789A"/>
              </a:buClr>
              <a:buSzPct val="115000"/>
            </a:pPr>
            <a:r>
              <a:rPr lang="he-IL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b="0" spc="-3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D8716EB-1DFE-43A3-9ADE-591792E6A324}"/>
              </a:ext>
            </a:extLst>
          </p:cNvPr>
          <p:cNvSpPr txBox="1">
            <a:spLocks/>
          </p:cNvSpPr>
          <p:nvPr userDrawn="1"/>
        </p:nvSpPr>
        <p:spPr>
          <a:xfrm>
            <a:off x="609601" y="3423558"/>
            <a:ext cx="10972800" cy="9293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buClr>
                <a:srgbClr val="AA0171"/>
              </a:buClr>
            </a:pP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brookdale.jdc.org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2800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endParaRPr lang="he-IL" sz="2800" u="sng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1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5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64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7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A017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5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364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6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4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A017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AA017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D91D72D-5E61-442D-B996-963037EE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886"/>
            <a:ext cx="10515600" cy="9178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8AC38F-D938-41EE-BB8A-F4B33534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5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7B113D-72E4-4A11-BD9E-055CC5BF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084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716F-DA47-45A3-B11F-4106562B5A96}" type="datetime8">
              <a:rPr lang="he-IL" smtClean="0"/>
              <a:t>23 נובמבר 25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211CF5-8B66-46FF-A8C3-A4EA2E894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842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9E7C95D-2C6F-4568-B9CE-99CF4B27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842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D4-5A9A-4083-806C-97BCDE61B507}" type="slidenum">
              <a:rPr lang="he-IL" smtClean="0"/>
              <a:t>‹#›</a:t>
            </a:fld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CAD6434-DE60-4E20-A43A-0E1698C403CF}"/>
              </a:ext>
            </a:extLst>
          </p:cNvPr>
          <p:cNvSpPr txBox="1"/>
          <p:nvPr userDrawn="1"/>
        </p:nvSpPr>
        <p:spPr>
          <a:xfrm>
            <a:off x="159445" y="6451303"/>
            <a:ext cx="5283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ג'וינט - אשל |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הזדקנות מיטבית בעידן של 100 שנות חיים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|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A082C555-13B7-45CA-BB55-DD14CF09BE60}"/>
              </a:ext>
            </a:extLst>
          </p:cNvPr>
          <p:cNvGrpSpPr/>
          <p:nvPr userDrawn="1"/>
        </p:nvGrpSpPr>
        <p:grpSpPr>
          <a:xfrm>
            <a:off x="274519" y="189602"/>
            <a:ext cx="1677865" cy="343457"/>
            <a:chOff x="1540713" y="766209"/>
            <a:chExt cx="9750423" cy="1995896"/>
          </a:xfrm>
          <a:solidFill>
            <a:srgbClr val="1AC0DD"/>
          </a:solidFill>
        </p:grpSpPr>
        <p:pic>
          <p:nvPicPr>
            <p:cNvPr id="21" name="תמונה 20" descr="תמונה שמכילה שעון, צג, מסך&#10;&#10;התיאור נוצר באופן אוטומטי">
              <a:extLst>
                <a:ext uri="{FF2B5EF4-FFF2-40B4-BE49-F238E27FC236}">
                  <a16:creationId xmlns:a16="http://schemas.microsoft.com/office/drawing/2014/main" id="{39BB8928-0BE3-4A9E-BBCB-CFA11FC94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8" t="15479"/>
            <a:stretch/>
          </p:blipFill>
          <p:spPr>
            <a:xfrm>
              <a:off x="9421287" y="794658"/>
              <a:ext cx="1869849" cy="1967447"/>
            </a:xfrm>
            <a:prstGeom prst="rect">
              <a:avLst/>
            </a:prstGeom>
            <a:grpFill/>
          </p:spPr>
        </p:pic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BF7C99E6-793C-4C7B-8ED7-CA12F40AF0F8}"/>
                </a:ext>
              </a:extLst>
            </p:cNvPr>
            <p:cNvGrpSpPr/>
            <p:nvPr/>
          </p:nvGrpSpPr>
          <p:grpSpPr>
            <a:xfrm>
              <a:off x="1540713" y="766209"/>
              <a:ext cx="7499487" cy="1909341"/>
              <a:chOff x="1640385" y="777609"/>
              <a:chExt cx="7499487" cy="1909341"/>
            </a:xfrm>
            <a:grpFill/>
          </p:grpSpPr>
          <p:grpSp>
            <p:nvGrpSpPr>
              <p:cNvPr id="23" name="קבוצה 22">
                <a:extLst>
                  <a:ext uri="{FF2B5EF4-FFF2-40B4-BE49-F238E27FC236}">
                    <a16:creationId xmlns:a16="http://schemas.microsoft.com/office/drawing/2014/main" id="{D212328A-D9CE-4C3A-A3F8-7AE1228B506E}"/>
                  </a:ext>
                </a:extLst>
              </p:cNvPr>
              <p:cNvGrpSpPr/>
              <p:nvPr/>
            </p:nvGrpSpPr>
            <p:grpSpPr>
              <a:xfrm>
                <a:off x="1640385" y="777609"/>
                <a:ext cx="7499487" cy="1909341"/>
                <a:chOff x="1640385" y="777609"/>
                <a:chExt cx="7499487" cy="1909341"/>
              </a:xfrm>
              <a:grpFill/>
            </p:grpSpPr>
            <p:sp>
              <p:nvSpPr>
                <p:cNvPr id="25" name="צורה חופשית: צורה 24">
                  <a:extLst>
                    <a:ext uri="{FF2B5EF4-FFF2-40B4-BE49-F238E27FC236}">
                      <a16:creationId xmlns:a16="http://schemas.microsoft.com/office/drawing/2014/main" id="{81474B50-0EC7-4339-873D-BEF0BEABFECD}"/>
                    </a:ext>
                  </a:extLst>
                </p:cNvPr>
                <p:cNvSpPr/>
                <p:nvPr/>
              </p:nvSpPr>
              <p:spPr>
                <a:xfrm>
                  <a:off x="5874560" y="777609"/>
                  <a:ext cx="497101" cy="84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01" h="843555">
                      <a:moveTo>
                        <a:pt x="100603" y="0"/>
                      </a:moveTo>
                      <a:lnTo>
                        <a:pt x="497101" y="0"/>
                      </a:lnTo>
                      <a:lnTo>
                        <a:pt x="497101" y="307826"/>
                      </a:lnTo>
                      <a:lnTo>
                        <a:pt x="310687" y="843555"/>
                      </a:lnTo>
                      <a:lnTo>
                        <a:pt x="0" y="843555"/>
                      </a:lnTo>
                      <a:lnTo>
                        <a:pt x="100603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צורה חופשית: צורה 25">
                  <a:extLst>
                    <a:ext uri="{FF2B5EF4-FFF2-40B4-BE49-F238E27FC236}">
                      <a16:creationId xmlns:a16="http://schemas.microsoft.com/office/drawing/2014/main" id="{4EDC17BE-A4FA-4145-B5E4-70D66B966944}"/>
                    </a:ext>
                  </a:extLst>
                </p:cNvPr>
                <p:cNvSpPr/>
                <p:nvPr/>
              </p:nvSpPr>
              <p:spPr>
                <a:xfrm>
                  <a:off x="1640385" y="910437"/>
                  <a:ext cx="1663790" cy="1776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90" h="1776387">
                      <a:moveTo>
                        <a:pt x="0" y="0"/>
                      </a:moveTo>
                      <a:lnTo>
                        <a:pt x="482666" y="0"/>
                      </a:lnTo>
                      <a:lnTo>
                        <a:pt x="639606" y="1403580"/>
                      </a:lnTo>
                      <a:lnTo>
                        <a:pt x="719557" y="1403580"/>
                      </a:lnTo>
                      <a:cubicBezTo>
                        <a:pt x="886491" y="1407283"/>
                        <a:pt x="1005677" y="1368034"/>
                        <a:pt x="1077115" y="1285832"/>
                      </a:cubicBezTo>
                      <a:cubicBezTo>
                        <a:pt x="1148552" y="1203630"/>
                        <a:pt x="1183346" y="1056260"/>
                        <a:pt x="1181495" y="843720"/>
                      </a:cubicBezTo>
                      <a:lnTo>
                        <a:pt x="1181495" y="372734"/>
                      </a:lnTo>
                      <a:lnTo>
                        <a:pt x="796547" y="372734"/>
                      </a:lnTo>
                      <a:lnTo>
                        <a:pt x="796547" y="0"/>
                      </a:lnTo>
                      <a:lnTo>
                        <a:pt x="1663790" y="0"/>
                      </a:lnTo>
                      <a:lnTo>
                        <a:pt x="1663790" y="843720"/>
                      </a:lnTo>
                      <a:cubicBezTo>
                        <a:pt x="1663318" y="1079913"/>
                        <a:pt x="1626456" y="1266239"/>
                        <a:pt x="1553203" y="1402698"/>
                      </a:cubicBezTo>
                      <a:cubicBezTo>
                        <a:pt x="1479951" y="1539157"/>
                        <a:pt x="1373146" y="1635967"/>
                        <a:pt x="1232787" y="1693128"/>
                      </a:cubicBezTo>
                      <a:cubicBezTo>
                        <a:pt x="1092428" y="1750288"/>
                        <a:pt x="921351" y="1778017"/>
                        <a:pt x="719557" y="1776314"/>
                      </a:cubicBezTo>
                      <a:lnTo>
                        <a:pt x="204319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צורה חופשית: צורה 26">
                  <a:extLst>
                    <a:ext uri="{FF2B5EF4-FFF2-40B4-BE49-F238E27FC236}">
                      <a16:creationId xmlns:a16="http://schemas.microsoft.com/office/drawing/2014/main" id="{C3A497A9-0C73-4FCE-B77B-9BBD66764B5C}"/>
                    </a:ext>
                  </a:extLst>
                </p:cNvPr>
                <p:cNvSpPr/>
                <p:nvPr/>
              </p:nvSpPr>
              <p:spPr>
                <a:xfrm>
                  <a:off x="3360640" y="910437"/>
                  <a:ext cx="858565" cy="177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565" h="1776513">
                      <a:moveTo>
                        <a:pt x="124368" y="0"/>
                      </a:moveTo>
                      <a:lnTo>
                        <a:pt x="858361" y="0"/>
                      </a:lnTo>
                      <a:lnTo>
                        <a:pt x="858361" y="1234734"/>
                      </a:lnTo>
                      <a:cubicBezTo>
                        <a:pt x="861567" y="1438590"/>
                        <a:pt x="827047" y="1580650"/>
                        <a:pt x="754800" y="1660915"/>
                      </a:cubicBezTo>
                      <a:cubicBezTo>
                        <a:pt x="682554" y="1741181"/>
                        <a:pt x="553348" y="1779647"/>
                        <a:pt x="367182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180630" y="1403580"/>
                      </a:lnTo>
                      <a:cubicBezTo>
                        <a:pt x="256139" y="1404445"/>
                        <a:pt x="307959" y="1387165"/>
                        <a:pt x="336090" y="1351742"/>
                      </a:cubicBezTo>
                      <a:cubicBezTo>
                        <a:pt x="364221" y="1316318"/>
                        <a:pt x="377546" y="1257568"/>
                        <a:pt x="376065" y="1175489"/>
                      </a:cubicBezTo>
                      <a:lnTo>
                        <a:pt x="376065" y="372734"/>
                      </a:lnTo>
                      <a:lnTo>
                        <a:pt x="124368" y="372734"/>
                      </a:lnTo>
                      <a:lnTo>
                        <a:pt x="124368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צורה חופשית: צורה 27">
                  <a:extLst>
                    <a:ext uri="{FF2B5EF4-FFF2-40B4-BE49-F238E27FC236}">
                      <a16:creationId xmlns:a16="http://schemas.microsoft.com/office/drawing/2014/main" id="{A5D7C3AA-A004-4FE2-A451-2BA39677AE42}"/>
                    </a:ext>
                  </a:extLst>
                </p:cNvPr>
                <p:cNvSpPr/>
                <p:nvPr/>
              </p:nvSpPr>
              <p:spPr>
                <a:xfrm>
                  <a:off x="4490848" y="910436"/>
                  <a:ext cx="485257" cy="105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54166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54166"/>
                      </a:lnTo>
                      <a:lnTo>
                        <a:pt x="0" y="1054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צורה חופשית: צורה 28">
                  <a:extLst>
                    <a:ext uri="{FF2B5EF4-FFF2-40B4-BE49-F238E27FC236}">
                      <a16:creationId xmlns:a16="http://schemas.microsoft.com/office/drawing/2014/main" id="{EE2E1775-AB68-4BE0-A6E5-7C82EECE5F8C}"/>
                    </a:ext>
                  </a:extLst>
                </p:cNvPr>
                <p:cNvSpPr/>
                <p:nvPr/>
              </p:nvSpPr>
              <p:spPr>
                <a:xfrm>
                  <a:off x="5184456" y="910436"/>
                  <a:ext cx="485257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776314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776314"/>
                      </a:lnTo>
                      <a:lnTo>
                        <a:pt x="0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צורה חופשית: צורה 29">
                  <a:extLst>
                    <a:ext uri="{FF2B5EF4-FFF2-40B4-BE49-F238E27FC236}">
                      <a16:creationId xmlns:a16="http://schemas.microsoft.com/office/drawing/2014/main" id="{4B5673C4-0F39-44AD-B543-5AA1348FCEF1}"/>
                    </a:ext>
                  </a:extLst>
                </p:cNvPr>
                <p:cNvSpPr/>
                <p:nvPr/>
              </p:nvSpPr>
              <p:spPr>
                <a:xfrm>
                  <a:off x="6330171" y="910436"/>
                  <a:ext cx="115699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991" h="1776314">
                      <a:moveTo>
                        <a:pt x="130289" y="0"/>
                      </a:moveTo>
                      <a:lnTo>
                        <a:pt x="860877" y="0"/>
                      </a:lnTo>
                      <a:lnTo>
                        <a:pt x="1156991" y="1776314"/>
                      </a:lnTo>
                      <a:lnTo>
                        <a:pt x="695053" y="1776314"/>
                      </a:lnTo>
                      <a:lnTo>
                        <a:pt x="632869" y="1382845"/>
                      </a:lnTo>
                      <a:lnTo>
                        <a:pt x="618063" y="1382845"/>
                      </a:lnTo>
                      <a:cubicBezTo>
                        <a:pt x="589092" y="1504083"/>
                        <a:pt x="533915" y="1599616"/>
                        <a:pt x="452531" y="1669445"/>
                      </a:cubicBezTo>
                      <a:cubicBezTo>
                        <a:pt x="371148" y="1739274"/>
                        <a:pt x="252877" y="1774897"/>
                        <a:pt x="97717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97717" y="1403580"/>
                      </a:lnTo>
                      <a:cubicBezTo>
                        <a:pt x="286093" y="1402099"/>
                        <a:pt x="412628" y="1352482"/>
                        <a:pt x="477323" y="1254729"/>
                      </a:cubicBezTo>
                      <a:cubicBezTo>
                        <a:pt x="542018" y="1156975"/>
                        <a:pt x="560579" y="1019973"/>
                        <a:pt x="533004" y="843720"/>
                      </a:cubicBezTo>
                      <a:lnTo>
                        <a:pt x="467859" y="372734"/>
                      </a:lnTo>
                      <a:lnTo>
                        <a:pt x="130289" y="372734"/>
                      </a:lnTo>
                      <a:lnTo>
                        <a:pt x="130289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צורה חופשית: צורה 30">
                  <a:extLst>
                    <a:ext uri="{FF2B5EF4-FFF2-40B4-BE49-F238E27FC236}">
                      <a16:creationId xmlns:a16="http://schemas.microsoft.com/office/drawing/2014/main" id="{FA5AB727-FCFD-4DDB-99A7-16B5AB7DCBDB}"/>
                    </a:ext>
                  </a:extLst>
                </p:cNvPr>
                <p:cNvSpPr/>
                <p:nvPr/>
              </p:nvSpPr>
              <p:spPr>
                <a:xfrm>
                  <a:off x="7603411" y="910436"/>
                  <a:ext cx="153646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461" h="1776314">
                      <a:moveTo>
                        <a:pt x="0" y="0"/>
                      </a:moveTo>
                      <a:lnTo>
                        <a:pt x="1536461" y="0"/>
                      </a:lnTo>
                      <a:lnTo>
                        <a:pt x="1536461" y="1776314"/>
                      </a:lnTo>
                      <a:lnTo>
                        <a:pt x="1054166" y="1776314"/>
                      </a:lnTo>
                      <a:lnTo>
                        <a:pt x="1054166" y="372734"/>
                      </a:lnTo>
                      <a:lnTo>
                        <a:pt x="0" y="3727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צורה חופשית: צורה 23">
                <a:extLst>
                  <a:ext uri="{FF2B5EF4-FFF2-40B4-BE49-F238E27FC236}">
                    <a16:creationId xmlns:a16="http://schemas.microsoft.com/office/drawing/2014/main" id="{1CEC6534-0A73-48E0-96B0-A5CEEAC97B5A}"/>
                  </a:ext>
                </a:extLst>
              </p:cNvPr>
              <p:cNvSpPr/>
              <p:nvPr/>
            </p:nvSpPr>
            <p:spPr>
              <a:xfrm>
                <a:off x="7609333" y="1671450"/>
                <a:ext cx="485257" cy="1015301"/>
              </a:xfrm>
              <a:custGeom>
                <a:avLst/>
                <a:gdLst/>
                <a:ahLst/>
                <a:cxnLst/>
                <a:rect l="l" t="t" r="r" b="b"/>
                <a:pathLst>
                  <a:path w="485257" h="1015301">
                    <a:moveTo>
                      <a:pt x="0" y="0"/>
                    </a:moveTo>
                    <a:lnTo>
                      <a:pt x="485257" y="0"/>
                    </a:lnTo>
                    <a:lnTo>
                      <a:pt x="485257" y="1015301"/>
                    </a:lnTo>
                    <a:lnTo>
                      <a:pt x="0" y="10153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E8A8DD-CF5D-CCE1-9B00-43725CFBD411}"/>
              </a:ext>
            </a:extLst>
          </p:cNvPr>
          <p:cNvCxnSpPr>
            <a:cxnSpLocks/>
          </p:cNvCxnSpPr>
          <p:nvPr userDrawn="1"/>
        </p:nvCxnSpPr>
        <p:spPr>
          <a:xfrm>
            <a:off x="0" y="596348"/>
            <a:ext cx="12192000" cy="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8B1E71F5-54D0-36F5-8845-875327FB8237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89" y="69737"/>
            <a:ext cx="710298" cy="658153"/>
          </a:xfrm>
          <a:prstGeom prst="rect">
            <a:avLst/>
          </a:prstGeom>
        </p:spPr>
      </p:pic>
      <p:pic>
        <p:nvPicPr>
          <p:cNvPr id="8" name="תמונה 2" descr="תמונה שמכילה טקסט, דגל, כחול חשמלי, לוגו&#10;&#10;התיאור נוצר באופן אוטומטי">
            <a:extLst>
              <a:ext uri="{FF2B5EF4-FFF2-40B4-BE49-F238E27FC236}">
                <a16:creationId xmlns:a16="http://schemas.microsoft.com/office/drawing/2014/main" id="{F69AD79E-7CB0-1557-4981-D7147A36DB6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706104"/>
            <a:ext cx="2258344" cy="1950825"/>
          </a:xfrm>
          <a:prstGeom prst="rect">
            <a:avLst/>
          </a:prstGeom>
        </p:spPr>
      </p:pic>
      <p:grpSp>
        <p:nvGrpSpPr>
          <p:cNvPr id="9" name="קבוצה 4">
            <a:extLst>
              <a:ext uri="{FF2B5EF4-FFF2-40B4-BE49-F238E27FC236}">
                <a16:creationId xmlns:a16="http://schemas.microsoft.com/office/drawing/2014/main" id="{31D9E4B1-702E-58E4-062E-2D3060193CA6}"/>
              </a:ext>
            </a:extLst>
          </p:cNvPr>
          <p:cNvGrpSpPr/>
          <p:nvPr userDrawn="1"/>
        </p:nvGrpSpPr>
        <p:grpSpPr>
          <a:xfrm>
            <a:off x="10289376" y="169119"/>
            <a:ext cx="1677865" cy="343457"/>
            <a:chOff x="1540713" y="766209"/>
            <a:chExt cx="9750423" cy="1995896"/>
          </a:xfrm>
          <a:solidFill>
            <a:srgbClr val="1AC0DD"/>
          </a:solidFill>
        </p:grpSpPr>
        <p:pic>
          <p:nvPicPr>
            <p:cNvPr id="10" name="תמונה 5" descr="תמונה שמכילה שעון, צג, מסך&#10;&#10;התיאור נוצר באופן אוטומטי">
              <a:extLst>
                <a:ext uri="{FF2B5EF4-FFF2-40B4-BE49-F238E27FC236}">
                  <a16:creationId xmlns:a16="http://schemas.microsoft.com/office/drawing/2014/main" id="{160CF7C6-7F71-4103-99B8-885FDBD8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8" t="15479"/>
            <a:stretch/>
          </p:blipFill>
          <p:spPr>
            <a:xfrm>
              <a:off x="9421287" y="794658"/>
              <a:ext cx="1869849" cy="1967447"/>
            </a:xfrm>
            <a:prstGeom prst="rect">
              <a:avLst/>
            </a:prstGeom>
            <a:grpFill/>
          </p:spPr>
        </p:pic>
        <p:grpSp>
          <p:nvGrpSpPr>
            <p:cNvPr id="11" name="קבוצה 7">
              <a:extLst>
                <a:ext uri="{FF2B5EF4-FFF2-40B4-BE49-F238E27FC236}">
                  <a16:creationId xmlns:a16="http://schemas.microsoft.com/office/drawing/2014/main" id="{CF4D6F14-B7C4-7B01-7BE9-21FE35DA77F0}"/>
                </a:ext>
              </a:extLst>
            </p:cNvPr>
            <p:cNvGrpSpPr/>
            <p:nvPr/>
          </p:nvGrpSpPr>
          <p:grpSpPr>
            <a:xfrm>
              <a:off x="1540713" y="766209"/>
              <a:ext cx="7499487" cy="1909341"/>
              <a:chOff x="1640385" y="777609"/>
              <a:chExt cx="7499487" cy="1909341"/>
            </a:xfrm>
            <a:grpFill/>
          </p:grpSpPr>
          <p:grpSp>
            <p:nvGrpSpPr>
              <p:cNvPr id="12" name="קבוצה 8">
                <a:extLst>
                  <a:ext uri="{FF2B5EF4-FFF2-40B4-BE49-F238E27FC236}">
                    <a16:creationId xmlns:a16="http://schemas.microsoft.com/office/drawing/2014/main" id="{A2341243-D63B-6F39-B2CA-33D9032822FD}"/>
                  </a:ext>
                </a:extLst>
              </p:cNvPr>
              <p:cNvGrpSpPr/>
              <p:nvPr/>
            </p:nvGrpSpPr>
            <p:grpSpPr>
              <a:xfrm>
                <a:off x="1640385" y="777609"/>
                <a:ext cx="7499487" cy="1909341"/>
                <a:chOff x="1640385" y="777609"/>
                <a:chExt cx="7499487" cy="1909341"/>
              </a:xfrm>
              <a:grpFill/>
            </p:grpSpPr>
            <p:sp>
              <p:nvSpPr>
                <p:cNvPr id="14" name="צורה חופשית: צורה 11">
                  <a:extLst>
                    <a:ext uri="{FF2B5EF4-FFF2-40B4-BE49-F238E27FC236}">
                      <a16:creationId xmlns:a16="http://schemas.microsoft.com/office/drawing/2014/main" id="{D0781C92-B283-3C0A-ACAC-B5E482E4C59B}"/>
                    </a:ext>
                  </a:extLst>
                </p:cNvPr>
                <p:cNvSpPr/>
                <p:nvPr/>
              </p:nvSpPr>
              <p:spPr>
                <a:xfrm>
                  <a:off x="5874560" y="777609"/>
                  <a:ext cx="497101" cy="843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01" h="843555">
                      <a:moveTo>
                        <a:pt x="100603" y="0"/>
                      </a:moveTo>
                      <a:lnTo>
                        <a:pt x="497101" y="0"/>
                      </a:lnTo>
                      <a:lnTo>
                        <a:pt x="497101" y="307826"/>
                      </a:lnTo>
                      <a:lnTo>
                        <a:pt x="310687" y="843555"/>
                      </a:lnTo>
                      <a:lnTo>
                        <a:pt x="0" y="843555"/>
                      </a:lnTo>
                      <a:lnTo>
                        <a:pt x="100603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צורה חופשית: צורה 12">
                  <a:extLst>
                    <a:ext uri="{FF2B5EF4-FFF2-40B4-BE49-F238E27FC236}">
                      <a16:creationId xmlns:a16="http://schemas.microsoft.com/office/drawing/2014/main" id="{796CB259-DCF6-A6F9-D79B-A0FC9B00E5CD}"/>
                    </a:ext>
                  </a:extLst>
                </p:cNvPr>
                <p:cNvSpPr/>
                <p:nvPr/>
              </p:nvSpPr>
              <p:spPr>
                <a:xfrm>
                  <a:off x="1640385" y="910437"/>
                  <a:ext cx="1663790" cy="1776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790" h="1776387">
                      <a:moveTo>
                        <a:pt x="0" y="0"/>
                      </a:moveTo>
                      <a:lnTo>
                        <a:pt x="482666" y="0"/>
                      </a:lnTo>
                      <a:lnTo>
                        <a:pt x="639606" y="1403580"/>
                      </a:lnTo>
                      <a:lnTo>
                        <a:pt x="719557" y="1403580"/>
                      </a:lnTo>
                      <a:cubicBezTo>
                        <a:pt x="886491" y="1407283"/>
                        <a:pt x="1005677" y="1368034"/>
                        <a:pt x="1077115" y="1285832"/>
                      </a:cubicBezTo>
                      <a:cubicBezTo>
                        <a:pt x="1148552" y="1203630"/>
                        <a:pt x="1183346" y="1056260"/>
                        <a:pt x="1181495" y="843720"/>
                      </a:cubicBezTo>
                      <a:lnTo>
                        <a:pt x="1181495" y="372734"/>
                      </a:lnTo>
                      <a:lnTo>
                        <a:pt x="796547" y="372734"/>
                      </a:lnTo>
                      <a:lnTo>
                        <a:pt x="796547" y="0"/>
                      </a:lnTo>
                      <a:lnTo>
                        <a:pt x="1663790" y="0"/>
                      </a:lnTo>
                      <a:lnTo>
                        <a:pt x="1663790" y="843720"/>
                      </a:lnTo>
                      <a:cubicBezTo>
                        <a:pt x="1663318" y="1079913"/>
                        <a:pt x="1626456" y="1266239"/>
                        <a:pt x="1553203" y="1402698"/>
                      </a:cubicBezTo>
                      <a:cubicBezTo>
                        <a:pt x="1479951" y="1539157"/>
                        <a:pt x="1373146" y="1635967"/>
                        <a:pt x="1232787" y="1693128"/>
                      </a:cubicBezTo>
                      <a:cubicBezTo>
                        <a:pt x="1092428" y="1750288"/>
                        <a:pt x="921351" y="1778017"/>
                        <a:pt x="719557" y="1776314"/>
                      </a:cubicBezTo>
                      <a:lnTo>
                        <a:pt x="204319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צורה חופשית: צורה 13">
                  <a:extLst>
                    <a:ext uri="{FF2B5EF4-FFF2-40B4-BE49-F238E27FC236}">
                      <a16:creationId xmlns:a16="http://schemas.microsoft.com/office/drawing/2014/main" id="{6608FDB2-630A-62D0-62C9-202F19FC9F9D}"/>
                    </a:ext>
                  </a:extLst>
                </p:cNvPr>
                <p:cNvSpPr/>
                <p:nvPr/>
              </p:nvSpPr>
              <p:spPr>
                <a:xfrm>
                  <a:off x="3360640" y="910437"/>
                  <a:ext cx="858565" cy="1776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565" h="1776513">
                      <a:moveTo>
                        <a:pt x="124368" y="0"/>
                      </a:moveTo>
                      <a:lnTo>
                        <a:pt x="858361" y="0"/>
                      </a:lnTo>
                      <a:lnTo>
                        <a:pt x="858361" y="1234734"/>
                      </a:lnTo>
                      <a:cubicBezTo>
                        <a:pt x="861567" y="1438590"/>
                        <a:pt x="827047" y="1580650"/>
                        <a:pt x="754800" y="1660915"/>
                      </a:cubicBezTo>
                      <a:cubicBezTo>
                        <a:pt x="682554" y="1741181"/>
                        <a:pt x="553348" y="1779647"/>
                        <a:pt x="367182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180630" y="1403580"/>
                      </a:lnTo>
                      <a:cubicBezTo>
                        <a:pt x="256139" y="1404445"/>
                        <a:pt x="307959" y="1387165"/>
                        <a:pt x="336090" y="1351742"/>
                      </a:cubicBezTo>
                      <a:cubicBezTo>
                        <a:pt x="364221" y="1316318"/>
                        <a:pt x="377546" y="1257568"/>
                        <a:pt x="376065" y="1175489"/>
                      </a:cubicBezTo>
                      <a:lnTo>
                        <a:pt x="376065" y="372734"/>
                      </a:lnTo>
                      <a:lnTo>
                        <a:pt x="124368" y="372734"/>
                      </a:lnTo>
                      <a:lnTo>
                        <a:pt x="124368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צורה חופשית: צורה 14">
                  <a:extLst>
                    <a:ext uri="{FF2B5EF4-FFF2-40B4-BE49-F238E27FC236}">
                      <a16:creationId xmlns:a16="http://schemas.microsoft.com/office/drawing/2014/main" id="{F905D4D3-C533-6C93-8EC1-F3AAF8CD002E}"/>
                    </a:ext>
                  </a:extLst>
                </p:cNvPr>
                <p:cNvSpPr/>
                <p:nvPr/>
              </p:nvSpPr>
              <p:spPr>
                <a:xfrm>
                  <a:off x="4490848" y="910436"/>
                  <a:ext cx="485257" cy="1054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54166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54166"/>
                      </a:lnTo>
                      <a:lnTo>
                        <a:pt x="0" y="1054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צורה חופשית: צורה 15">
                  <a:extLst>
                    <a:ext uri="{FF2B5EF4-FFF2-40B4-BE49-F238E27FC236}">
                      <a16:creationId xmlns:a16="http://schemas.microsoft.com/office/drawing/2014/main" id="{AD061E0B-5345-6514-A5CD-7DCE40BC17DB}"/>
                    </a:ext>
                  </a:extLst>
                </p:cNvPr>
                <p:cNvSpPr/>
                <p:nvPr/>
              </p:nvSpPr>
              <p:spPr>
                <a:xfrm>
                  <a:off x="5184456" y="910436"/>
                  <a:ext cx="485257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776314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776314"/>
                      </a:lnTo>
                      <a:lnTo>
                        <a:pt x="0" y="177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צורה חופשית: צורה 16">
                  <a:extLst>
                    <a:ext uri="{FF2B5EF4-FFF2-40B4-BE49-F238E27FC236}">
                      <a16:creationId xmlns:a16="http://schemas.microsoft.com/office/drawing/2014/main" id="{F60606A8-341F-9DFA-335C-5A1A690FBFB4}"/>
                    </a:ext>
                  </a:extLst>
                </p:cNvPr>
                <p:cNvSpPr/>
                <p:nvPr/>
              </p:nvSpPr>
              <p:spPr>
                <a:xfrm>
                  <a:off x="6330171" y="910436"/>
                  <a:ext cx="115699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991" h="1776314">
                      <a:moveTo>
                        <a:pt x="130289" y="0"/>
                      </a:moveTo>
                      <a:lnTo>
                        <a:pt x="860877" y="0"/>
                      </a:lnTo>
                      <a:lnTo>
                        <a:pt x="1156991" y="1776314"/>
                      </a:lnTo>
                      <a:lnTo>
                        <a:pt x="695053" y="1776314"/>
                      </a:lnTo>
                      <a:lnTo>
                        <a:pt x="632869" y="1382845"/>
                      </a:lnTo>
                      <a:lnTo>
                        <a:pt x="618063" y="1382845"/>
                      </a:lnTo>
                      <a:cubicBezTo>
                        <a:pt x="589092" y="1504083"/>
                        <a:pt x="533915" y="1599616"/>
                        <a:pt x="452531" y="1669445"/>
                      </a:cubicBezTo>
                      <a:cubicBezTo>
                        <a:pt x="371148" y="1739274"/>
                        <a:pt x="252877" y="1774897"/>
                        <a:pt x="97717" y="1776314"/>
                      </a:cubicBezTo>
                      <a:lnTo>
                        <a:pt x="0" y="1776314"/>
                      </a:lnTo>
                      <a:lnTo>
                        <a:pt x="0" y="1403580"/>
                      </a:lnTo>
                      <a:lnTo>
                        <a:pt x="97717" y="1403580"/>
                      </a:lnTo>
                      <a:cubicBezTo>
                        <a:pt x="286093" y="1402099"/>
                        <a:pt x="412628" y="1352482"/>
                        <a:pt x="477323" y="1254729"/>
                      </a:cubicBezTo>
                      <a:cubicBezTo>
                        <a:pt x="542018" y="1156975"/>
                        <a:pt x="560579" y="1019973"/>
                        <a:pt x="533004" y="843720"/>
                      </a:cubicBezTo>
                      <a:lnTo>
                        <a:pt x="467859" y="372734"/>
                      </a:lnTo>
                      <a:lnTo>
                        <a:pt x="130289" y="372734"/>
                      </a:lnTo>
                      <a:lnTo>
                        <a:pt x="130289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צורה חופשית: צורה 17">
                  <a:extLst>
                    <a:ext uri="{FF2B5EF4-FFF2-40B4-BE49-F238E27FC236}">
                      <a16:creationId xmlns:a16="http://schemas.microsoft.com/office/drawing/2014/main" id="{11B4F265-72C7-5802-BD4F-A92EBF0577E8}"/>
                    </a:ext>
                  </a:extLst>
                </p:cNvPr>
                <p:cNvSpPr/>
                <p:nvPr/>
              </p:nvSpPr>
              <p:spPr>
                <a:xfrm>
                  <a:off x="7603411" y="910436"/>
                  <a:ext cx="1536461" cy="177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461" h="1776314">
                      <a:moveTo>
                        <a:pt x="0" y="0"/>
                      </a:moveTo>
                      <a:lnTo>
                        <a:pt x="1536461" y="0"/>
                      </a:lnTo>
                      <a:lnTo>
                        <a:pt x="1536461" y="1776314"/>
                      </a:lnTo>
                      <a:lnTo>
                        <a:pt x="1054166" y="1776314"/>
                      </a:lnTo>
                      <a:lnTo>
                        <a:pt x="1054166" y="372734"/>
                      </a:lnTo>
                      <a:lnTo>
                        <a:pt x="0" y="3727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צורה חופשית: צורה 10">
                <a:extLst>
                  <a:ext uri="{FF2B5EF4-FFF2-40B4-BE49-F238E27FC236}">
                    <a16:creationId xmlns:a16="http://schemas.microsoft.com/office/drawing/2014/main" id="{F02D60F0-B50D-05F6-360B-611109F67122}"/>
                  </a:ext>
                </a:extLst>
              </p:cNvPr>
              <p:cNvSpPr/>
              <p:nvPr/>
            </p:nvSpPr>
            <p:spPr>
              <a:xfrm>
                <a:off x="7609333" y="1671450"/>
                <a:ext cx="485257" cy="1015301"/>
              </a:xfrm>
              <a:custGeom>
                <a:avLst/>
                <a:gdLst/>
                <a:ahLst/>
                <a:cxnLst/>
                <a:rect l="l" t="t" r="r" b="b"/>
                <a:pathLst>
                  <a:path w="485257" h="1015301">
                    <a:moveTo>
                      <a:pt x="0" y="0"/>
                    </a:moveTo>
                    <a:lnTo>
                      <a:pt x="485257" y="0"/>
                    </a:lnTo>
                    <a:lnTo>
                      <a:pt x="485257" y="1015301"/>
                    </a:lnTo>
                    <a:lnTo>
                      <a:pt x="0" y="10153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" name="תיבת טקסט 18">
            <a:extLst>
              <a:ext uri="{FF2B5EF4-FFF2-40B4-BE49-F238E27FC236}">
                <a16:creationId xmlns:a16="http://schemas.microsoft.com/office/drawing/2014/main" id="{CD73AE6F-A9AF-E33E-7EE6-F8478CB426FB}"/>
              </a:ext>
            </a:extLst>
          </p:cNvPr>
          <p:cNvSpPr txBox="1"/>
          <p:nvPr userDrawn="1"/>
        </p:nvSpPr>
        <p:spPr>
          <a:xfrm>
            <a:off x="224759" y="177123"/>
            <a:ext cx="5283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ג'וינט - אשל |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</a:rPr>
              <a:t>הזדקנות מיטבית בעידן של 100 שנות חיים </a:t>
            </a:r>
            <a:r>
              <a:rPr kumimoji="0" lang="he-IL" sz="1600" b="0" i="0" u="none" strike="noStrike" kern="0" cap="none" spc="100" normalizeH="0" baseline="0" noProof="0">
                <a:ln>
                  <a:noFill/>
                </a:ln>
                <a:solidFill>
                  <a:srgbClr val="1AC0DD"/>
                </a:solidFill>
                <a:effectLst/>
                <a:uLnTx/>
                <a:uFillTx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40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9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5" Type="http://schemas.openxmlformats.org/officeDocument/2006/relationships/chart" Target="../charts/chart11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hart" Target="../charts/chart12.xml"/><Relationship Id="rId3" Type="http://schemas.microsoft.com/office/2018/10/relationships/comments" Target="../comments/modernComment_7FFFCFDF_19A0DA91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svg"/><Relationship Id="rId1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17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6" Type="http://schemas.openxmlformats.org/officeDocument/2006/relationships/chart" Target="../charts/chart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chart" Target="../charts/chart17.xml"/><Relationship Id="rId10" Type="http://schemas.openxmlformats.org/officeDocument/2006/relationships/image" Target="../media/image22.png"/><Relationship Id="rId4" Type="http://schemas.openxmlformats.org/officeDocument/2006/relationships/chart" Target="../charts/chart16.xml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22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6" Type="http://schemas.openxmlformats.org/officeDocument/2006/relationships/chart" Target="../charts/chart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5" Type="http://schemas.openxmlformats.org/officeDocument/2006/relationships/chart" Target="../charts/chart24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6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28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30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3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3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5" Type="http://schemas.openxmlformats.org/officeDocument/2006/relationships/chart" Target="../charts/chart36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hart" Target="../charts/char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chart" Target="../charts/chart37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chart" Target="../charts/chart38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chart" Target="../charts/chart3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0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4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hart" Target="../charts/chart43.xml"/><Relationship Id="rId3" Type="http://schemas.openxmlformats.org/officeDocument/2006/relationships/chart" Target="../charts/chart42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4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svg"/><Relationship Id="rId3" Type="http://schemas.openxmlformats.org/officeDocument/2006/relationships/chart" Target="../charts/chart45.xml"/><Relationship Id="rId7" Type="http://schemas.openxmlformats.org/officeDocument/2006/relationships/image" Target="../media/image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chart" Target="../charts/chart46.xml"/><Relationship Id="rId9" Type="http://schemas.openxmlformats.org/officeDocument/2006/relationships/image" Target="../media/image13.png"/><Relationship Id="rId14" Type="http://schemas.openxmlformats.org/officeDocument/2006/relationships/chart" Target="../charts/char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8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49.xml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5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52.xml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5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5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5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5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microsoft.com/office/2018/10/relationships/comments" Target="../comments/modernComment_7FFFCFD2_6F23D5DE.xml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8.xml"/><Relationship Id="rId11" Type="http://schemas.openxmlformats.org/officeDocument/2006/relationships/image" Target="../media/image13.png"/><Relationship Id="rId5" Type="http://schemas.openxmlformats.org/officeDocument/2006/relationships/chart" Target="../charts/chart57.xml"/><Relationship Id="rId15" Type="http://schemas.openxmlformats.org/officeDocument/2006/relationships/image" Target="../media/image24.svg"/><Relationship Id="rId10" Type="http://schemas.openxmlformats.org/officeDocument/2006/relationships/image" Target="../media/image12.png"/><Relationship Id="rId4" Type="http://schemas.openxmlformats.org/officeDocument/2006/relationships/chart" Target="../charts/chart56.xml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60.xml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5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6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7.png"/><Relationship Id="rId21" Type="http://schemas.openxmlformats.org/officeDocument/2006/relationships/image" Target="../media/image17.svg"/><Relationship Id="rId7" Type="http://schemas.openxmlformats.org/officeDocument/2006/relationships/image" Target="../media/image9.png"/><Relationship Id="rId12" Type="http://schemas.openxmlformats.org/officeDocument/2006/relationships/slide" Target="slide25.xml"/><Relationship Id="rId17" Type="http://schemas.openxmlformats.org/officeDocument/2006/relationships/image" Target="../media/image14.png"/><Relationship Id="rId2" Type="http://schemas.openxmlformats.org/officeDocument/2006/relationships/slide" Target="slide9.xml"/><Relationship Id="rId16" Type="http://schemas.openxmlformats.org/officeDocument/2006/relationships/slide" Target="slide3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17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slide" Target="slide23.xml"/><Relationship Id="rId19" Type="http://schemas.openxmlformats.org/officeDocument/2006/relationships/slide" Target="slide45.xml"/><Relationship Id="rId4" Type="http://schemas.openxmlformats.org/officeDocument/2006/relationships/slide" Target="slide40.xml"/><Relationship Id="rId9" Type="http://schemas.openxmlformats.org/officeDocument/2006/relationships/image" Target="../media/image10.png"/><Relationship Id="rId14" Type="http://schemas.openxmlformats.org/officeDocument/2006/relationships/slide" Target="slide3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63.xml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6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6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66.xml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6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7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7.xml"/><Relationship Id="rId3" Type="http://schemas.openxmlformats.org/officeDocument/2006/relationships/chart" Target="../charts/chart72.xml"/><Relationship Id="rId7" Type="http://schemas.openxmlformats.org/officeDocument/2006/relationships/chart" Target="../charts/chart7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5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Relationship Id="rId9" Type="http://schemas.openxmlformats.org/officeDocument/2006/relationships/chart" Target="../charts/char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7" Type="http://schemas.openxmlformats.org/officeDocument/2006/relationships/chart" Target="../charts/chart8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9.png"/><Relationship Id="rId21" Type="http://schemas.openxmlformats.org/officeDocument/2006/relationships/image" Target="../media/image39.png"/><Relationship Id="rId7" Type="http://schemas.openxmlformats.org/officeDocument/2006/relationships/image" Target="../media/image14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7.png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24" Type="http://schemas.openxmlformats.org/officeDocument/2006/relationships/image" Target="../media/image42.svg"/><Relationship Id="rId5" Type="http://schemas.openxmlformats.org/officeDocument/2006/relationships/image" Target="../media/image11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svg"/><Relationship Id="rId19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87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10.png"/><Relationship Id="rId1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hart" Target="../charts/chart88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chart" Target="../charts/chart2.xml"/><Relationship Id="rId4" Type="http://schemas.openxmlformats.org/officeDocument/2006/relationships/image" Target="../media/image19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svg"/><Relationship Id="rId3" Type="http://schemas.openxmlformats.org/officeDocument/2006/relationships/chart" Target="../charts/chart89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Data" Target="../diagrams/data3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3.xml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diagramLayout" Target="../diagrams/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hart" Target="../charts/chart4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5" Type="http://schemas.openxmlformats.org/officeDocument/2006/relationships/chart" Target="../charts/chart6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3CBE8-E3C4-45FC-9E18-62D56763D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/>
              <a:t>זקנים בצל המלחמה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200CB2-27B7-40F6-BD88-5F07676136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/>
              <a:t>נתניה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DAC0AD5-FA50-FB3C-BDA6-C327FBC097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71011" y="5852716"/>
            <a:ext cx="4620986" cy="575473"/>
          </a:xfrm>
        </p:spPr>
        <p:txBody>
          <a:bodyPr/>
          <a:lstStyle/>
          <a:p>
            <a:r>
              <a:rPr lang="he-IL" sz="1800" dirty="0"/>
              <a:t>ד"ר אלה </a:t>
            </a:r>
            <a:r>
              <a:rPr lang="he-IL" sz="1800" dirty="0" err="1"/>
              <a:t>אוסטרובסקי</a:t>
            </a:r>
            <a:r>
              <a:rPr lang="he-IL" sz="1800" dirty="0"/>
              <a:t> ברמן, ד"ר שירלי </a:t>
            </a:r>
            <a:r>
              <a:rPr lang="he-IL" sz="1800" dirty="0" err="1"/>
              <a:t>רזניצקי</a:t>
            </a:r>
            <a:r>
              <a:rPr lang="he-IL" sz="1800" dirty="0"/>
              <a:t>, נועם </a:t>
            </a:r>
            <a:r>
              <a:rPr lang="he-IL" sz="1800" dirty="0" err="1"/>
              <a:t>דוידוביץ</a:t>
            </a:r>
            <a:r>
              <a:rPr lang="he-IL" sz="1800" dirty="0"/>
              <a:t>', גלעד הדס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032A22D-1742-72DE-5F38-3378E7886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4495" y="5852716"/>
            <a:ext cx="4620986" cy="575473"/>
          </a:xfrm>
        </p:spPr>
        <p:txBody>
          <a:bodyPr/>
          <a:lstStyle/>
          <a:p>
            <a:r>
              <a:rPr lang="he-IL" dirty="0"/>
              <a:t>אוקטובר 2025</a:t>
            </a:r>
          </a:p>
        </p:txBody>
      </p:sp>
    </p:spTree>
    <p:extLst>
      <p:ext uri="{BB962C8B-B14F-4D97-AF65-F5344CB8AC3E}">
        <p14:creationId xmlns:p14="http://schemas.microsoft.com/office/powerpoint/2010/main" val="51573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8905E7F-B70E-9B89-E15A-BCD6D80785B2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E90DCED-BF88-E901-E62E-4AB01FF6496C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03C650-B9D4-5A07-2C50-60829B33F4DA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3" name="Picture 102" descr="Icon&#10;&#10;Description automatically generated">
                <a:extLst>
                  <a:ext uri="{FF2B5EF4-FFF2-40B4-BE49-F238E27FC236}">
                    <a16:creationId xmlns:a16="http://schemas.microsoft.com/office/drawing/2014/main" id="{42A0804E-0BBA-C9DE-0B2B-2C990797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F63C649-8040-929A-F1C0-BF290808F9B3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C09733-AF5F-A7D8-135E-D59AF8ACCE51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4DAB910-26FD-17EC-E37F-33D175F1C264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D2276B-CA58-967D-D9EF-55DAB78D1075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101" name="Picture 100" descr="Icon&#10;&#10;Description automatically generated">
                <a:extLst>
                  <a:ext uri="{FF2B5EF4-FFF2-40B4-BE49-F238E27FC236}">
                    <a16:creationId xmlns:a16="http://schemas.microsoft.com/office/drawing/2014/main" id="{1C96FDC3-F8E2-8344-E399-3BC0C7CC2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78C3F3F-FCFA-4FF6-6B02-555080B4F7D1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CD5EA8-B163-BF57-D5A5-1A4144004C7A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AEF06C2-9E69-5928-5AA2-4AB60FF6C0B9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98" name="Picture 97" descr="Icon&#10;&#10;Description automatically generated">
                <a:extLst>
                  <a:ext uri="{FF2B5EF4-FFF2-40B4-BE49-F238E27FC236}">
                    <a16:creationId xmlns:a16="http://schemas.microsoft.com/office/drawing/2014/main" id="{9D7C2776-EC1D-9252-BA01-B25A5C54F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59970D8-30C3-60C7-BFD2-78AF0D549E41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C5BE9D4-949B-135C-6D45-788018E3BEA8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28F7C8B-8A44-A00E-6319-6E899D4AF16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95" name="Picture 94" descr="Icon&#10;&#10;Description automatically generated">
                <a:extLst>
                  <a:ext uri="{FF2B5EF4-FFF2-40B4-BE49-F238E27FC236}">
                    <a16:creationId xmlns:a16="http://schemas.microsoft.com/office/drawing/2014/main" id="{455A2A63-E646-95A0-CCCE-6422FBF3B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2BFD53D-2B07-C8B0-0F53-E0CCA6CB1BB1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A38E460-1EBE-8F4A-40C8-C93825315B35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09D2C8-8DBF-8D4D-6674-0BD397CAE085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92" name="Picture 91" descr="Icon&#10;&#10;Description automatically generated">
                <a:extLst>
                  <a:ext uri="{FF2B5EF4-FFF2-40B4-BE49-F238E27FC236}">
                    <a16:creationId xmlns:a16="http://schemas.microsoft.com/office/drawing/2014/main" id="{9FF17D1A-5419-8492-E089-BA4F4F0C0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3D1EB1A-E49C-A40E-02B4-139EB22567DF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96B7BC-A150-7544-1DFF-495C8DD6C81A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9C5F64B-900E-80E5-A8F8-29F6571C3599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89" name="Picture 88" descr="Icon&#10;&#10;Description automatically generated">
                <a:extLst>
                  <a:ext uri="{FF2B5EF4-FFF2-40B4-BE49-F238E27FC236}">
                    <a16:creationId xmlns:a16="http://schemas.microsoft.com/office/drawing/2014/main" id="{1B5E6008-99E6-A829-DCD9-1A7C7BA22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6868455-4AC2-21A6-9BB0-3A6F8E7FAE6B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A0A909D-445D-3092-919D-FB11D0C58887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F45BC0F-8E44-6A7D-E833-48CBACE67A30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86" name="Picture 85" descr="Icon&#10;&#10;Description automatically generated">
                <a:extLst>
                  <a:ext uri="{FF2B5EF4-FFF2-40B4-BE49-F238E27FC236}">
                    <a16:creationId xmlns:a16="http://schemas.microsoft.com/office/drawing/2014/main" id="{1E2E3038-77BF-E97E-40AC-A5E58A6A6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EAAC0DB-91CC-9E80-0015-514FD80275A1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4CA145-C15A-488B-420F-D0F8DBD35411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C99E408-2C11-EE59-6CD8-74E74FFC360F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83" name="Graphic 82" descr="Wireless with solid fill">
                <a:extLst>
                  <a:ext uri="{FF2B5EF4-FFF2-40B4-BE49-F238E27FC236}">
                    <a16:creationId xmlns:a16="http://schemas.microsoft.com/office/drawing/2014/main" id="{37B4B439-0736-9BA9-1FE1-7CC3B0513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dirty="0">
                <a:latin typeface="Assistant" pitchFamily="2" charset="-79"/>
                <a:cs typeface="Assistant" pitchFamily="2" charset="-79"/>
              </a:rPr>
              <a:t>החמרה במצב הבריאות (באחוזים)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נשים חוו החמרה במצב הבריאות </a:t>
            </a:r>
            <a:r>
              <a:rPr lang="he-IL" sz="2800" dirty="0">
                <a:latin typeface="Assistant" pitchFamily="2" charset="-79"/>
                <a:cs typeface="Assistant" pitchFamily="2" charset="-79"/>
              </a:rPr>
              <a:t>מ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א</a:t>
            </a:r>
            <a:r>
              <a:rPr lang="he-IL" sz="2800" dirty="0">
                <a:latin typeface="Assistant" pitchFamily="2" charset="-79"/>
                <a:cs typeface="Assistant" pitchFamily="2" charset="-79"/>
              </a:rPr>
              <a:t>ז המלחמה</a:t>
            </a: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AE327B-C146-8E66-F3E7-BD7629853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999052"/>
              </p:ext>
            </p:extLst>
          </p:nvPr>
        </p:nvGraphicFramePr>
        <p:xfrm>
          <a:off x="2196730" y="2189264"/>
          <a:ext cx="7798540" cy="402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12941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19FD6A-4732-7154-2C3E-963437967B3D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4FFEAB-4E0F-03C5-52F2-92A1233C5A3A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DD7B64-2FE2-2878-AB60-F2E0E07E2DF1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D0959198-3054-4FF2-7E2E-D8908CEA7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E0C3C6-5D85-C84C-C1F8-601C68EFA454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FD305-9858-40BE-8392-587CAC251738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4BD6BB8-1B00-DD04-D0A2-72ABBFEEF4D7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59AE99-E945-C2E3-92B2-48FF885B3F7A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61536033-9965-C8C6-80D0-2BFF71FB4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EF26C5-3BA5-05EF-C15E-ED63D6A2C0A8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F5A948-ADA1-8A67-0B6B-974270177F61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EB565D-6E23-5E6A-3990-04F97BEF4C43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56430BB5-D33B-AD7C-294B-9D9821A07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986E26-268E-1EA0-FEC2-8BE5EC33F7C5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57701F6-D426-F138-5F06-17F68BF9899C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02ECC-526B-1AB3-29F2-387B190CED24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5CDFC2B9-9529-DCFD-2C64-7AF7C6673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46FA74-FD87-7421-5E71-6D05A15B5044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5EA4DB-26B0-7B29-E7AD-652C821E5CEE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33D83A-9150-385D-AF41-8D47DFB0721A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D12DDC1D-AAFC-5CC6-2640-C3FC94F84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112CCFE-50E7-BD9E-DC44-3C1EE3D6EA22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E04385-4D47-F671-99A7-6D86A3889C27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B562E-F3A8-732C-15C7-54CC39C52380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1A1D9D60-906F-316B-FEC8-66FBAA1CC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E28E63F-99E2-3CD3-8581-2CAC61D03874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ADA01B-2239-C61C-D0AA-78338CBC888F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C5D362-1ECC-E71A-B196-E6334E5A1062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86586E66-7FC5-0DD6-970E-F5C0B8196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DE203A-FA04-D538-5DFB-EFFB71E63FA3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AEA44F-4A31-6C41-2ECB-F110AA921BEA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54AD6-8DEA-FF1C-F865-D79A0038640D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19" name="Graphic 18" descr="Wireless with solid fill">
                <a:extLst>
                  <a:ext uri="{FF2B5EF4-FFF2-40B4-BE49-F238E27FC236}">
                    <a16:creationId xmlns:a16="http://schemas.microsoft.com/office/drawing/2014/main" id="{47CECB20-42FC-E496-2DD2-0BC74A372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88" y="83528"/>
            <a:ext cx="9124627" cy="1325563"/>
          </a:xfrm>
        </p:spPr>
        <p:txBody>
          <a:bodyPr>
            <a:normAutofit/>
          </a:bodyPr>
          <a:lstStyle/>
          <a:p>
            <a:pPr marL="0" indent="0"/>
            <a:r>
              <a:rPr lang="he-IL" sz="42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קושי בתפקוד היום-יומי (</a:t>
            </a:r>
            <a:r>
              <a:rPr lang="en-US" sz="42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GALI</a:t>
            </a:r>
            <a:r>
              <a:rPr lang="he-IL" sz="42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) </a:t>
            </a:r>
            <a:r>
              <a:rPr lang="he-IL" sz="4200" dirty="0">
                <a:latin typeface="Assistant" pitchFamily="2" charset="-79"/>
                <a:cs typeface="Assistant" pitchFamily="2" charset="-79"/>
              </a:rPr>
              <a:t>(באחוזים)</a:t>
            </a:r>
            <a:endParaRPr lang="he-IL" sz="4200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048939" y="1367881"/>
            <a:ext cx="83880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800" dirty="0">
                <a:latin typeface="Assistant" pitchFamily="2" charset="-79"/>
                <a:cs typeface="Assistant" pitchFamily="2" charset="-79"/>
              </a:rPr>
              <a:t>33% מבני 60+ ומעל 40% מקרב בני 75+ דיווחו על מוגבלות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מוגבלים חוו יותר החמרה במצבם</a:t>
            </a: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11E8C72F-2692-D751-E0AE-D0AE57E67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020554"/>
              </p:ext>
            </p:extLst>
          </p:nvPr>
        </p:nvGraphicFramePr>
        <p:xfrm>
          <a:off x="105884" y="3466576"/>
          <a:ext cx="3099600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1985546B-5FEE-1C2E-8987-0E6E262DF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09373"/>
              </p:ext>
            </p:extLst>
          </p:nvPr>
        </p:nvGraphicFramePr>
        <p:xfrm>
          <a:off x="3948432" y="2407522"/>
          <a:ext cx="6755829" cy="442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FC66BEEA-9316-FBA2-28EE-DFE73E76EEA2}"/>
              </a:ext>
            </a:extLst>
          </p:cNvPr>
          <p:cNvGrpSpPr/>
          <p:nvPr/>
        </p:nvGrpSpPr>
        <p:grpSpPr>
          <a:xfrm>
            <a:off x="3601620" y="2190487"/>
            <a:ext cx="2148985" cy="2151086"/>
            <a:chOff x="3601620" y="2190487"/>
            <a:chExt cx="2148985" cy="2151086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AA6C7E84-42E4-3126-6D85-61CEE9439A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84987956"/>
                </p:ext>
              </p:extLst>
            </p:nvPr>
          </p:nvGraphicFramePr>
          <p:xfrm>
            <a:off x="3601620" y="2190487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FDDC4B27-2A52-1E9C-7EC9-16BD14890BF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883194" y="3681174"/>
              <a:ext cx="677333" cy="64346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6EA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690A4A-D8EC-1955-4537-A04344621298}"/>
              </a:ext>
            </a:extLst>
          </p:cNvPr>
          <p:cNvGrpSpPr/>
          <p:nvPr/>
        </p:nvGrpSpPr>
        <p:grpSpPr>
          <a:xfrm>
            <a:off x="8926156" y="4741770"/>
            <a:ext cx="2148985" cy="1696993"/>
            <a:chOff x="8926156" y="4741770"/>
            <a:chExt cx="2148985" cy="1696993"/>
          </a:xfrm>
        </p:grpSpPr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FCE2F789-ACBF-15DD-F157-206D401524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91553639"/>
                </p:ext>
              </p:extLst>
            </p:nvPr>
          </p:nvGraphicFramePr>
          <p:xfrm>
            <a:off x="8926156" y="4741770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DDC4C5A2-78CC-B1FA-2A16-E5FDCB4971A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014927" y="5264441"/>
              <a:ext cx="719665" cy="44026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92D050"/>
              </a:solidFill>
              <a:prstDash val="dash"/>
              <a:miter lim="800000"/>
            </a:ln>
            <a:effectLst/>
          </p:spPr>
        </p:cxn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D552A8E2-BC5C-6DE0-6C85-C3B7F5234E13}"/>
              </a:ext>
            </a:extLst>
          </p:cNvPr>
          <p:cNvSpPr txBox="1">
            <a:spLocks/>
          </p:cNvSpPr>
          <p:nvPr/>
        </p:nvSpPr>
        <p:spPr>
          <a:xfrm>
            <a:off x="6316514" y="4171573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11%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A5C5E66-DA39-DD4F-9492-C70DD2D0F053}"/>
              </a:ext>
            </a:extLst>
          </p:cNvPr>
          <p:cNvSpPr txBox="1"/>
          <p:nvPr/>
        </p:nvSpPr>
        <p:spPr>
          <a:xfrm>
            <a:off x="544716" y="5238434"/>
            <a:ext cx="309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/>
              <a:t>^“סקר השייכות של זקני ישראל” שנערך על ידי מכון </a:t>
            </a:r>
            <a:r>
              <a:rPr lang="he-IL" sz="1800" dirty="0" err="1"/>
              <a:t>גאוקרטוגרפיה</a:t>
            </a:r>
            <a:r>
              <a:rPr lang="he-IL" sz="1800" dirty="0"/>
              <a:t> ומכון </a:t>
            </a:r>
            <a:r>
              <a:rPr lang="en-US" sz="1800" dirty="0"/>
              <a:t>ERI </a:t>
            </a:r>
            <a:r>
              <a:rPr lang="he-IL" sz="1800" dirty="0"/>
              <a:t> בקרב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35300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8905E7F-B70E-9B89-E15A-BCD6D80785B2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E90DCED-BF88-E901-E62E-4AB01FF6496C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03C650-B9D4-5A07-2C50-60829B33F4DA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3" name="Picture 102" descr="Icon&#10;&#10;Description automatically generated">
                <a:extLst>
                  <a:ext uri="{FF2B5EF4-FFF2-40B4-BE49-F238E27FC236}">
                    <a16:creationId xmlns:a16="http://schemas.microsoft.com/office/drawing/2014/main" id="{42A0804E-0BBA-C9DE-0B2B-2C990797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F63C649-8040-929A-F1C0-BF290808F9B3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C09733-AF5F-A7D8-135E-D59AF8ACCE51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4DAB910-26FD-17EC-E37F-33D175F1C264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D2276B-CA58-967D-D9EF-55DAB78D1075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101" name="Picture 100" descr="Icon&#10;&#10;Description automatically generated">
                <a:extLst>
                  <a:ext uri="{FF2B5EF4-FFF2-40B4-BE49-F238E27FC236}">
                    <a16:creationId xmlns:a16="http://schemas.microsoft.com/office/drawing/2014/main" id="{1C96FDC3-F8E2-8344-E399-3BC0C7CC2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78C3F3F-FCFA-4FF6-6B02-555080B4F7D1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CD5EA8-B163-BF57-D5A5-1A4144004C7A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AEF06C2-9E69-5928-5AA2-4AB60FF6C0B9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98" name="Picture 97" descr="Icon&#10;&#10;Description automatically generated">
                <a:extLst>
                  <a:ext uri="{FF2B5EF4-FFF2-40B4-BE49-F238E27FC236}">
                    <a16:creationId xmlns:a16="http://schemas.microsoft.com/office/drawing/2014/main" id="{9D7C2776-EC1D-9252-BA01-B25A5C54F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59970D8-30C3-60C7-BFD2-78AF0D549E41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C5BE9D4-949B-135C-6D45-788018E3BEA8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28F7C8B-8A44-A00E-6319-6E899D4AF16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95" name="Picture 94" descr="Icon&#10;&#10;Description automatically generated">
                <a:extLst>
                  <a:ext uri="{FF2B5EF4-FFF2-40B4-BE49-F238E27FC236}">
                    <a16:creationId xmlns:a16="http://schemas.microsoft.com/office/drawing/2014/main" id="{455A2A63-E646-95A0-CCCE-6422FBF3B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2BFD53D-2B07-C8B0-0F53-E0CCA6CB1BB1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A38E460-1EBE-8F4A-40C8-C93825315B35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09D2C8-8DBF-8D4D-6674-0BD397CAE085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92" name="Picture 91" descr="Icon&#10;&#10;Description automatically generated">
                <a:extLst>
                  <a:ext uri="{FF2B5EF4-FFF2-40B4-BE49-F238E27FC236}">
                    <a16:creationId xmlns:a16="http://schemas.microsoft.com/office/drawing/2014/main" id="{9FF17D1A-5419-8492-E089-BA4F4F0C0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3D1EB1A-E49C-A40E-02B4-139EB22567DF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96B7BC-A150-7544-1DFF-495C8DD6C81A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9C5F64B-900E-80E5-A8F8-29F6571C3599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89" name="Picture 88" descr="Icon&#10;&#10;Description automatically generated">
                <a:extLst>
                  <a:ext uri="{FF2B5EF4-FFF2-40B4-BE49-F238E27FC236}">
                    <a16:creationId xmlns:a16="http://schemas.microsoft.com/office/drawing/2014/main" id="{1B5E6008-99E6-A829-DCD9-1A7C7BA22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6868455-4AC2-21A6-9BB0-3A6F8E7FAE6B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A0A909D-445D-3092-919D-FB11D0C58887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F45BC0F-8E44-6A7D-E833-48CBACE67A30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86" name="Picture 85" descr="Icon&#10;&#10;Description automatically generated">
                <a:extLst>
                  <a:ext uri="{FF2B5EF4-FFF2-40B4-BE49-F238E27FC236}">
                    <a16:creationId xmlns:a16="http://schemas.microsoft.com/office/drawing/2014/main" id="{1E2E3038-77BF-E97E-40AC-A5E58A6A6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EAAC0DB-91CC-9E80-0015-514FD80275A1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4CA145-C15A-488B-420F-D0F8DBD35411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C99E408-2C11-EE59-6CD8-74E74FFC360F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83" name="Graphic 82" descr="Wireless with solid fill">
                <a:extLst>
                  <a:ext uri="{FF2B5EF4-FFF2-40B4-BE49-F238E27FC236}">
                    <a16:creationId xmlns:a16="http://schemas.microsoft.com/office/drawing/2014/main" id="{37B4B439-0736-9BA9-1FE1-7CC3B0513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>
                <a:latin typeface="Assistant" pitchFamily="2" charset="-79"/>
                <a:cs typeface="Assistant" pitchFamily="2" charset="-79"/>
              </a:rPr>
              <a:t>היעזרות במטפלת (באחוזים)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2677838" y="936810"/>
            <a:ext cx="7514399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800" dirty="0">
                <a:latin typeface="Assistant" pitchFamily="2" charset="-79"/>
                <a:cs typeface="Assistant" pitchFamily="2" charset="-79"/>
              </a:rPr>
              <a:t>מקרב מי שדיווחו על קושי בתפקוד היום-יומי, 28% דיווחו על היעזרות במטפלת</a:t>
            </a:r>
            <a:br>
              <a:rPr lang="en-US" sz="2800" dirty="0">
                <a:latin typeface="Assistant" pitchFamily="2" charset="-79"/>
                <a:cs typeface="Assistant" pitchFamily="2" charset="-79"/>
              </a:rPr>
            </a:b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9CCF4E-3C6A-E22C-F347-214265933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99318"/>
              </p:ext>
            </p:extLst>
          </p:nvPr>
        </p:nvGraphicFramePr>
        <p:xfrm>
          <a:off x="2463367" y="2026673"/>
          <a:ext cx="4381933" cy="423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2E07BFD-ADCB-2590-87E3-2F22871D8BC4}"/>
              </a:ext>
            </a:extLst>
          </p:cNvPr>
          <p:cNvSpPr/>
          <p:nvPr/>
        </p:nvSpPr>
        <p:spPr>
          <a:xfrm>
            <a:off x="7164209" y="3812522"/>
            <a:ext cx="2358633" cy="803563"/>
          </a:xfrm>
          <a:prstGeom prst="wedgeRectCallout">
            <a:avLst>
              <a:gd name="adj1" fmla="val -118302"/>
              <a:gd name="adj2" fmla="val 1011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41% חוו החמרה</a:t>
            </a:r>
          </a:p>
        </p:txBody>
      </p:sp>
    </p:spTree>
    <p:extLst>
      <p:ext uri="{BB962C8B-B14F-4D97-AF65-F5344CB8AC3E}">
        <p14:creationId xmlns:p14="http://schemas.microsoft.com/office/powerpoint/2010/main" val="4299721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19FD6A-4732-7154-2C3E-963437967B3D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4FFEAB-4E0F-03C5-52F2-92A1233C5A3A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DD7B64-2FE2-2878-AB60-F2E0E07E2DF1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D0959198-3054-4FF2-7E2E-D8908CEA7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E0C3C6-5D85-C84C-C1F8-601C68EFA454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FD305-9858-40BE-8392-587CAC251738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4BD6BB8-1B00-DD04-D0A2-72ABBFEEF4D7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59AE99-E945-C2E3-92B2-48FF885B3F7A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61536033-9965-C8C6-80D0-2BFF71FB4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EF26C5-3BA5-05EF-C15E-ED63D6A2C0A8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F5A948-ADA1-8A67-0B6B-974270177F61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EB565D-6E23-5E6A-3990-04F97BEF4C43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56430BB5-D33B-AD7C-294B-9D9821A07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986E26-268E-1EA0-FEC2-8BE5EC33F7C5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57701F6-D426-F138-5F06-17F68BF9899C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02ECC-526B-1AB3-29F2-387B190CED24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5CDFC2B9-9529-DCFD-2C64-7AF7C6673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46FA74-FD87-7421-5E71-6D05A15B5044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5EA4DB-26B0-7B29-E7AD-652C821E5CEE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33D83A-9150-385D-AF41-8D47DFB0721A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D12DDC1D-AAFC-5CC6-2640-C3FC94F84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112CCFE-50E7-BD9E-DC44-3C1EE3D6EA22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E04385-4D47-F671-99A7-6D86A3889C27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B562E-F3A8-732C-15C7-54CC39C52380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1A1D9D60-906F-316B-FEC8-66FBAA1CC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E28E63F-99E2-3CD3-8581-2CAC61D03874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ADA01B-2239-C61C-D0AA-78338CBC888F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C5D362-1ECC-E71A-B196-E6334E5A1062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86586E66-7FC5-0DD6-970E-F5C0B8196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DE203A-FA04-D538-5DFB-EFFB71E63FA3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AEA44F-4A31-6C41-2ECB-F110AA921BEA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54AD6-8DEA-FF1C-F865-D79A0038640D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19" name="Graphic 18" descr="Wireless with solid fill">
                <a:extLst>
                  <a:ext uri="{FF2B5EF4-FFF2-40B4-BE49-F238E27FC236}">
                    <a16:creationId xmlns:a16="http://schemas.microsoft.com/office/drawing/2014/main" id="{47CECB20-42FC-E496-2DD2-0BC74A372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 PHQ2</a:t>
            </a:r>
            <a:r>
              <a:rPr lang="he-IL" dirty="0"/>
              <a:t>- דיכאון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33369" y="941857"/>
            <a:ext cx="825879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כמעט מחצית מן הגברים וכשליש מן הנשים דיווחו על רמת דיכאון נמוכה </a:t>
            </a:r>
          </a:p>
          <a:p>
            <a:pPr marL="0" indent="0">
              <a:spcBef>
                <a:spcPts val="0"/>
              </a:spcBef>
            </a:pP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F9FD1C-9537-55CA-618E-BB01E0E1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135911"/>
              </p:ext>
            </p:extLst>
          </p:nvPr>
        </p:nvGraphicFramePr>
        <p:xfrm>
          <a:off x="1405170" y="1938647"/>
          <a:ext cx="8176320" cy="457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0239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8905E7F-B70E-9B89-E15A-BCD6D80785B2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E90DCED-BF88-E901-E62E-4AB01FF6496C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A03C650-B9D4-5A07-2C50-60829B33F4DA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3" name="Picture 102" descr="Icon&#10;&#10;Description automatically generated">
                <a:extLst>
                  <a:ext uri="{FF2B5EF4-FFF2-40B4-BE49-F238E27FC236}">
                    <a16:creationId xmlns:a16="http://schemas.microsoft.com/office/drawing/2014/main" id="{42A0804E-0BBA-C9DE-0B2B-2C990797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F63C649-8040-929A-F1C0-BF290808F9B3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AC09733-AF5F-A7D8-135E-D59AF8ACCE51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4DAB910-26FD-17EC-E37F-33D175F1C264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D2276B-CA58-967D-D9EF-55DAB78D1075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101" name="Picture 100" descr="Icon&#10;&#10;Description automatically generated">
                <a:extLst>
                  <a:ext uri="{FF2B5EF4-FFF2-40B4-BE49-F238E27FC236}">
                    <a16:creationId xmlns:a16="http://schemas.microsoft.com/office/drawing/2014/main" id="{1C96FDC3-F8E2-8344-E399-3BC0C7CC2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78C3F3F-FCFA-4FF6-6B02-555080B4F7D1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BCD5EA8-B163-BF57-D5A5-1A4144004C7A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AEF06C2-9E69-5928-5AA2-4AB60FF6C0B9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98" name="Picture 97" descr="Icon&#10;&#10;Description automatically generated">
                <a:extLst>
                  <a:ext uri="{FF2B5EF4-FFF2-40B4-BE49-F238E27FC236}">
                    <a16:creationId xmlns:a16="http://schemas.microsoft.com/office/drawing/2014/main" id="{9D7C2776-EC1D-9252-BA01-B25A5C54F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59970D8-30C3-60C7-BFD2-78AF0D549E41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C5BE9D4-949B-135C-6D45-788018E3BEA8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28F7C8B-8A44-A00E-6319-6E899D4AF16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95" name="Picture 94" descr="Icon&#10;&#10;Description automatically generated">
                <a:extLst>
                  <a:ext uri="{FF2B5EF4-FFF2-40B4-BE49-F238E27FC236}">
                    <a16:creationId xmlns:a16="http://schemas.microsoft.com/office/drawing/2014/main" id="{455A2A63-E646-95A0-CCCE-6422FBF3B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2BFD53D-2B07-C8B0-0F53-E0CCA6CB1BB1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A38E460-1EBE-8F4A-40C8-C93825315B35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F09D2C8-8DBF-8D4D-6674-0BD397CAE085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92" name="Picture 91" descr="Icon&#10;&#10;Description automatically generated">
                <a:extLst>
                  <a:ext uri="{FF2B5EF4-FFF2-40B4-BE49-F238E27FC236}">
                    <a16:creationId xmlns:a16="http://schemas.microsoft.com/office/drawing/2014/main" id="{9FF17D1A-5419-8492-E089-BA4F4F0C0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3D1EB1A-E49C-A40E-02B4-139EB22567DF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96B7BC-A150-7544-1DFF-495C8DD6C81A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9C5F64B-900E-80E5-A8F8-29F6571C3599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89" name="Picture 88" descr="Icon&#10;&#10;Description automatically generated">
                <a:extLst>
                  <a:ext uri="{FF2B5EF4-FFF2-40B4-BE49-F238E27FC236}">
                    <a16:creationId xmlns:a16="http://schemas.microsoft.com/office/drawing/2014/main" id="{1B5E6008-99E6-A829-DCD9-1A7C7BA22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6868455-4AC2-21A6-9BB0-3A6F8E7FAE6B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A0A909D-445D-3092-919D-FB11D0C58887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F45BC0F-8E44-6A7D-E833-48CBACE67A30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86" name="Picture 85" descr="Icon&#10;&#10;Description automatically generated">
                <a:extLst>
                  <a:ext uri="{FF2B5EF4-FFF2-40B4-BE49-F238E27FC236}">
                    <a16:creationId xmlns:a16="http://schemas.microsoft.com/office/drawing/2014/main" id="{1E2E3038-77BF-E97E-40AC-A5E58A6A6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EAAC0DB-91CC-9E80-0015-514FD80275A1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D4CA145-C15A-488B-420F-D0F8DBD35411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C99E408-2C11-EE59-6CD8-74E74FFC360F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83" name="Graphic 82" descr="Wireless with solid fill">
                <a:extLst>
                  <a:ext uri="{FF2B5EF4-FFF2-40B4-BE49-F238E27FC236}">
                    <a16:creationId xmlns:a16="http://schemas.microsoft.com/office/drawing/2014/main" id="{37B4B439-0736-9BA9-1FE1-7CC3B0513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dirty="0"/>
              <a:t> PHQ2</a:t>
            </a:r>
            <a:r>
              <a:rPr lang="he-IL" sz="4400" dirty="0"/>
              <a:t>- דיכאון (באחוזים)</a:t>
            </a:r>
            <a:endParaRPr lang="he-IL" sz="4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בממוצע, גברים מדווחים על רמת דיכאון נמוכה יותר</a:t>
            </a:r>
          </a:p>
          <a:p>
            <a:pPr marL="0" indent="0">
              <a:spcBef>
                <a:spcPts val="0"/>
              </a:spcBef>
            </a:pP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586C4D-0F6C-212B-0E80-FA9AC0EF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923976"/>
              </p:ext>
            </p:extLst>
          </p:nvPr>
        </p:nvGraphicFramePr>
        <p:xfrm>
          <a:off x="1615114" y="1784140"/>
          <a:ext cx="8776575" cy="491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46766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38E2D5E-1B7E-B5F7-637F-CA621A842FBE}"/>
              </a:ext>
            </a:extLst>
          </p:cNvPr>
          <p:cNvGrpSpPr/>
          <p:nvPr/>
        </p:nvGrpSpPr>
        <p:grpSpPr>
          <a:xfrm>
            <a:off x="-2224838" y="2210845"/>
            <a:ext cx="14900636" cy="6151799"/>
            <a:chOff x="-1756646" y="2259909"/>
            <a:chExt cx="14900636" cy="6151799"/>
          </a:xfrm>
          <a:solidFill>
            <a:schemeClr val="bg1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8C61B18-0E0C-CBCA-1D62-979C00164935}"/>
                </a:ext>
              </a:extLst>
            </p:cNvPr>
            <p:cNvGrpSpPr/>
            <p:nvPr/>
          </p:nvGrpSpPr>
          <p:grpSpPr>
            <a:xfrm>
              <a:off x="-1756646" y="2259909"/>
              <a:ext cx="14900636" cy="6151799"/>
              <a:chOff x="7783753" y="277824"/>
              <a:chExt cx="14900636" cy="6151799"/>
            </a:xfrm>
            <a:grpFill/>
          </p:grpSpPr>
          <p:graphicFrame>
            <p:nvGraphicFramePr>
              <p:cNvPr id="53" name="Chart 52">
                <a:extLst>
                  <a:ext uri="{FF2B5EF4-FFF2-40B4-BE49-F238E27FC236}">
                    <a16:creationId xmlns:a16="http://schemas.microsoft.com/office/drawing/2014/main" id="{7DA5BC24-E5EE-4FAF-0896-44352DCA31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43083034"/>
                  </p:ext>
                </p:extLst>
              </p:nvPr>
            </p:nvGraphicFramePr>
            <p:xfrm>
              <a:off x="15928560" y="277824"/>
              <a:ext cx="6755829" cy="4420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54" name="Chart 53">
                <a:extLst>
                  <a:ext uri="{FF2B5EF4-FFF2-40B4-BE49-F238E27FC236}">
                    <a16:creationId xmlns:a16="http://schemas.microsoft.com/office/drawing/2014/main" id="{BAEC7E0D-DC37-94FF-FE56-F69D096DA539}"/>
                  </a:ext>
                </a:extLst>
              </p:cNvPr>
              <p:cNvGraphicFramePr/>
              <p:nvPr/>
            </p:nvGraphicFramePr>
            <p:xfrm>
              <a:off x="7783753" y="4732630"/>
              <a:ext cx="2148985" cy="1696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6F8F32DE-E5D4-CF35-D47A-0D80B4696A56}"/>
                </a:ext>
              </a:extLst>
            </p:cNvPr>
            <p:cNvSpPr txBox="1">
              <a:spLocks/>
            </p:cNvSpPr>
            <p:nvPr/>
          </p:nvSpPr>
          <p:spPr>
            <a:xfrm>
              <a:off x="8734591" y="4064237"/>
              <a:ext cx="2019663" cy="107604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8596A3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קניית מצרכים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19FD6A-4732-7154-2C3E-963437967B3D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4FFEAB-4E0F-03C5-52F2-92A1233C5A3A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DD7B64-2FE2-2878-AB60-F2E0E07E2DF1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D0959198-3054-4FF2-7E2E-D8908CEA7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E0C3C6-5D85-C84C-C1F8-601C68EFA454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FD305-9858-40BE-8392-587CAC251738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4BD6BB8-1B00-DD04-D0A2-72ABBFEEF4D7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59AE99-E945-C2E3-92B2-48FF885B3F7A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61536033-9965-C8C6-80D0-2BFF71FB4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EF26C5-3BA5-05EF-C15E-ED63D6A2C0A8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F5A948-ADA1-8A67-0B6B-974270177F61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EB565D-6E23-5E6A-3990-04F97BEF4C43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56430BB5-D33B-AD7C-294B-9D9821A07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986E26-268E-1EA0-FEC2-8BE5EC33F7C5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57701F6-D426-F138-5F06-17F68BF9899C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02ECC-526B-1AB3-29F2-387B190CED24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5CDFC2B9-9529-DCFD-2C64-7AF7C6673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46FA74-FD87-7421-5E71-6D05A15B5044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5EA4DB-26B0-7B29-E7AD-652C821E5CEE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33D83A-9150-385D-AF41-8D47DFB0721A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D12DDC1D-AAFC-5CC6-2640-C3FC94F84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112CCFE-50E7-BD9E-DC44-3C1EE3D6EA22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E04385-4D47-F671-99A7-6D86A3889C27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EB562E-F3A8-732C-15C7-54CC39C52380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1A1D9D60-906F-316B-FEC8-66FBAA1CC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E28E63F-99E2-3CD3-8581-2CAC61D03874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ADA01B-2239-C61C-D0AA-78338CBC888F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C5D362-1ECC-E71A-B196-E6334E5A1062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86586E66-7FC5-0DD6-970E-F5C0B8196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DE203A-FA04-D538-5DFB-EFFB71E63FA3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AEA44F-4A31-6C41-2ECB-F110AA921BEA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F54AD6-8DEA-FF1C-F865-D79A0038640D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19" name="Graphic 18" descr="Wireless with solid fill">
                <a:extLst>
                  <a:ext uri="{FF2B5EF4-FFF2-40B4-BE49-F238E27FC236}">
                    <a16:creationId xmlns:a16="http://schemas.microsoft.com/office/drawing/2014/main" id="{47CECB20-42FC-E496-2DD2-0BC74A372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en-US"/>
              <a:t> </a:t>
            </a:r>
            <a:r>
              <a:rPr lang="he-IL"/>
              <a:t>קיום פעולות שגרה (באחוזים)</a:t>
            </a:r>
            <a:endParaRPr lang="he-IL" b="1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94993" y="1034754"/>
            <a:ext cx="8258792" cy="16775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יותר מגברים ובני 75+ יותר מבני 74-60 מתקשים בביצוע סידורים שגרתיים, אך יותר בני 75+ מבני 74-60 מקבלים עזרה</a:t>
            </a:r>
            <a:endParaRPr lang="he-IL" sz="28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702B6C-970B-49A7-1785-47D3A4570F1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581" t="90318" r="19126" b="1"/>
          <a:stretch/>
        </p:blipFill>
        <p:spPr>
          <a:xfrm>
            <a:off x="3162236" y="6312551"/>
            <a:ext cx="4536575" cy="5170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C6D907-6DF1-FE33-39AA-CE66AC2A8EFC}"/>
              </a:ext>
            </a:extLst>
          </p:cNvPr>
          <p:cNvGrpSpPr/>
          <p:nvPr/>
        </p:nvGrpSpPr>
        <p:grpSpPr>
          <a:xfrm>
            <a:off x="-6422596" y="2292968"/>
            <a:ext cx="15434036" cy="6163453"/>
            <a:chOff x="-1756646" y="2248255"/>
            <a:chExt cx="15434036" cy="6163453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BF93E1-DF90-3178-B89B-9C1858E034E7}"/>
                </a:ext>
              </a:extLst>
            </p:cNvPr>
            <p:cNvGrpSpPr/>
            <p:nvPr/>
          </p:nvGrpSpPr>
          <p:grpSpPr>
            <a:xfrm>
              <a:off x="-1756646" y="2248255"/>
              <a:ext cx="15434036" cy="6163453"/>
              <a:chOff x="7783753" y="266170"/>
              <a:chExt cx="15434036" cy="6163453"/>
            </a:xfrm>
            <a:grpFill/>
          </p:grpSpPr>
          <p:graphicFrame>
            <p:nvGraphicFramePr>
              <p:cNvPr id="41" name="Chart 40">
                <a:extLst>
                  <a:ext uri="{FF2B5EF4-FFF2-40B4-BE49-F238E27FC236}">
                    <a16:creationId xmlns:a16="http://schemas.microsoft.com/office/drawing/2014/main" id="{5CED7D16-3189-5B8B-6412-FCE05F2382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53404692"/>
                  </p:ext>
                </p:extLst>
              </p:nvPr>
            </p:nvGraphicFramePr>
            <p:xfrm>
              <a:off x="16461960" y="266170"/>
              <a:ext cx="6755829" cy="4420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graphicFrame>
            <p:nvGraphicFramePr>
              <p:cNvPr id="42" name="Chart 41">
                <a:extLst>
                  <a:ext uri="{FF2B5EF4-FFF2-40B4-BE49-F238E27FC236}">
                    <a16:creationId xmlns:a16="http://schemas.microsoft.com/office/drawing/2014/main" id="{F7A6241F-55AD-2606-84E0-D5C2E17B6C70}"/>
                  </a:ext>
                </a:extLst>
              </p:cNvPr>
              <p:cNvGraphicFramePr/>
              <p:nvPr/>
            </p:nvGraphicFramePr>
            <p:xfrm>
              <a:off x="7783753" y="4732630"/>
              <a:ext cx="2148985" cy="1696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DF3DD58-A9AA-14C0-5359-CBF7D4013D67}"/>
                </a:ext>
              </a:extLst>
            </p:cNvPr>
            <p:cNvSpPr txBox="1">
              <a:spLocks/>
            </p:cNvSpPr>
            <p:nvPr/>
          </p:nvSpPr>
          <p:spPr>
            <a:xfrm>
              <a:off x="9289643" y="4077559"/>
              <a:ext cx="2019663" cy="107604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8596A3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בישול/קניית אוכל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2D4B92-FF42-AE55-CF2B-FADA8C360950}"/>
              </a:ext>
            </a:extLst>
          </p:cNvPr>
          <p:cNvGrpSpPr/>
          <p:nvPr/>
        </p:nvGrpSpPr>
        <p:grpSpPr>
          <a:xfrm>
            <a:off x="-10202229" y="2302465"/>
            <a:ext cx="15434036" cy="6163453"/>
            <a:chOff x="-1756646" y="2248255"/>
            <a:chExt cx="15434036" cy="6163453"/>
          </a:xfrm>
          <a:solidFill>
            <a:schemeClr val="bg1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FA2C887-91FC-409C-FE8B-607A7533A302}"/>
                </a:ext>
              </a:extLst>
            </p:cNvPr>
            <p:cNvGrpSpPr/>
            <p:nvPr/>
          </p:nvGrpSpPr>
          <p:grpSpPr>
            <a:xfrm>
              <a:off x="-1756646" y="2248255"/>
              <a:ext cx="15434036" cy="6163453"/>
              <a:chOff x="7783753" y="266170"/>
              <a:chExt cx="15434036" cy="6163453"/>
            </a:xfrm>
            <a:grpFill/>
          </p:grpSpPr>
          <p:graphicFrame>
            <p:nvGraphicFramePr>
              <p:cNvPr id="46" name="Chart 45">
                <a:extLst>
                  <a:ext uri="{FF2B5EF4-FFF2-40B4-BE49-F238E27FC236}">
                    <a16:creationId xmlns:a16="http://schemas.microsoft.com/office/drawing/2014/main" id="{CD974065-ED67-869F-A68A-1044CE2B4A8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26401459"/>
                  </p:ext>
                </p:extLst>
              </p:nvPr>
            </p:nvGraphicFramePr>
            <p:xfrm>
              <a:off x="16461960" y="266170"/>
              <a:ext cx="6755829" cy="44201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graphicFrame>
            <p:nvGraphicFramePr>
              <p:cNvPr id="47" name="Chart 46">
                <a:extLst>
                  <a:ext uri="{FF2B5EF4-FFF2-40B4-BE49-F238E27FC236}">
                    <a16:creationId xmlns:a16="http://schemas.microsoft.com/office/drawing/2014/main" id="{1992B0C2-A623-6FE4-155A-DF5B09E4320D}"/>
                  </a:ext>
                </a:extLst>
              </p:cNvPr>
              <p:cNvGraphicFramePr/>
              <p:nvPr/>
            </p:nvGraphicFramePr>
            <p:xfrm>
              <a:off x="7783753" y="4732630"/>
              <a:ext cx="2148985" cy="1696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</p:grp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C0592883-240F-1F9B-94C7-0C7518510658}"/>
                </a:ext>
              </a:extLst>
            </p:cNvPr>
            <p:cNvSpPr txBox="1">
              <a:spLocks/>
            </p:cNvSpPr>
            <p:nvPr/>
          </p:nvSpPr>
          <p:spPr>
            <a:xfrm>
              <a:off x="9289643" y="3899928"/>
              <a:ext cx="2019663" cy="1076045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8596A3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ביצוע סידורים שגרתיים</a:t>
              </a:r>
            </a:p>
          </p:txBody>
        </p:sp>
      </p:grp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626B530-A2E8-3443-72CE-1A057F627291}"/>
              </a:ext>
            </a:extLst>
          </p:cNvPr>
          <p:cNvSpPr/>
          <p:nvPr/>
        </p:nvSpPr>
        <p:spPr>
          <a:xfrm>
            <a:off x="6643356" y="2540478"/>
            <a:ext cx="1510044" cy="517070"/>
          </a:xfrm>
          <a:prstGeom prst="wedgeRectCallout">
            <a:avLst>
              <a:gd name="adj1" fmla="val -55160"/>
              <a:gd name="adj2" fmla="val 1112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גברים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5677F73-983E-C313-3756-13E6D5B1B62A}"/>
              </a:ext>
            </a:extLst>
          </p:cNvPr>
          <p:cNvSpPr/>
          <p:nvPr/>
        </p:nvSpPr>
        <p:spPr>
          <a:xfrm>
            <a:off x="9406093" y="2192840"/>
            <a:ext cx="1639389" cy="626163"/>
          </a:xfrm>
          <a:prstGeom prst="wedgeRectCallout">
            <a:avLst>
              <a:gd name="adj1" fmla="val 7673"/>
              <a:gd name="adj2" fmla="val 1007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נשים ובני 75+</a:t>
            </a:r>
          </a:p>
        </p:txBody>
      </p:sp>
    </p:spTree>
    <p:extLst>
      <p:ext uri="{BB962C8B-B14F-4D97-AF65-F5344CB8AC3E}">
        <p14:creationId xmlns:p14="http://schemas.microsoft.com/office/powerpoint/2010/main" val="266380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1E46F-4DB9-D7DF-8490-FC1F3C67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84B3816-D580-653B-6E4E-5FB19EFA87B1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7FA58B7-150A-9EDF-04FF-00D98A849E25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6C79D56-969D-6133-EBA8-5342702E6E0A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4" name="Picture 103" descr="Icon&#10;&#10;Description automatically generated">
                <a:extLst>
                  <a:ext uri="{FF2B5EF4-FFF2-40B4-BE49-F238E27FC236}">
                    <a16:creationId xmlns:a16="http://schemas.microsoft.com/office/drawing/2014/main" id="{FD31C6E9-C6DE-4983-89D3-F7378445E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90445B7-BDAE-ADF1-B016-67392AA89C31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C804A5D-DF01-8CF6-77B9-52A390DE2640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DE8E801-123A-1599-8C2F-27C3CD0DBE8F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829F07-B2F3-8AFC-BD80-ED6E5DEE828D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102" name="Picture 101" descr="Icon&#10;&#10;Description automatically generated">
                <a:extLst>
                  <a:ext uri="{FF2B5EF4-FFF2-40B4-BE49-F238E27FC236}">
                    <a16:creationId xmlns:a16="http://schemas.microsoft.com/office/drawing/2014/main" id="{300536CF-B2A8-1D41-98C6-78C25BDB5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E9A20DD-4FD6-B821-C444-33F88A707861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A2509E0-4501-9093-2FE4-A74DB172E7D5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D7C1CB-B8E1-E8EB-F951-F1D49BA24546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99" name="Picture 98" descr="Icon&#10;&#10;Description automatically generated">
                <a:extLst>
                  <a:ext uri="{FF2B5EF4-FFF2-40B4-BE49-F238E27FC236}">
                    <a16:creationId xmlns:a16="http://schemas.microsoft.com/office/drawing/2014/main" id="{868A7AA4-C110-EB47-67F6-8FA5CABD9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B88D33A-4A35-9AB2-6083-7EC09E253B84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1597B83-1F26-FC6D-CBDC-B5718B72C3B2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3EEFD70-976D-78E2-FA02-FD9A9D466F5E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96" name="Picture 95" descr="Icon&#10;&#10;Description automatically generated">
                <a:extLst>
                  <a:ext uri="{FF2B5EF4-FFF2-40B4-BE49-F238E27FC236}">
                    <a16:creationId xmlns:a16="http://schemas.microsoft.com/office/drawing/2014/main" id="{67750747-0DD7-58FF-36A7-608BD7D14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4915246-F6D0-74FB-699E-9D82CCEFF174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0F4F341-E3E4-C487-D570-C18F5FF8DBF0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1B41B56-DD7C-E7BA-BE6B-504E15648363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93" name="Picture 92" descr="Icon&#10;&#10;Description automatically generated">
                <a:extLst>
                  <a:ext uri="{FF2B5EF4-FFF2-40B4-BE49-F238E27FC236}">
                    <a16:creationId xmlns:a16="http://schemas.microsoft.com/office/drawing/2014/main" id="{39846ADE-EB56-D2C5-A247-D57AEFCD5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663A496-FDFB-5B2B-AD8A-985A6BD088D0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465B081-4C24-7B6E-8CB6-0F9CCB130991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22E7541-7534-C044-285F-B001DDB7C2EF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90" name="Picture 89" descr="Icon&#10;&#10;Description automatically generated">
                <a:extLst>
                  <a:ext uri="{FF2B5EF4-FFF2-40B4-BE49-F238E27FC236}">
                    <a16:creationId xmlns:a16="http://schemas.microsoft.com/office/drawing/2014/main" id="{24898D07-A386-3683-CA4C-3C19B15DA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144ECC2-8AA4-95FC-BC0A-82417967FEEB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CF34CE7-9B5E-394A-E212-DCB5FDE75A19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5BB3292-E25B-CE77-AA29-12728206A493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87" name="Picture 86" descr="Icon&#10;&#10;Description automatically generated">
                <a:extLst>
                  <a:ext uri="{FF2B5EF4-FFF2-40B4-BE49-F238E27FC236}">
                    <a16:creationId xmlns:a16="http://schemas.microsoft.com/office/drawing/2014/main" id="{73DADF0E-9FDB-16D5-39B3-0B32F3C28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C7CA969-AB46-1029-4713-D315F1A0C377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3C3DBDD-DFCD-4314-7984-749F35923D75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63962FF-C712-6C25-FE4F-E8A7E9549A60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84" name="Graphic 83" descr="Wireless with solid fill">
                <a:extLst>
                  <a:ext uri="{FF2B5EF4-FFF2-40B4-BE49-F238E27FC236}">
                    <a16:creationId xmlns:a16="http://schemas.microsoft.com/office/drawing/2014/main" id="{1D192114-F108-7AE7-BCBD-89F80B9F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C68B1D-E1FC-36AA-E1B6-AC2336C48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321685"/>
              </p:ext>
            </p:extLst>
          </p:nvPr>
        </p:nvGraphicFramePr>
        <p:xfrm>
          <a:off x="1826896" y="1783044"/>
          <a:ext cx="8781894" cy="474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64F7D19-A30B-1306-AE88-FECD3A0B0032}"/>
              </a:ext>
            </a:extLst>
          </p:cNvPr>
          <p:cNvSpPr txBox="1">
            <a:spLocks/>
          </p:cNvSpPr>
          <p:nvPr/>
        </p:nvSpPr>
        <p:spPr>
          <a:xfrm>
            <a:off x="4941180" y="3789544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14%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4FECB5-20AC-515E-DADB-67C9C93B8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032993"/>
              </p:ext>
            </p:extLst>
          </p:nvPr>
        </p:nvGraphicFramePr>
        <p:xfrm>
          <a:off x="-131801" y="3049932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FD399B-A166-35F9-D9FA-BAC16EB7B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334599"/>
              </p:ext>
            </p:extLst>
          </p:nvPr>
        </p:nvGraphicFramePr>
        <p:xfrm>
          <a:off x="8245434" y="4423845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D83BFF-F184-F8D7-076C-CF8A152DD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89783"/>
              </p:ext>
            </p:extLst>
          </p:nvPr>
        </p:nvGraphicFramePr>
        <p:xfrm>
          <a:off x="622246" y="5013822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F454F3-DAFB-93BF-58F0-E51E4A985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171360"/>
              </p:ext>
            </p:extLst>
          </p:nvPr>
        </p:nvGraphicFramePr>
        <p:xfrm>
          <a:off x="1324764" y="1431545"/>
          <a:ext cx="2148985" cy="16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3" name="Title 2">
            <a:extLst>
              <a:ext uri="{FF2B5EF4-FFF2-40B4-BE49-F238E27FC236}">
                <a16:creationId xmlns:a16="http://schemas.microsoft.com/office/drawing/2014/main" id="{AAB90940-B302-7A3D-8E56-F70D67774B89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עצמאות בפעולות שגרה </a:t>
            </a:r>
            <a:r>
              <a:rPr lang="he-IL" sz="4400" dirty="0">
                <a:latin typeface="Assistant" pitchFamily="2" charset="-79"/>
                <a:cs typeface="Assistant" pitchFamily="2" charset="-79"/>
              </a:rPr>
              <a:t>(באחוזים)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05B54D1-3676-F604-CE65-C45CC19BEDF7}"/>
              </a:ext>
            </a:extLst>
          </p:cNvPr>
          <p:cNvSpPr txBox="1">
            <a:spLocks/>
          </p:cNvSpPr>
          <p:nvPr/>
        </p:nvSpPr>
        <p:spPr>
          <a:xfrm>
            <a:off x="2477760" y="936810"/>
            <a:ext cx="771447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כמחצית מן הזקנים הלא עצמאיים חוו החמרה 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CBCACF8-F73D-6C0B-8349-E22AF3E1842F}"/>
              </a:ext>
            </a:extLst>
          </p:cNvPr>
          <p:cNvSpPr/>
          <p:nvPr/>
        </p:nvSpPr>
        <p:spPr>
          <a:xfrm>
            <a:off x="5424212" y="1473229"/>
            <a:ext cx="1053601" cy="534543"/>
          </a:xfrm>
          <a:prstGeom prst="wedgeRectCallout">
            <a:avLst>
              <a:gd name="adj1" fmla="val -29618"/>
              <a:gd name="adj2" fmla="val 122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75+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F6F8EC8-8142-3DAF-2F25-01D019C830D3}"/>
              </a:ext>
            </a:extLst>
          </p:cNvPr>
          <p:cNvSpPr txBox="1"/>
          <p:nvPr/>
        </p:nvSpPr>
        <p:spPr>
          <a:xfrm>
            <a:off x="329949" y="6013813"/>
            <a:ext cx="1035022" cy="40505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0" dirty="0"/>
              <a:t>החמרה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F6F8EC8-8142-3DAF-2F25-01D019C830D3}"/>
              </a:ext>
            </a:extLst>
          </p:cNvPr>
          <p:cNvSpPr txBox="1"/>
          <p:nvPr/>
        </p:nvSpPr>
        <p:spPr>
          <a:xfrm>
            <a:off x="560912" y="4480514"/>
            <a:ext cx="1035022" cy="40505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0" dirty="0"/>
              <a:t>החמרה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F6F8EC8-8142-3DAF-2F25-01D019C830D3}"/>
              </a:ext>
            </a:extLst>
          </p:cNvPr>
          <p:cNvSpPr txBox="1"/>
          <p:nvPr/>
        </p:nvSpPr>
        <p:spPr>
          <a:xfrm>
            <a:off x="1065699" y="2443176"/>
            <a:ext cx="1035022" cy="40505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0" dirty="0"/>
              <a:t>החמרה</a:t>
            </a:r>
          </a:p>
        </p:txBody>
      </p:sp>
    </p:spTree>
    <p:extLst>
      <p:ext uri="{BB962C8B-B14F-4D97-AF65-F5344CB8AC3E}">
        <p14:creationId xmlns:p14="http://schemas.microsoft.com/office/powerpoint/2010/main" val="35860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חוסן אישי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endParaRPr lang="he-IL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4C092B-18B7-26C8-7B4D-6E3C560E2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693371"/>
              </p:ext>
            </p:extLst>
          </p:nvPr>
        </p:nvGraphicFramePr>
        <p:xfrm>
          <a:off x="2469203" y="1237507"/>
          <a:ext cx="7507428" cy="529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D6292E2-163B-E4D7-6979-0A9CB6C93360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713094" y="3429000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895D4-6712-2538-D47D-C895AEDD2033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A9356A5-ED8A-33A5-9E08-CBDED681A8AE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34A90633-6702-DF9A-811B-71ADF606D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D36A393-5227-83E1-2BD8-B6750F0B0B6A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B72F28-EC0B-78A9-EA91-B07F43C0822B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C7E103-ACF2-80D6-4AE1-6AE413421DD8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659C50-C653-3DFE-BBD4-A6126FE7F74F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76" name="Picture 75" descr="Icon&#10;&#10;Description automatically generated">
                <a:extLst>
                  <a:ext uri="{FF2B5EF4-FFF2-40B4-BE49-F238E27FC236}">
                    <a16:creationId xmlns:a16="http://schemas.microsoft.com/office/drawing/2014/main" id="{1CEDD7B3-C2DA-CC3C-7663-917788E6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D91937-4D19-6011-36FD-7FD3A8B34102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58158"/>
              <a:chOff x="853714" y="137685"/>
              <a:chExt cx="621839" cy="4581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39B6D70-DF85-482C-217F-C548D68292B3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F3B4123-57EF-53E9-4829-725D6BAE79F6}"/>
                  </a:ext>
                </a:extLst>
              </p:cNvPr>
              <p:cNvSpPr txBox="1"/>
              <p:nvPr/>
            </p:nvSpPr>
            <p:spPr>
              <a:xfrm>
                <a:off x="853714" y="523115"/>
                <a:ext cx="621839" cy="7272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73" name="Picture 72" descr="Icon&#10;&#10;Description automatically generated">
                <a:extLst>
                  <a:ext uri="{FF2B5EF4-FFF2-40B4-BE49-F238E27FC236}">
                    <a16:creationId xmlns:a16="http://schemas.microsoft.com/office/drawing/2014/main" id="{00627F13-0757-E3B3-12F6-BE3EB6097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679152-7141-BCF9-E024-580C7AB88D1D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ABA2DC-671B-F99D-12D7-5B7583918535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5C881C-206D-3207-6ED0-5F301A05BC7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797C42EB-B64E-C942-92EC-26EA7B19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700676E-ED91-7851-7DC7-49FE0810C64C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0B9E19-4F82-0C0C-4062-04CB1DEE24CD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9FEF42-09C4-A2A2-2A59-A6BB41809301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67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0EFC3370-9684-9F51-0CB5-1432AAD56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094460-FFCF-C8C2-D6C3-B116BCD947C9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7B35208-13B6-D65A-DC65-D80D01E0A6C4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05F750-19D8-369E-ED2C-F0E638B2DC33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64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AD53CCF4-77DD-C25C-7331-97F8F91A8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5D6D3D-39DF-7823-0F8D-995347F6CBDA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DBE3D5-0C08-8567-FB59-52BBA04A4731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EDEF49-42E5-E6F7-1CF4-C823BBCCFB8E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E24B13B8-915D-9BC7-7F36-7CD376B72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B40A12-8AE5-BF3D-7801-3A2BAF68B6ED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D2DFFEA-9B59-2773-EA43-720EFC546394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3410AC-98C9-1907-22D0-0C336F840608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47" name="Graphic 46" descr="Wireless with solid fill">
                <a:extLst>
                  <a:ext uri="{FF2B5EF4-FFF2-40B4-BE49-F238E27FC236}">
                    <a16:creationId xmlns:a16="http://schemas.microsoft.com/office/drawing/2014/main" id="{DB4ED024-2F44-B785-B4AC-A7AB794A9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328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תחושת בדידות (באחוזים)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292E2-163B-E4D7-6979-0A9CB6C93360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713094" y="3429000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895D4-6712-2538-D47D-C895AEDD2033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A9356A5-ED8A-33A5-9E08-CBDED681A8AE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34A90633-6702-DF9A-811B-71ADF606D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D36A393-5227-83E1-2BD8-B6750F0B0B6A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B72F28-EC0B-78A9-EA91-B07F43C0822B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C7E103-ACF2-80D6-4AE1-6AE413421DD8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659C50-C653-3DFE-BBD4-A6126FE7F74F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76" name="Picture 75" descr="Icon&#10;&#10;Description automatically generated">
                <a:extLst>
                  <a:ext uri="{FF2B5EF4-FFF2-40B4-BE49-F238E27FC236}">
                    <a16:creationId xmlns:a16="http://schemas.microsoft.com/office/drawing/2014/main" id="{1CEDD7B3-C2DA-CC3C-7663-917788E6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D91937-4D19-6011-36FD-7FD3A8B34102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58158"/>
              <a:chOff x="853714" y="137685"/>
              <a:chExt cx="621839" cy="4581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39B6D70-DF85-482C-217F-C548D68292B3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F3B4123-57EF-53E9-4829-725D6BAE79F6}"/>
                  </a:ext>
                </a:extLst>
              </p:cNvPr>
              <p:cNvSpPr txBox="1"/>
              <p:nvPr/>
            </p:nvSpPr>
            <p:spPr>
              <a:xfrm>
                <a:off x="853714" y="523115"/>
                <a:ext cx="621839" cy="7272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73" name="Picture 72" descr="Icon&#10;&#10;Description automatically generated">
                <a:extLst>
                  <a:ext uri="{FF2B5EF4-FFF2-40B4-BE49-F238E27FC236}">
                    <a16:creationId xmlns:a16="http://schemas.microsoft.com/office/drawing/2014/main" id="{00627F13-0757-E3B3-12F6-BE3EB6097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679152-7141-BCF9-E024-580C7AB88D1D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ABA2DC-671B-F99D-12D7-5B7583918535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5C881C-206D-3207-6ED0-5F301A05BC7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797C42EB-B64E-C942-92EC-26EA7B19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700676E-ED91-7851-7DC7-49FE0810C64C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0B9E19-4F82-0C0C-4062-04CB1DEE24CD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9FEF42-09C4-A2A2-2A59-A6BB41809301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67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0EFC3370-9684-9F51-0CB5-1432AAD56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094460-FFCF-C8C2-D6C3-B116BCD947C9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7B35208-13B6-D65A-DC65-D80D01E0A6C4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05F750-19D8-369E-ED2C-F0E638B2DC33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64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AD53CCF4-77DD-C25C-7331-97F8F91A8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5D6D3D-39DF-7823-0F8D-995347F6CBDA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DBE3D5-0C08-8567-FB59-52BBA04A4731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EDEF49-42E5-E6F7-1CF4-C823BBCCFB8E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E24B13B8-915D-9BC7-7F36-7CD376B72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B40A12-8AE5-BF3D-7801-3A2BAF68B6ED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D2DFFEA-9B59-2773-EA43-720EFC546394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3410AC-98C9-1907-22D0-0C336F840608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47" name="Graphic 46" descr="Wireless with solid fill">
                <a:extLst>
                  <a:ext uri="{FF2B5EF4-FFF2-40B4-BE49-F238E27FC236}">
                    <a16:creationId xmlns:a16="http://schemas.microsoft.com/office/drawing/2014/main" id="{DB4ED024-2F44-B785-B4AC-A7AB794A9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B3CB6E-D5A1-87B0-6D8D-1EEDDDA45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026198"/>
              </p:ext>
            </p:extLst>
          </p:nvPr>
        </p:nvGraphicFramePr>
        <p:xfrm>
          <a:off x="3012289" y="1450210"/>
          <a:ext cx="7757337" cy="461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CA5B5CE-7B4B-814A-9544-E1BB0153D86F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BFA4D6BA-F184-3F99-84AA-10B1932E38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9931346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ED7CC8-49B5-C001-1385-784372EA333B}"/>
                </a:ext>
              </a:extLst>
            </p:cNvPr>
            <p:cNvSpPr txBox="1"/>
            <p:nvPr/>
          </p:nvSpPr>
          <p:spPr>
            <a:xfrm>
              <a:off x="1813738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לא</a:t>
              </a: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חשים בדידות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3A2807-AD96-1027-8AD2-0175E2FB7943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חשים בדידות</a:t>
              </a:r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9DB222E4-1297-6433-A667-96A5B77285EF}"/>
              </a:ext>
            </a:extLst>
          </p:cNvPr>
          <p:cNvSpPr txBox="1"/>
          <p:nvPr/>
        </p:nvSpPr>
        <p:spPr>
          <a:xfrm>
            <a:off x="493061" y="5148391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39509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687909-97B9-883A-6D6B-427233FA59EC}"/>
              </a:ext>
            </a:extLst>
          </p:cNvPr>
          <p:cNvSpPr txBox="1">
            <a:spLocks/>
          </p:cNvSpPr>
          <p:nvPr/>
        </p:nvSpPr>
        <p:spPr>
          <a:xfrm>
            <a:off x="2215369" y="-4404"/>
            <a:ext cx="8176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בדידות בקרב נשים (באחוזים)</a:t>
            </a:r>
            <a:endParaRPr lang="he-IL" sz="4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4D84B0-02CA-585E-ED49-B5934C566A87}"/>
              </a:ext>
            </a:extLst>
          </p:cNvPr>
          <p:cNvSpPr txBox="1">
            <a:spLocks/>
          </p:cNvSpPr>
          <p:nvPr/>
        </p:nvSpPr>
        <p:spPr>
          <a:xfrm>
            <a:off x="3068534" y="936810"/>
            <a:ext cx="71237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נשים מגברים מדווחות על תחושת בדידות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spcBef>
                <a:spcPts val="0"/>
              </a:spcBef>
            </a:pPr>
            <a:endParaRPr lang="he-I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9E2DF-419A-81CB-2478-643027C1F695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713094" y="3429000"/>
            <a:chExt cx="1928947" cy="13643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5FC9A2-27C8-66A5-1418-0A32B5AF9095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F326C58-FF18-78CF-F0F2-724B38DFE48E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B307A002-94B5-4BEC-8217-0FE9DA3A6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099DE2-C1B3-4CCC-2FE5-EFFE6ED42A0C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191147-A48A-C4A0-31B4-990C0368C6C4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41E54B8-8FAF-F43C-C5D3-3463C887D832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24E0BC-3E80-843D-DA7C-AA3237814F54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F4278FC8-9134-63D9-26DA-869DEC2B1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832D78-B359-CCCB-2C96-6FB0359B0C19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58158"/>
              <a:chOff x="853714" y="137685"/>
              <a:chExt cx="621839" cy="4581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8B5A0F8-D7FE-0C20-B2BA-AACAED08BEBD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B57C7D0-D327-AB30-E218-74CEA9014A2B}"/>
                  </a:ext>
                </a:extLst>
              </p:cNvPr>
              <p:cNvSpPr txBox="1"/>
              <p:nvPr/>
            </p:nvSpPr>
            <p:spPr>
              <a:xfrm>
                <a:off x="853714" y="523115"/>
                <a:ext cx="621839" cy="7272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A5F0E369-67F1-2144-62A7-9D6F83D95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7B73E8-AD9B-C8AC-8F54-CF82ED6D8883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972ED1-6812-1412-D79A-6BD42A91A5C0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7E3902-70B7-70A3-733F-E1C9C1C388AA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4BD43A45-E398-C366-8643-BC9EE8F8D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1A1CA6-A4E0-98F8-7392-CABF34CCBD97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6F4CE9-0EF3-4105-DE65-E3B848A03D58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3AA7C-C987-2D92-73EB-0BC1CF6E5D1D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A91027C8-F76B-DB6A-8A98-859A2A953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B9EF46-200F-F94A-555F-EE3F2004DD8B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97EB8FD-AC0B-D5B4-46D4-08F4C8C9C78A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62AEF6-F7F7-90F4-B71F-622BD662CD86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51BBFEB9-9AED-8B1D-B299-1A8C7F0F0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B2741-EA0D-EDE0-5A35-862F3BF370C2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FFC37-C2C1-0912-BBB3-EABA33D9655E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0D8082-DA4C-BF71-786F-66872C5CBC56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EC90A21B-19A4-076C-87B2-D263B6CFE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F12B86-6CC4-FBF9-2315-1556A9ECE195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B065EE-0AD4-A0AA-204E-4D1392510F01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23D81C-9D61-5C60-76A5-9C6F57A5F3A7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17" name="Graphic 16" descr="Wireless with solid fill">
                <a:extLst>
                  <a:ext uri="{FF2B5EF4-FFF2-40B4-BE49-F238E27FC236}">
                    <a16:creationId xmlns:a16="http://schemas.microsoft.com/office/drawing/2014/main" id="{3A50ED9B-28E2-8884-BFE2-6EAA6C2A3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26BDFC-E476-03D0-C0FC-5658E720A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063992"/>
              </p:ext>
            </p:extLst>
          </p:nvPr>
        </p:nvGraphicFramePr>
        <p:xfrm>
          <a:off x="2520086" y="1929750"/>
          <a:ext cx="7581570" cy="39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FAB5CD7-517B-8325-54C0-84EE008F2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135353"/>
              </p:ext>
            </p:extLst>
          </p:nvPr>
        </p:nvGraphicFramePr>
        <p:xfrm>
          <a:off x="117283" y="2704502"/>
          <a:ext cx="1928947" cy="302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D3DAE579-BC79-1D6C-C882-6B00378D3EC3}"/>
              </a:ext>
            </a:extLst>
          </p:cNvPr>
          <p:cNvSpPr txBox="1"/>
          <p:nvPr/>
        </p:nvSpPr>
        <p:spPr>
          <a:xfrm>
            <a:off x="285894" y="5728491"/>
            <a:ext cx="27932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424F58"/>
                </a:solidFill>
              </a:rPr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6317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>
                <a:latin typeface="Assistant" pitchFamily="2" charset="-79"/>
                <a:cs typeface="Assistant" pitchFamily="2" charset="-79"/>
              </a:rPr>
              <a:t>רקע - הנחות עבודה לסקר</a:t>
            </a:r>
            <a:endParaRPr lang="he-I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CDE1E0-5500-E347-B3E4-1390F9978809}"/>
              </a:ext>
            </a:extLst>
          </p:cNvPr>
          <p:cNvSpPr txBox="1">
            <a:spLocks/>
          </p:cNvSpPr>
          <p:nvPr/>
        </p:nvSpPr>
        <p:spPr>
          <a:xfrm>
            <a:off x="-400833" y="2045698"/>
            <a:ext cx="11190390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A017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חלוקת מענים יעילה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(בעולם של משאבים מוגבלים) </a:t>
            </a:r>
            <a:r>
              <a:rPr lang="he-IL" sz="2400" b="1" dirty="0">
                <a:latin typeface="Assistant" pitchFamily="2" charset="-79"/>
                <a:cs typeface="Assistant" pitchFamily="2" charset="-79"/>
              </a:rPr>
              <a:t>דורשת תיעדוף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נכון בשגרה ואף יותר בחירום </a:t>
            </a:r>
            <a:endParaRPr lang="he-IL" sz="2400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פרמטרים לתיעדוף אוכלוסייה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מפת המדדים רלוונטית מתמיד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מצפן לבחינת הסיכונים בבריאות, תפקוד, מצב כלכלי, חברתי-רגשי </a:t>
            </a:r>
            <a:br>
              <a:rPr lang="en-US" sz="2000" dirty="0">
                <a:latin typeface="Assistant" pitchFamily="2" charset="-79"/>
                <a:cs typeface="Assistant" pitchFamily="2" charset="-79"/>
              </a:rPr>
            </a:br>
            <a:r>
              <a:rPr lang="he-IL" sz="2000" dirty="0">
                <a:latin typeface="Assistant" pitchFamily="2" charset="-79"/>
                <a:cs typeface="Assistant" pitchFamily="2" charset="-79"/>
              </a:rPr>
              <a:t>				 (בהתאמה למצב)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לא לוותר על מניעה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 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להציג את כל הרצף כולל הזקנים ה"חזקים" שחשוב למנף</a:t>
            </a:r>
            <a:endParaRPr lang="he-IL" sz="2000" b="1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he-IL" sz="2400" b="1" dirty="0">
                <a:latin typeface="Assistant" pitchFamily="2" charset="-79"/>
                <a:cs typeface="Assistant" pitchFamily="2" charset="-79"/>
              </a:rPr>
              <a:t>הרזולוציה הרלוונטית של נתונים תומכי קבלת החלטות 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| </a:t>
            </a:r>
            <a:r>
              <a:rPr lang="he-IL" sz="2000" dirty="0">
                <a:latin typeface="Assistant" pitchFamily="2" charset="-79"/>
                <a:cs typeface="Assistant" pitchFamily="2" charset="-79"/>
              </a:rPr>
              <a:t>זירת הרשות המקומית (כללי/שכונות/רחובות)</a:t>
            </a:r>
            <a:endParaRPr lang="he-IL" sz="24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FD9E5-8793-5BC2-FA1A-408CAD418CC7}"/>
              </a:ext>
            </a:extLst>
          </p:cNvPr>
          <p:cNvSpPr txBox="1"/>
          <p:nvPr/>
        </p:nvSpPr>
        <p:spPr>
          <a:xfrm>
            <a:off x="363253" y="2654549"/>
            <a:ext cx="2428829" cy="794802"/>
          </a:xfrm>
          <a:prstGeom prst="snip2DiagRect">
            <a:avLst>
              <a:gd name="adj1" fmla="val 0"/>
              <a:gd name="adj2" fmla="val 50000"/>
            </a:avLst>
          </a:prstGeom>
          <a:noFill/>
          <a:ln w="19050">
            <a:solidFill>
              <a:srgbClr val="1AC0DD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1" indent="0" algn="ctr" defTabSz="16192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האם מסתדר לבד?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66551-4A83-1B63-AC0D-033BAF769E4C}"/>
              </a:ext>
            </a:extLst>
          </p:cNvPr>
          <p:cNvSpPr txBox="1"/>
          <p:nvPr/>
        </p:nvSpPr>
        <p:spPr>
          <a:xfrm>
            <a:off x="4687127" y="2654550"/>
            <a:ext cx="2428829" cy="794802"/>
          </a:xfrm>
          <a:prstGeom prst="snip2DiagRect">
            <a:avLst>
              <a:gd name="adj1" fmla="val 0"/>
              <a:gd name="adj2" fmla="val 50000"/>
            </a:avLst>
          </a:prstGeom>
          <a:noFill/>
          <a:ln w="19050">
            <a:solidFill>
              <a:srgbClr val="1AC0DD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 כואב?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8EC92-D625-B5DB-3A9C-0CB21FB996C3}"/>
              </a:ext>
            </a:extLst>
          </p:cNvPr>
          <p:cNvSpPr txBox="1"/>
          <p:nvPr/>
        </p:nvSpPr>
        <p:spPr>
          <a:xfrm>
            <a:off x="2518927" y="2654550"/>
            <a:ext cx="2428829" cy="794802"/>
          </a:xfrm>
          <a:prstGeom prst="snip2DiagRect">
            <a:avLst>
              <a:gd name="adj1" fmla="val 0"/>
              <a:gd name="adj2" fmla="val 50000"/>
            </a:avLst>
          </a:prstGeom>
          <a:noFill/>
          <a:ln w="19050">
            <a:solidFill>
              <a:srgbClr val="1AC0DD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1" indent="0" algn="ctr" defTabSz="16192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האם המצב החמיר?</a:t>
            </a:r>
          </a:p>
        </p:txBody>
      </p:sp>
    </p:spTree>
    <p:extLst>
      <p:ext uri="{BB962C8B-B14F-4D97-AF65-F5344CB8AC3E}">
        <p14:creationId xmlns:p14="http://schemas.microsoft.com/office/powerpoint/2010/main" val="162221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תחושת ביטחון (באחוזים)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מרגישות יותר בטוחות מגברים (91% לעומת 81%)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292E2-163B-E4D7-6979-0A9CB6C93360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713094" y="3429000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895D4-6712-2538-D47D-C895AEDD2033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A9356A5-ED8A-33A5-9E08-CBDED681A8AE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34A90633-6702-DF9A-811B-71ADF606D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D36A393-5227-83E1-2BD8-B6750F0B0B6A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B72F28-EC0B-78A9-EA91-B07F43C0822B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C7E103-ACF2-80D6-4AE1-6AE413421DD8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659C50-C653-3DFE-BBD4-A6126FE7F74F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76" name="Picture 75" descr="Icon&#10;&#10;Description automatically generated">
                <a:extLst>
                  <a:ext uri="{FF2B5EF4-FFF2-40B4-BE49-F238E27FC236}">
                    <a16:creationId xmlns:a16="http://schemas.microsoft.com/office/drawing/2014/main" id="{1CEDD7B3-C2DA-CC3C-7663-917788E6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D91937-4D19-6011-36FD-7FD3A8B34102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58158"/>
              <a:chOff x="853714" y="137685"/>
              <a:chExt cx="621839" cy="4581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39B6D70-DF85-482C-217F-C548D68292B3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F3B4123-57EF-53E9-4829-725D6BAE79F6}"/>
                  </a:ext>
                </a:extLst>
              </p:cNvPr>
              <p:cNvSpPr txBox="1"/>
              <p:nvPr/>
            </p:nvSpPr>
            <p:spPr>
              <a:xfrm>
                <a:off x="853714" y="523115"/>
                <a:ext cx="621839" cy="7272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73" name="Picture 72" descr="Icon&#10;&#10;Description automatically generated">
                <a:extLst>
                  <a:ext uri="{FF2B5EF4-FFF2-40B4-BE49-F238E27FC236}">
                    <a16:creationId xmlns:a16="http://schemas.microsoft.com/office/drawing/2014/main" id="{00627F13-0757-E3B3-12F6-BE3EB6097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679152-7141-BCF9-E024-580C7AB88D1D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ABA2DC-671B-F99D-12D7-5B7583918535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5C881C-206D-3207-6ED0-5F301A05BC7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797C42EB-B64E-C942-92EC-26EA7B19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700676E-ED91-7851-7DC7-49FE0810C64C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0B9E19-4F82-0C0C-4062-04CB1DEE24CD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9FEF42-09C4-A2A2-2A59-A6BB41809301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67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0EFC3370-9684-9F51-0CB5-1432AAD56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094460-FFCF-C8C2-D6C3-B116BCD947C9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7B35208-13B6-D65A-DC65-D80D01E0A6C4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05F750-19D8-369E-ED2C-F0E638B2DC33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64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AD53CCF4-77DD-C25C-7331-97F8F91A8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5D6D3D-39DF-7823-0F8D-995347F6CBDA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DBE3D5-0C08-8567-FB59-52BBA04A4731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EDEF49-42E5-E6F7-1CF4-C823BBCCFB8E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E24B13B8-915D-9BC7-7F36-7CD376B72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B40A12-8AE5-BF3D-7801-3A2BAF68B6ED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D2DFFEA-9B59-2773-EA43-720EFC546394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3410AC-98C9-1907-22D0-0C336F840608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47" name="Graphic 46" descr="Wireless with solid fill">
                <a:extLst>
                  <a:ext uri="{FF2B5EF4-FFF2-40B4-BE49-F238E27FC236}">
                    <a16:creationId xmlns:a16="http://schemas.microsoft.com/office/drawing/2014/main" id="{DB4ED024-2F44-B785-B4AC-A7AB794A9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64A5234-2FED-962F-B13D-FFECDFEA2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667239"/>
              </p:ext>
            </p:extLst>
          </p:nvPr>
        </p:nvGraphicFramePr>
        <p:xfrm>
          <a:off x="1772696" y="1974993"/>
          <a:ext cx="7843563" cy="454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9844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תחושת ביטחון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endParaRPr lang="he-IL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292E2-163B-E4D7-6979-0A9CB6C93360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713094" y="3429000"/>
            <a:chExt cx="1928947" cy="1364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895D4-6712-2538-D47D-C895AEDD2033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A9356A5-ED8A-33A5-9E08-CBDED681A8AE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78" name="Picture 77" descr="Icon&#10;&#10;Description automatically generated">
                <a:extLst>
                  <a:ext uri="{FF2B5EF4-FFF2-40B4-BE49-F238E27FC236}">
                    <a16:creationId xmlns:a16="http://schemas.microsoft.com/office/drawing/2014/main" id="{34A90633-6702-DF9A-811B-71ADF606D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D36A393-5227-83E1-2BD8-B6750F0B0B6A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B72F28-EC0B-78A9-EA91-B07F43C0822B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0C7E103-ACF2-80D6-4AE1-6AE413421DD8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659C50-C653-3DFE-BBD4-A6126FE7F74F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76" name="Picture 75" descr="Icon&#10;&#10;Description automatically generated">
                <a:extLst>
                  <a:ext uri="{FF2B5EF4-FFF2-40B4-BE49-F238E27FC236}">
                    <a16:creationId xmlns:a16="http://schemas.microsoft.com/office/drawing/2014/main" id="{1CEDD7B3-C2DA-CC3C-7663-917788E6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D91937-4D19-6011-36FD-7FD3A8B34102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58158"/>
              <a:chOff x="853714" y="137685"/>
              <a:chExt cx="621839" cy="45815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39B6D70-DF85-482C-217F-C548D68292B3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F3B4123-57EF-53E9-4829-725D6BAE79F6}"/>
                  </a:ext>
                </a:extLst>
              </p:cNvPr>
              <p:cNvSpPr txBox="1"/>
              <p:nvPr/>
            </p:nvSpPr>
            <p:spPr>
              <a:xfrm>
                <a:off x="853714" y="523115"/>
                <a:ext cx="621839" cy="7272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73" name="Picture 72" descr="Icon&#10;&#10;Description automatically generated">
                <a:extLst>
                  <a:ext uri="{FF2B5EF4-FFF2-40B4-BE49-F238E27FC236}">
                    <a16:creationId xmlns:a16="http://schemas.microsoft.com/office/drawing/2014/main" id="{00627F13-0757-E3B3-12F6-BE3EB6097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679152-7141-BCF9-E024-580C7AB88D1D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ABA2DC-671B-F99D-12D7-5B7583918535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5C881C-206D-3207-6ED0-5F301A05BC7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70" name="Picture 69" descr="Icon&#10;&#10;Description automatically generated">
                <a:extLst>
                  <a:ext uri="{FF2B5EF4-FFF2-40B4-BE49-F238E27FC236}">
                    <a16:creationId xmlns:a16="http://schemas.microsoft.com/office/drawing/2014/main" id="{797C42EB-B64E-C942-92EC-26EA7B19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700676E-ED91-7851-7DC7-49FE0810C64C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00B9E19-4F82-0C0C-4062-04CB1DEE24CD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9FEF42-09C4-A2A2-2A59-A6BB41809301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67" name="Picture 66" descr="Icon&#10;&#10;Description automatically generated">
                <a:extLst>
                  <a:ext uri="{FF2B5EF4-FFF2-40B4-BE49-F238E27FC236}">
                    <a16:creationId xmlns:a16="http://schemas.microsoft.com/office/drawing/2014/main" id="{0EFC3370-9684-9F51-0CB5-1432AAD56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094460-FFCF-C8C2-D6C3-B116BCD947C9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7B35208-13B6-D65A-DC65-D80D01E0A6C4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C05F750-19D8-369E-ED2C-F0E638B2DC33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64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AD53CCF4-77DD-C25C-7331-97F8F91A8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5D6D3D-39DF-7823-0F8D-995347F6CBDA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EDBE3D5-0C08-8567-FB59-52BBA04A4731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EDEF49-42E5-E6F7-1CF4-C823BBCCFB8E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53" name="Picture 52" descr="Icon&#10;&#10;Description automatically generated">
                <a:extLst>
                  <a:ext uri="{FF2B5EF4-FFF2-40B4-BE49-F238E27FC236}">
                    <a16:creationId xmlns:a16="http://schemas.microsoft.com/office/drawing/2014/main" id="{E24B13B8-915D-9BC7-7F36-7CD376B72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B40A12-8AE5-BF3D-7801-3A2BAF68B6ED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D2DFFEA-9B59-2773-EA43-720EFC546394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3410AC-98C9-1907-22D0-0C336F840608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47" name="Graphic 46" descr="Wireless with solid fill">
                <a:extLst>
                  <a:ext uri="{FF2B5EF4-FFF2-40B4-BE49-F238E27FC236}">
                    <a16:creationId xmlns:a16="http://schemas.microsoft.com/office/drawing/2014/main" id="{DB4ED024-2F44-B785-B4AC-A7AB794A9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64A5234-2FED-962F-B13D-FFECDFEA2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511483"/>
              </p:ext>
            </p:extLst>
          </p:nvPr>
        </p:nvGraphicFramePr>
        <p:xfrm>
          <a:off x="2068051" y="1983323"/>
          <a:ext cx="7843563" cy="454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D54AAEBA-DF03-F559-040A-D03721CEA55E}"/>
              </a:ext>
            </a:extLst>
          </p:cNvPr>
          <p:cNvSpPr txBox="1">
            <a:spLocks/>
          </p:cNvSpPr>
          <p:nvPr/>
        </p:nvSpPr>
        <p:spPr>
          <a:xfrm>
            <a:off x="4980000" y="3576724"/>
            <a:ext cx="2019663" cy="133531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17%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 דיווחו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שהם לא תמיד מצליחים להגיע למרחב מוגן</a:t>
            </a:r>
          </a:p>
        </p:txBody>
      </p:sp>
    </p:spTree>
    <p:extLst>
      <p:ext uri="{BB962C8B-B14F-4D97-AF65-F5344CB8AC3E}">
        <p14:creationId xmlns:p14="http://schemas.microsoft.com/office/powerpoint/2010/main" val="8074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מצב כלכלי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ממחצית מן הזקנים שלא מצליחים לעמוד בהוצאות החודשיות חוו החמרה מאז המלחמה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254DD5-170F-E07C-E721-19DB369A8753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713094" y="3429000"/>
            <a:chExt cx="1928947" cy="13643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821BC5-FFE8-933E-85BA-3C3DB527D62E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34C8E0-DC19-E69D-626F-73FFA4747129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0" name="Picture 39" descr="Icon&#10;&#10;Description automatically generated">
                <a:extLst>
                  <a:ext uri="{FF2B5EF4-FFF2-40B4-BE49-F238E27FC236}">
                    <a16:creationId xmlns:a16="http://schemas.microsoft.com/office/drawing/2014/main" id="{382FF3A6-9BDE-F349-ED55-8DC3EE4CC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FD8990-BE5A-DA31-38F0-9A702DFC6A60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5B8256-2D7C-A01B-A7CE-F5D7DA29A058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2715136-08C9-CFB8-3E68-85FA3C7CE97B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39C173-A5DE-8A5F-1E2F-FB6307AEB17B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38" name="Picture 37" descr="Icon&#10;&#10;Description automatically generated">
                <a:extLst>
                  <a:ext uri="{FF2B5EF4-FFF2-40B4-BE49-F238E27FC236}">
                    <a16:creationId xmlns:a16="http://schemas.microsoft.com/office/drawing/2014/main" id="{EDB5655F-5BA0-5DB7-1CE4-CDBC054D2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F042DA-4488-BF14-07A8-75EBC769EE0B}"/>
                </a:ext>
              </a:extLst>
            </p:cNvPr>
            <p:cNvGrpSpPr/>
            <p:nvPr/>
          </p:nvGrpSpPr>
          <p:grpSpPr>
            <a:xfrm>
              <a:off x="1343728" y="3429000"/>
              <a:ext cx="630634" cy="439684"/>
              <a:chOff x="853714" y="137685"/>
              <a:chExt cx="630634" cy="43968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FD5BC16-A7D8-9FDE-8603-D3EE36BD9C28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4B3F08-2203-B6A4-27D5-C98E5F875173}"/>
                  </a:ext>
                </a:extLst>
              </p:cNvPr>
              <p:cNvSpPr txBox="1"/>
              <p:nvPr/>
            </p:nvSpPr>
            <p:spPr>
              <a:xfrm>
                <a:off x="853714" y="531650"/>
                <a:ext cx="630634" cy="45719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7E9C0FC3-7FAD-14AE-4986-2B55B18AC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9FD8FC-357E-00FF-0B8A-67C696D22221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5D5342-D0D3-F3BE-5D7F-5675E5C51582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BAEEE29-4E67-814D-DE1B-AB8166D11A71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A30EE1EA-B630-D7D3-B19E-1536E9D08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1EC631-6D6C-2B72-9882-0C842AC63B57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D633A01-27C2-FFDD-553B-3FED85578AF1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85E483-6416-63E4-4957-4A02FF08A355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67F31F6C-50A5-FC05-F02C-39F77973F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D1A25D4-1AF0-72D3-35A1-D0F7CEA80B3B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B32882-8F0C-EB54-044F-18EC8E446E2B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4F8210-C1F9-ECC3-B2D8-DF7276D5D926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2D785F6B-B78E-9C83-C2A5-4129757E6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05B462-34A6-26C1-FF66-FE3BF9071666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13396D-B480-138D-0FE7-05A2A135BF8A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7F9720-2DDC-3F81-5DCB-6A84905F4EBD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B96B9905-AD96-D5A6-615F-EB2A7632D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F12543-3649-6682-40F7-5584C2D536FE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500E70-1F22-1447-268B-119824B70A6E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3010A1-30D8-407B-AAD3-F8A8AD453936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18" name="Graphic 17" descr="Wireless with solid fill">
                <a:extLst>
                  <a:ext uri="{FF2B5EF4-FFF2-40B4-BE49-F238E27FC236}">
                    <a16:creationId xmlns:a16="http://schemas.microsoft.com/office/drawing/2014/main" id="{7F820AB3-9869-2D2B-2B9E-FBE064D4F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4EADAC3-9553-B7C3-289B-6925D60B5EAD}"/>
              </a:ext>
            </a:extLst>
          </p:cNvPr>
          <p:cNvGrpSpPr/>
          <p:nvPr/>
        </p:nvGrpSpPr>
        <p:grpSpPr>
          <a:xfrm>
            <a:off x="2988497" y="1651457"/>
            <a:ext cx="8159477" cy="4978970"/>
            <a:chOff x="2599630" y="1703663"/>
            <a:chExt cx="7536495" cy="5114821"/>
          </a:xfrm>
        </p:grpSpPr>
        <p:graphicFrame>
          <p:nvGraphicFramePr>
            <p:cNvPr id="57" name="Chart 56">
              <a:extLst>
                <a:ext uri="{FF2B5EF4-FFF2-40B4-BE49-F238E27FC236}">
                  <a16:creationId xmlns:a16="http://schemas.microsoft.com/office/drawing/2014/main" id="{1FF245BF-9960-9825-B7A7-0879BABEC9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092451"/>
                </p:ext>
              </p:extLst>
            </p:nvPr>
          </p:nvGraphicFramePr>
          <p:xfrm>
            <a:off x="2806029" y="2398382"/>
            <a:ext cx="6755829" cy="4420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8E963944-819F-E7AD-26A0-3988362C6F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3075265"/>
                </p:ext>
              </p:extLst>
            </p:nvPr>
          </p:nvGraphicFramePr>
          <p:xfrm>
            <a:off x="2599630" y="1703663"/>
            <a:ext cx="2166793" cy="1758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7719533F-7BAF-ED94-A2F8-6BA20A8C743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15148" y="2871012"/>
              <a:ext cx="757674" cy="3944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F592E329-C5AC-9557-1BCD-9D5884DAEB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7279494"/>
                </p:ext>
              </p:extLst>
            </p:nvPr>
          </p:nvGraphicFramePr>
          <p:xfrm>
            <a:off x="7987140" y="4963586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A7E59DB4-AF74-95A9-6DAE-CD96F4F68D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828399" y="5742358"/>
              <a:ext cx="719665" cy="4402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2D05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9820535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עומדים בהוצאות 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לא</a:t>
              </a: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עומדים בהוצאות</a:t>
              </a:r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ABAC049D-19F0-7ED3-07BA-C7FAD2BB150E}"/>
              </a:ext>
            </a:extLst>
          </p:cNvPr>
          <p:cNvSpPr txBox="1">
            <a:spLocks/>
          </p:cNvSpPr>
          <p:nvPr/>
        </p:nvSpPr>
        <p:spPr>
          <a:xfrm>
            <a:off x="6113024" y="4101145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29%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D8226-BBB7-F739-762B-54104A6BEE71}"/>
              </a:ext>
            </a:extLst>
          </p:cNvPr>
          <p:cNvSpPr txBox="1"/>
          <p:nvPr/>
        </p:nvSpPr>
        <p:spPr>
          <a:xfrm>
            <a:off x="376050" y="5283446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42651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04" y="291164"/>
            <a:ext cx="8710789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ויתור על שירותים רפואיים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32696" y="1519119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כחמישית מן הזקנים ויתרו על שירות רפואי מאז המלחמה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1FF245BF-9960-9825-B7A7-0879BABEC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008327"/>
              </p:ext>
            </p:extLst>
          </p:nvPr>
        </p:nvGraphicFramePr>
        <p:xfrm>
          <a:off x="3211957" y="2327724"/>
          <a:ext cx="7314280" cy="430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4812893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לא ויתרו על שירות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ויתרו על שירות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F74290E-F0AF-36D6-6740-834A1A8D609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D31B42-8A2F-41D9-5116-3CC0593A65C8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44E29F9-B745-FEA5-9FE1-9DA97B32DB3E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E8CC527-9FE7-8355-7882-AD67877F5B9B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9D2B6038-F8B7-3115-6CF9-B1E5030AE2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6B5765-008D-0978-C8ED-2BC5A3F0FAFE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163F917-FA46-9297-952F-7EAC3C0B9F1A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6F987A4-C5CF-035A-9381-E8EB935F40A3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F289989-43D9-87D0-C48D-237F67CB9DFC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F551102-12B7-6EB8-9B79-7236945B5777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E7D1538-ABB6-DAD6-DA59-96B21FE65AC1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5728B15-692E-E049-E495-687468993CC2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B4C8130B-A1A6-4A04-572E-077367988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A4A66BD-0300-E002-1770-B94CDE069C5C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3D4EEB0-D3B4-469A-DC9A-0F6493F5A4F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5DAD0A0-D0B6-664D-FAF7-9963D711FDBD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95C7B89F-053D-E7A4-B18F-C64318EEF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A73B44C-9375-D59B-6C28-B2F4640C419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14EA90-628B-47FE-9293-99439800B27A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1747344-52AF-1129-7D5B-70ACFE5BD155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A263F651-3AD8-BC37-12A8-A79979F1F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8D860B6-56D9-790E-CC00-A8648FBF7040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73F1F82-7AC1-63BE-0E44-660ABF4DDA9A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9EABF5A-4100-AE31-FAA8-7E7FF4DE034D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55" name="Picture 54" descr="Icon&#10;&#10;Description automatically generated">
                  <a:extLst>
                    <a:ext uri="{FF2B5EF4-FFF2-40B4-BE49-F238E27FC236}">
                      <a16:creationId xmlns:a16="http://schemas.microsoft.com/office/drawing/2014/main" id="{D379E412-3C98-2C4D-4B38-4CD177F0F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D40A9B-372C-5F97-C6A7-0B49D76D0AB0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FF67090-F0EA-F207-C0B6-23A390B673CD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0031D0-2A07-F066-D6E2-2F01376F8E15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1" name="Picture 50" descr="Icon&#10;&#10;Description automatically generated">
                  <a:extLst>
                    <a:ext uri="{FF2B5EF4-FFF2-40B4-BE49-F238E27FC236}">
                      <a16:creationId xmlns:a16="http://schemas.microsoft.com/office/drawing/2014/main" id="{CB64F7AD-5C4C-82B4-ADD1-0DBE72B56D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7F3CC51-6F96-4B67-F7D7-5F9A4A5E7A84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2E615EB-95E4-BD15-1DE0-7E25CF63E338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2ACDDD-0F6B-7769-A585-1B48370A4837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45" name="Graphic 44" descr="Wireless with solid fill">
                  <a:extLst>
                    <a:ext uri="{FF2B5EF4-FFF2-40B4-BE49-F238E27FC236}">
                      <a16:creationId xmlns:a16="http://schemas.microsoft.com/office/drawing/2014/main" id="{45576D66-70C4-3C11-66FD-38CB812685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4DD22F-9B41-B9BD-5F38-AF0DABA6263F}"/>
              </a:ext>
            </a:extLst>
          </p:cNvPr>
          <p:cNvSpPr txBox="1"/>
          <p:nvPr/>
        </p:nvSpPr>
        <p:spPr>
          <a:xfrm>
            <a:off x="204761" y="5000977"/>
            <a:ext cx="31110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/>
              <a:t>מקור: הזדקנות בימי קורונה – סקר השפעות הקורונה על בני 65+ בישראל (מכון </a:t>
            </a:r>
            <a:r>
              <a:rPr lang="en-US" sz="1100" dirty="0"/>
              <a:t>ERI</a:t>
            </a:r>
            <a:r>
              <a:rPr lang="he-IL" sz="1100" dirty="0"/>
              <a:t> וג'וינט ישראל 2020</a:t>
            </a:r>
            <a:r>
              <a:rPr lang="he-IL" sz="1100" dirty="0">
                <a:latin typeface="Assistant" pitchFamily="2" charset="-79"/>
                <a:cs typeface="Assistant" pitchFamily="2" charset="-79"/>
              </a:rPr>
              <a:t>–</a:t>
            </a:r>
            <a:r>
              <a:rPr lang="he-IL" sz="1100" dirty="0"/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13052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320" y="38038"/>
            <a:ext cx="885336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ויתור על שירותים רפואיים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62081" y="1248829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הסיבה הנפוצה ביותר לוויתור על שירותים רפואיים היא העדר כוח או מצב רוח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BA1526-2CFC-9650-2187-F888E7F85B79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D31B42-8A2F-41D9-5116-3CC0593A65C8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44E29F9-B745-FEA5-9FE1-9DA97B32DB3E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E8CC527-9FE7-8355-7882-AD67877F5B9B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9D2B6038-F8B7-3115-6CF9-B1E5030AE2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6B5765-008D-0978-C8ED-2BC5A3F0FAFE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163F917-FA46-9297-952F-7EAC3C0B9F1A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6F987A4-C5CF-035A-9381-E8EB935F40A3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F289989-43D9-87D0-C48D-237F67CB9DFC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F551102-12B7-6EB8-9B79-7236945B5777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E7D1538-ABB6-DAD6-DA59-96B21FE65AC1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5728B15-692E-E049-E495-687468993CC2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B4C8130B-A1A6-4A04-572E-077367988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A4A66BD-0300-E002-1770-B94CDE069C5C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3D4EEB0-D3B4-469A-DC9A-0F6493F5A4F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5DAD0A0-D0B6-664D-FAF7-9963D711FDBD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95C7B89F-053D-E7A4-B18F-C64318EEF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A73B44C-9375-D59B-6C28-B2F4640C419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14EA90-628B-47FE-9293-99439800B27A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1747344-52AF-1129-7D5B-70ACFE5BD155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A263F651-3AD8-BC37-12A8-A79979F1F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8D860B6-56D9-790E-CC00-A8648FBF7040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73F1F82-7AC1-63BE-0E44-660ABF4DDA9A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9EABF5A-4100-AE31-FAA8-7E7FF4DE034D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55" name="Picture 54" descr="Icon&#10;&#10;Description automatically generated">
                  <a:extLst>
                    <a:ext uri="{FF2B5EF4-FFF2-40B4-BE49-F238E27FC236}">
                      <a16:creationId xmlns:a16="http://schemas.microsoft.com/office/drawing/2014/main" id="{D379E412-3C98-2C4D-4B38-4CD177F0F8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D40A9B-372C-5F97-C6A7-0B49D76D0AB0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FF67090-F0EA-F207-C0B6-23A390B673CD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0031D0-2A07-F066-D6E2-2F01376F8E15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1" name="Picture 50" descr="Icon&#10;&#10;Description automatically generated">
                  <a:extLst>
                    <a:ext uri="{FF2B5EF4-FFF2-40B4-BE49-F238E27FC236}">
                      <a16:creationId xmlns:a16="http://schemas.microsoft.com/office/drawing/2014/main" id="{CB64F7AD-5C4C-82B4-ADD1-0DBE72B56D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7F3CC51-6F96-4B67-F7D7-5F9A4A5E7A84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2E615EB-95E4-BD15-1DE0-7E25CF63E338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2ACDDD-0F6B-7769-A585-1B48370A4837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45" name="Graphic 44" descr="Wireless with solid fill">
                  <a:extLst>
                    <a:ext uri="{FF2B5EF4-FFF2-40B4-BE49-F238E27FC236}">
                      <a16:creationId xmlns:a16="http://schemas.microsoft.com/office/drawing/2014/main" id="{45576D66-70C4-3C11-66FD-38CB812685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3463D1-DE7E-25AA-67FB-C35DBF93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918487"/>
              </p:ext>
            </p:extLst>
          </p:nvPr>
        </p:nvGraphicFramePr>
        <p:xfrm>
          <a:off x="503700" y="2054121"/>
          <a:ext cx="9887989" cy="423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6133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פעילות גופנית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616226" y="1310666"/>
            <a:ext cx="9064687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כמחצית מן הזקנים לא מבצעים פעילות גופנית בתדירות המומלצת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45ECE8-DF9B-7164-7DEA-38CC8A0BA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404317"/>
              </p:ext>
            </p:extLst>
          </p:nvPr>
        </p:nvGraphicFramePr>
        <p:xfrm>
          <a:off x="3672840" y="1894943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86821737-F25B-29D5-3ABA-E3F6C0E8DE61}"/>
              </a:ext>
            </a:extLst>
          </p:cNvPr>
          <p:cNvSpPr txBox="1">
            <a:spLocks/>
          </p:cNvSpPr>
          <p:nvPr/>
        </p:nvSpPr>
        <p:spPr>
          <a:xfrm>
            <a:off x="6198688" y="3497932"/>
            <a:ext cx="2019663" cy="12682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21%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ירידה בתדירות</a:t>
            </a:r>
          </a:p>
        </p:txBody>
      </p:sp>
    </p:spTree>
    <p:extLst>
      <p:ext uri="{BB962C8B-B14F-4D97-AF65-F5344CB8AC3E}">
        <p14:creationId xmlns:p14="http://schemas.microsoft.com/office/powerpoint/2010/main" val="2424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פעילות גופנית בקרב נשים (אחוזים)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נשים מגברים לא מבצעות פעילות גופנית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3A2A28-6F55-0EA7-C29F-4A699247C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660672"/>
              </p:ext>
            </p:extLst>
          </p:nvPr>
        </p:nvGraphicFramePr>
        <p:xfrm>
          <a:off x="1846008" y="2114813"/>
          <a:ext cx="7798540" cy="402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49692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יציאה מן הבית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12682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כ-15% יוצאים מן הבית פעם בשבוע או פחות</a:t>
            </a:r>
            <a:br>
              <a:rPr lang="en-US" dirty="0">
                <a:latin typeface="Assistant" pitchFamily="2" charset="-79"/>
                <a:cs typeface="Assistant" pitchFamily="2" charset="-79"/>
              </a:rPr>
            </a:br>
            <a:r>
              <a:rPr lang="he-IL" dirty="0">
                <a:latin typeface="Assistant" pitchFamily="2" charset="-79"/>
                <a:cs typeface="Assistant" pitchFamily="2" charset="-79"/>
              </a:rPr>
              <a:t>תדירות היציאה של נשים נמוך יותר משל גברים, והן דיווחו יותר על ירידה בתדירות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-20163" y="3467451"/>
            <a:ext cx="3355576" cy="1899925"/>
            <a:chOff x="5627" y="1706341"/>
            <a:chExt cx="275991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277709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2354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BDF7D98-6C58-4C50-F79A-25C80C05CF26}"/>
                </a:ext>
              </a:extLst>
            </p:cNvPr>
            <p:cNvSpPr txBox="1"/>
            <p:nvPr/>
          </p:nvSpPr>
          <p:spPr>
            <a:xfrm>
              <a:off x="1857748" y="2259002"/>
              <a:ext cx="907795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יצאו כל יום או כמעט כל יום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7BA170-CDF5-D1E5-CD25-65D87DD7D5DF}"/>
                </a:ext>
              </a:extLst>
            </p:cNvPr>
            <p:cNvSpPr txBox="1"/>
            <p:nvPr/>
          </p:nvSpPr>
          <p:spPr>
            <a:xfrm>
              <a:off x="5627" y="2366470"/>
              <a:ext cx="844240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יצאו בתדירות נמוכה יותר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86821737-F25B-29D5-3ABA-E3F6C0E8DE61}"/>
              </a:ext>
            </a:extLst>
          </p:cNvPr>
          <p:cNvSpPr txBox="1">
            <a:spLocks/>
          </p:cNvSpPr>
          <p:nvPr/>
        </p:nvSpPr>
        <p:spPr>
          <a:xfrm>
            <a:off x="6198688" y="3497932"/>
            <a:ext cx="2019663" cy="12682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51%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ירידה בתדירות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D5E790-E266-513C-9256-03403BAF9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572580"/>
              </p:ext>
            </p:extLst>
          </p:nvPr>
        </p:nvGraphicFramePr>
        <p:xfrm>
          <a:off x="3626978" y="2149381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TextBox 7">
            <a:extLst>
              <a:ext uri="{FF2B5EF4-FFF2-40B4-BE49-F238E27FC236}">
                <a16:creationId xmlns:a16="http://schemas.microsoft.com/office/drawing/2014/main" id="{F10B7574-CC3F-B37F-E1ED-2063809CAA02}"/>
              </a:ext>
            </a:extLst>
          </p:cNvPr>
          <p:cNvSpPr txBox="1"/>
          <p:nvPr/>
        </p:nvSpPr>
        <p:spPr>
          <a:xfrm>
            <a:off x="195207" y="5254746"/>
            <a:ext cx="2793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סקר </a:t>
            </a:r>
            <a:r>
              <a:rPr lang="en-US" sz="1600" dirty="0"/>
              <a:t>MUNI100</a:t>
            </a:r>
            <a:r>
              <a:rPr lang="he-IL" sz="1600" dirty="0"/>
              <a:t> כוללים נסקרים בני 65+ מ-18 יישובים נבחרים ברחבי הארץ</a:t>
            </a:r>
          </a:p>
        </p:txBody>
      </p:sp>
    </p:spTree>
    <p:extLst>
      <p:ext uri="{BB962C8B-B14F-4D97-AF65-F5344CB8AC3E}">
        <p14:creationId xmlns:p14="http://schemas.microsoft.com/office/powerpoint/2010/main" val="1902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יציאה מן הבית בקרב נשים (אחוזים)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1912990" y="1031521"/>
            <a:ext cx="850485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תדירות יציאה מן הבית של נשים נמוכה יותר מזו של גברים</a:t>
            </a:r>
            <a:br>
              <a:rPr lang="en-US" dirty="0">
                <a:latin typeface="Assistant" pitchFamily="2" charset="-79"/>
                <a:cs typeface="Assistant" pitchFamily="2" charset="-79"/>
              </a:rPr>
            </a:br>
            <a:r>
              <a:rPr lang="en-US" dirty="0">
                <a:latin typeface="Assistant" pitchFamily="2" charset="-79"/>
                <a:cs typeface="Assistant" pitchFamily="2" charset="-79"/>
              </a:rPr>
              <a:t>59%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 מן הנשים דיווחו על ירידה בתדירות לעומת 42% מן הגברים)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3A2A28-6F55-0EA7-C29F-4A699247C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81914"/>
              </p:ext>
            </p:extLst>
          </p:nvPr>
        </p:nvGraphicFramePr>
        <p:xfrm>
          <a:off x="1046244" y="1950609"/>
          <a:ext cx="9120683" cy="470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017277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D5E790-E266-513C-9256-03403BAF9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60288"/>
              </p:ext>
            </p:extLst>
          </p:nvPr>
        </p:nvGraphicFramePr>
        <p:xfrm>
          <a:off x="5279361" y="1829307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תחושות לחץ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נשים (47.4%) מתקשות לישון בשל דאגות יותר מגברים (31%)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DB943A-E309-318A-96FE-B0D23D7F0487}"/>
              </a:ext>
            </a:extLst>
          </p:cNvPr>
          <p:cNvGrpSpPr/>
          <p:nvPr/>
        </p:nvGrpSpPr>
        <p:grpSpPr>
          <a:xfrm>
            <a:off x="87820" y="3182108"/>
            <a:ext cx="3228376" cy="1899925"/>
            <a:chOff x="5627" y="1706341"/>
            <a:chExt cx="2655296" cy="1562663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CEFF9C9B-5078-E955-3CFA-4A05152F60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9596544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335CA4-FBB4-081F-1621-8520D6FC545F}"/>
                </a:ext>
              </a:extLst>
            </p:cNvPr>
            <p:cNvSpPr txBox="1"/>
            <p:nvPr/>
          </p:nvSpPr>
          <p:spPr>
            <a:xfrm>
              <a:off x="1813738" y="2280817"/>
              <a:ext cx="666472" cy="2354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7BA170-CDF5-D1E5-CD25-65D87DD7D5DF}"/>
                </a:ext>
              </a:extLst>
            </p:cNvPr>
            <p:cNvSpPr txBox="1"/>
            <p:nvPr/>
          </p:nvSpPr>
          <p:spPr>
            <a:xfrm>
              <a:off x="5627" y="2366470"/>
              <a:ext cx="844240" cy="5543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1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מתקשים לישון בשל דאגות</a:t>
              </a: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86821737-F25B-29D5-3ABA-E3F6C0E8DE61}"/>
              </a:ext>
            </a:extLst>
          </p:cNvPr>
          <p:cNvSpPr txBox="1">
            <a:spLocks/>
          </p:cNvSpPr>
          <p:nvPr/>
        </p:nvSpPr>
        <p:spPr>
          <a:xfrm>
            <a:off x="7609085" y="3338790"/>
            <a:ext cx="2411912" cy="160529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he-IL" sz="2800" b="1"/>
              <a:t>43%</a:t>
            </a:r>
            <a:r>
              <a:rPr lang="he-IL" sz="2800"/>
              <a:t> חוששים שבני משפחה יתקשו להסתדר כלכלית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A7A222C-B10A-BEC6-7DCD-D3D7F7DD9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024688"/>
              </p:ext>
            </p:extLst>
          </p:nvPr>
        </p:nvGraphicFramePr>
        <p:xfrm>
          <a:off x="1169534" y="2017500"/>
          <a:ext cx="7071360" cy="46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3091A94-078B-4DA8-8EBB-5EFEC2606017}"/>
              </a:ext>
            </a:extLst>
          </p:cNvPr>
          <p:cNvSpPr txBox="1">
            <a:spLocks/>
          </p:cNvSpPr>
          <p:nvPr/>
        </p:nvSpPr>
        <p:spPr>
          <a:xfrm>
            <a:off x="3376960" y="3551778"/>
            <a:ext cx="2411912" cy="122826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he-IL" sz="2800" b="1"/>
              <a:t>41%</a:t>
            </a:r>
            <a:r>
              <a:rPr lang="he-IL" sz="2800"/>
              <a:t> מתקשים לישון בלילות בשל דאגות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8FA41DB-C0D4-2079-F480-7F8F2AC7D802}"/>
              </a:ext>
            </a:extLst>
          </p:cNvPr>
          <p:cNvSpPr/>
          <p:nvPr/>
        </p:nvSpPr>
        <p:spPr>
          <a:xfrm>
            <a:off x="1702009" y="2452537"/>
            <a:ext cx="1240706" cy="472527"/>
          </a:xfrm>
          <a:prstGeom prst="wedgeRectCallout">
            <a:avLst>
              <a:gd name="adj1" fmla="val 105862"/>
              <a:gd name="adj2" fmla="val 58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נשים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20BBB11-DDEE-44A5-6EDD-C3C3E1ADA427}"/>
              </a:ext>
            </a:extLst>
          </p:cNvPr>
          <p:cNvSpPr txBox="1"/>
          <p:nvPr/>
        </p:nvSpPr>
        <p:spPr>
          <a:xfrm>
            <a:off x="92895" y="4918817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41559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758CB0-886F-37D4-993C-44A67A86F751}"/>
              </a:ext>
            </a:extLst>
          </p:cNvPr>
          <p:cNvSpPr/>
          <p:nvPr/>
        </p:nvSpPr>
        <p:spPr>
          <a:xfrm>
            <a:off x="5631486" y="3803458"/>
            <a:ext cx="4860000" cy="2318769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79628-9D8D-490E-A28C-9A01EE14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9" y="465545"/>
            <a:ext cx="9385267" cy="1325563"/>
          </a:xfrm>
        </p:spPr>
        <p:txBody>
          <a:bodyPr>
            <a:normAutofit/>
          </a:bodyPr>
          <a:lstStyle/>
          <a:p>
            <a:r>
              <a:rPr lang="he-IL" sz="4000"/>
              <a:t>מטרת המחקר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AA1-1CCA-4370-A535-09C0E9A6AFEF}"/>
              </a:ext>
            </a:extLst>
          </p:cNvPr>
          <p:cNvSpPr txBox="1"/>
          <p:nvPr/>
        </p:nvSpPr>
        <p:spPr>
          <a:xfrm>
            <a:off x="932051" y="1473381"/>
            <a:ext cx="95594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לבחון את מצב הזקנים במגוון תחומי חיים ואת השינויים שחלו במצבם בעקבות מלחמת חרבות ברזל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7D5BD6-AC9A-D937-771D-4A7884434528}"/>
              </a:ext>
            </a:extLst>
          </p:cNvPr>
          <p:cNvSpPr txBox="1">
            <a:spLocks/>
          </p:cNvSpPr>
          <p:nvPr/>
        </p:nvSpPr>
        <p:spPr>
          <a:xfrm>
            <a:off x="6973677" y="2304378"/>
            <a:ext cx="35178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sz="4000"/>
              <a:t>שיטת המחקר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F6867-78FB-3279-1406-42E0AF45B9F6}"/>
              </a:ext>
            </a:extLst>
          </p:cNvPr>
          <p:cNvSpPr txBox="1"/>
          <p:nvPr/>
        </p:nvSpPr>
        <p:spPr>
          <a:xfrm>
            <a:off x="1377265" y="3199364"/>
            <a:ext cx="911422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400" b="1">
                <a:latin typeface="Calibri" panose="020F0502020204030204" pitchFamily="34" charset="0"/>
                <a:cs typeface="Calibri" panose="020F0502020204030204" pitchFamily="34" charset="0"/>
              </a:rPr>
              <a:t>סקר בשתי פעימות בקרב בני 60+ מ-13 יישובים: 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0BCFE-C954-909A-0014-3FDED5B8F490}"/>
              </a:ext>
            </a:extLst>
          </p:cNvPr>
          <p:cNvSpPr txBox="1"/>
          <p:nvPr/>
        </p:nvSpPr>
        <p:spPr>
          <a:xfrm>
            <a:off x="660798" y="6161622"/>
            <a:ext cx="98306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400" b="1">
                <a:latin typeface="Calibri" panose="020F0502020204030204" pitchFamily="34" charset="0"/>
                <a:cs typeface="Calibri" panose="020F0502020204030204" pitchFamily="34" charset="0"/>
              </a:rPr>
              <a:t>מיקוד הסקר: מדדי הזדקנות מיטבית, זיהוי מצבי פגיעות והחמרה, רשתות תמיכה 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9B74C-E190-A6B8-A902-C83EBD2EC415}"/>
              </a:ext>
            </a:extLst>
          </p:cNvPr>
          <p:cNvSpPr txBox="1"/>
          <p:nvPr/>
        </p:nvSpPr>
        <p:spPr>
          <a:xfrm>
            <a:off x="6725243" y="3928322"/>
            <a:ext cx="3105150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פעימה ראשונה: </a:t>
            </a:r>
            <a:b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אשדוד, תל אביב, נתניה</a:t>
            </a:r>
          </a:p>
          <a:p>
            <a:pPr algn="r" rtl="1">
              <a:spcAft>
                <a:spcPts val="600"/>
              </a:spcAft>
            </a:pPr>
            <a:r>
              <a:rPr lang="he-IL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*כ-250 זקנים בכל יישוב</a:t>
            </a:r>
          </a:p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הנתונים נאספו במהלך חודשים דצמבר 2023 – פברואר 2024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F707AB-0981-2F89-0E6C-2A84623E755E}"/>
              </a:ext>
            </a:extLst>
          </p:cNvPr>
          <p:cNvSpPr/>
          <p:nvPr/>
        </p:nvSpPr>
        <p:spPr>
          <a:xfrm>
            <a:off x="560850" y="3803459"/>
            <a:ext cx="4860000" cy="231877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052F0-428C-CD44-F04C-68F8F7FD1415}"/>
              </a:ext>
            </a:extLst>
          </p:cNvPr>
          <p:cNvSpPr txBox="1"/>
          <p:nvPr/>
        </p:nvSpPr>
        <p:spPr>
          <a:xfrm>
            <a:off x="560850" y="3798516"/>
            <a:ext cx="4333879" cy="27853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פעימה שנייה: </a:t>
            </a:r>
            <a:b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קריית ביאליק, מ"א עמק יזרעאל, שפרעם, בת ים, ירושלים, בית שמש, באר שבע, אופקים, קריית מלאכי, אשקלון</a:t>
            </a:r>
          </a:p>
          <a:p>
            <a:pPr algn="r" rtl="1">
              <a:spcAft>
                <a:spcPts val="600"/>
              </a:spcAft>
            </a:pPr>
            <a:r>
              <a:rPr lang="he-IL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*150–250 זקנים בכל יישוב</a:t>
            </a:r>
          </a:p>
          <a:p>
            <a:pPr algn="r" rtl="1">
              <a:spcAft>
                <a:spcPts val="600"/>
              </a:spcAft>
            </a:pPr>
            <a:r>
              <a:rPr lang="he-IL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הנתונים נאספו במהלך חודשים מאי – ספטמבר 2024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Aft>
                <a:spcPts val="600"/>
              </a:spcAft>
            </a:pPr>
            <a:endParaRPr lang="en-US" sz="2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E945D-D5D5-31D0-C66B-C44C1D511BEB}"/>
              </a:ext>
            </a:extLst>
          </p:cNvPr>
          <p:cNvSpPr txBox="1"/>
          <p:nvPr/>
        </p:nvSpPr>
        <p:spPr>
          <a:xfrm>
            <a:off x="9830393" y="3814022"/>
            <a:ext cx="545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FF89D-B471-3722-422F-FDCABE2877E5}"/>
              </a:ext>
            </a:extLst>
          </p:cNvPr>
          <p:cNvSpPr txBox="1"/>
          <p:nvPr/>
        </p:nvSpPr>
        <p:spPr>
          <a:xfrm>
            <a:off x="4782599" y="3814022"/>
            <a:ext cx="545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3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3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9EB1F-A968-3C9B-96D3-F390CF6C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470803"/>
              </p:ext>
            </p:extLst>
          </p:nvPr>
        </p:nvGraphicFramePr>
        <p:xfrm>
          <a:off x="2215369" y="2259218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שינוי בתדירות של פנאי יחידני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45995" y="1243377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הפנאי היחידני של נשים הושפע יותר מן המלחמה: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18% הורידו תדירות ו-18% העלו תדירות, זאת לעומת 13% מן הגברים שהורידו תדירות ו-8% שהעלו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977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79EB1F-A968-3C9B-96D3-F390CF6C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843687"/>
              </p:ext>
            </p:extLst>
          </p:nvPr>
        </p:nvGraphicFramePr>
        <p:xfrm>
          <a:off x="1990008" y="1417221"/>
          <a:ext cx="734790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שינוי בתדירות של פנאי במסגרות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48592" y="941857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endParaRPr lang="he-IL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860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שינוי בתדירות של פנאי משפחתי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563828" y="1536820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600" dirty="0">
                <a:latin typeface="Assistant" pitchFamily="2" charset="-79"/>
                <a:cs typeface="Assistant" pitchFamily="2" charset="-79"/>
              </a:rPr>
              <a:t>התדירות ירדה בקרב 41% מן הנשים, זאת לעומת ירידתה בקרב 31% מן הגברים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D9BBD2E-DB30-7D97-D273-DED3B3CD2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112689"/>
              </p:ext>
            </p:extLst>
          </p:nvPr>
        </p:nvGraphicFramePr>
        <p:xfrm>
          <a:off x="2215369" y="2197220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48817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התנדבות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385288" y="1218627"/>
            <a:ext cx="10171848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600" dirty="0">
                <a:latin typeface="Assistant" pitchFamily="2" charset="-79"/>
                <a:cs typeface="Assistant" pitchFamily="2" charset="-79"/>
              </a:rPr>
              <a:t>75% מן הזקנים לא מתנדבים, אך 19% מעוניינים להתנדב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5C2743-8733-9036-40FA-71387BE9E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798852"/>
              </p:ext>
            </p:extLst>
          </p:nvPr>
        </p:nvGraphicFramePr>
        <p:xfrm>
          <a:off x="2004866" y="2000534"/>
          <a:ext cx="7949625" cy="439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AB0B39-E551-480C-9C28-FFBA360B0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671409"/>
              </p:ext>
            </p:extLst>
          </p:nvPr>
        </p:nvGraphicFramePr>
        <p:xfrm>
          <a:off x="1009757" y="2478359"/>
          <a:ext cx="2345905" cy="171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FFA3130-F95A-1471-9FE1-9FE403B7C070}"/>
              </a:ext>
            </a:extLst>
          </p:cNvPr>
          <p:cNvCxnSpPr>
            <a:cxnSpLocks/>
          </p:cNvCxnSpPr>
          <p:nvPr/>
        </p:nvCxnSpPr>
        <p:spPr>
          <a:xfrm rot="10800000">
            <a:off x="2877231" y="3647117"/>
            <a:ext cx="820305" cy="3839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37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התנדבות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12597" y="1129509"/>
            <a:ext cx="81483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23% התנדבו\הגדילו פעילות התנדבותית;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19% נוספים מעוניינים להתנדב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15D85E-1D32-221E-CDBA-02472E89C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0144"/>
              </p:ext>
            </p:extLst>
          </p:nvPr>
        </p:nvGraphicFramePr>
        <p:xfrm>
          <a:off x="835695" y="2017500"/>
          <a:ext cx="10215454" cy="433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186047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התנדבות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88511" y="941857"/>
            <a:ext cx="8148303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התנדבות היא לא בהכרח במקום תעסוקה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0D323B-6552-75AB-35CC-F81C73E059DD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8" name="Picture 77" descr="Icon&#10;&#10;Description automatically generated">
              <a:extLst>
                <a:ext uri="{FF2B5EF4-FFF2-40B4-BE49-F238E27FC236}">
                  <a16:creationId xmlns:a16="http://schemas.microsoft.com/office/drawing/2014/main" id="{B11053EA-EE9B-644D-2422-D0FD08CD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BEB85B6-304F-7433-9E7D-740F2571310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9449BD1-AD35-74A3-9D37-5CB9F4FBF57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E219DFF-94B4-F466-F393-F8BE5F40325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0" name="Picture 49" descr="Icon&#10;&#10;Description automatically generated">
                  <a:extLst>
                    <a:ext uri="{FF2B5EF4-FFF2-40B4-BE49-F238E27FC236}">
                      <a16:creationId xmlns:a16="http://schemas.microsoft.com/office/drawing/2014/main" id="{0C5F9E69-976F-01A0-A682-D040273F1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117800-783D-7E58-56F3-B8E91C986674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93CACF-9AE1-5FAF-2155-4CB2434647A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B140859-338B-C8E6-5CF2-A76F12335D50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37AC280-9C31-4B8B-B9F6-ADBC681DB70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85D25E-18D5-65B7-5049-43C58BDE940F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844543F-2307-9E40-0161-830C14920363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31A405-3DE4-A3B0-DD23-6D1BF7A4049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9C75C130-9A95-0925-F82A-B0220EA379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A6EDA21-37F3-C8B2-578D-C4665EA1B67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10E3725-E3CD-C09B-9420-80415504F00A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A1E44D-9BD4-5058-E60B-EABE6C81F889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02502824-D507-24A6-ECBE-B1AC27D32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BFDD99-E3BB-C167-69CD-6697F298EB82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BE2EB09-0EB2-40BB-A1C5-76C95FB959DD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A1B083-C71C-3912-BF8E-8830C009A34E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0" name="Picture 29" descr="Icon&#10;&#10;Description automatically generated">
                  <a:extLst>
                    <a:ext uri="{FF2B5EF4-FFF2-40B4-BE49-F238E27FC236}">
                      <a16:creationId xmlns:a16="http://schemas.microsoft.com/office/drawing/2014/main" id="{316DF513-DE1F-1D1C-2124-6788C411A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D5B97C-A29F-16C9-5E79-20D9D587B45D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B63E3BD-7A55-F05C-1F81-3EE7985ACDED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C7564F-CCDB-D4FE-F0DF-0FD89518CF05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23CAD80F-E078-79EC-3418-9CAFDE304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A1C8ECA-1D75-F21F-FD8A-50FE63749273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7C9E925-6DAF-905A-651F-FB6AFAFA5C2F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DA3591-44D8-99AD-7F05-8BE34D434148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4" name="Picture 23" descr="Icon&#10;&#10;Description automatically generated">
                  <a:extLst>
                    <a:ext uri="{FF2B5EF4-FFF2-40B4-BE49-F238E27FC236}">
                      <a16:creationId xmlns:a16="http://schemas.microsoft.com/office/drawing/2014/main" id="{93B24A9A-AB77-A0D3-70BA-403ED1086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9774D-F538-7F37-32A2-BC77398BE39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734590-7870-FE1F-5018-719D11600EF5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C350AA3-4DCC-E201-BE3F-E5BDD2928F6F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9" name="Graphic 18" descr="Wireless with solid fill">
                  <a:extLst>
                    <a:ext uri="{FF2B5EF4-FFF2-40B4-BE49-F238E27FC236}">
                      <a16:creationId xmlns:a16="http://schemas.microsoft.com/office/drawing/2014/main" id="{AB5F8971-9C4B-362D-C374-28737372F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7EBCE664-521F-E7EB-3B3A-9BD77A4E3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3" name="Content Placeholder 10">
            <a:extLst>
              <a:ext uri="{FF2B5EF4-FFF2-40B4-BE49-F238E27FC236}">
                <a16:creationId xmlns:a16="http://schemas.microsoft.com/office/drawing/2014/main" id="{BB6FD507-E433-6489-BE8A-09E12CA66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214848"/>
              </p:ext>
            </p:extLst>
          </p:nvPr>
        </p:nvGraphicFramePr>
        <p:xfrm>
          <a:off x="2901379" y="761687"/>
          <a:ext cx="5267278" cy="525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9" name="Title 1">
            <a:extLst>
              <a:ext uri="{FF2B5EF4-FFF2-40B4-BE49-F238E27FC236}">
                <a16:creationId xmlns:a16="http://schemas.microsoft.com/office/drawing/2014/main" id="{B729E0F3-8106-F463-2E7D-93769C6A15DD}"/>
              </a:ext>
            </a:extLst>
          </p:cNvPr>
          <p:cNvSpPr txBox="1">
            <a:spLocks/>
          </p:cNvSpPr>
          <p:nvPr/>
        </p:nvSpPr>
        <p:spPr>
          <a:xfrm>
            <a:off x="8010500" y="3421041"/>
            <a:ext cx="1928947" cy="76230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לא בשוק העבודה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2C9FDF-8065-A0EB-C773-B16343D57B32}"/>
              </a:ext>
            </a:extLst>
          </p:cNvPr>
          <p:cNvSpPr txBox="1">
            <a:spLocks/>
          </p:cNvSpPr>
          <p:nvPr/>
        </p:nvSpPr>
        <p:spPr>
          <a:xfrm>
            <a:off x="1384481" y="3556570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עובדים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908D6CE-88C2-2D1E-F62B-37E9BEFDE833}"/>
              </a:ext>
            </a:extLst>
          </p:cNvPr>
          <p:cNvSpPr txBox="1">
            <a:spLocks/>
          </p:cNvSpPr>
          <p:nvPr/>
        </p:nvSpPr>
        <p:spPr>
          <a:xfrm>
            <a:off x="4063144" y="3196045"/>
            <a:ext cx="2973481" cy="124980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מעוניינים להתנדב או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מתנדבים או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הגדילו פעילות התנדבות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6170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מיצוי זכויות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74-60 עצמאים יותר; בני 75+ יותר נעזרים באחרים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6C9ED1-CE18-95A4-8BBA-87FAA3D8CB3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467C3F70-5F9D-E0E3-020F-AA8D83E8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40CDB2-592C-C995-EFA9-C88D0258BB8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D803BC4-95D9-CEFB-E18E-CC385E2F214A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28BD3ED-011F-486D-A5DD-511D12A7EEC8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9" name="Picture 78" descr="Icon&#10;&#10;Description automatically generated">
                  <a:extLst>
                    <a:ext uri="{FF2B5EF4-FFF2-40B4-BE49-F238E27FC236}">
                      <a16:creationId xmlns:a16="http://schemas.microsoft.com/office/drawing/2014/main" id="{3959E69D-F8DE-7873-28CF-34EC6AF1B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8B9B021-2AF1-A6AE-50D3-42F245E30CF3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E69738F-272A-EF2E-84E5-B0889D402F04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4853101-49DC-9509-D168-2FD19FB4AFDA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258B91-77CF-0F2E-3C99-2B8E05611A3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52066DF-1F0C-7D89-B770-B931C8C26F09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8B769A6-4F9E-F7C8-4F5B-78D8CD2BABB2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CDF78D5-EED4-ACB1-AB5C-7F051362CB52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4" name="Picture 73" descr="Icon&#10;&#10;Description automatically generated">
                  <a:extLst>
                    <a:ext uri="{FF2B5EF4-FFF2-40B4-BE49-F238E27FC236}">
                      <a16:creationId xmlns:a16="http://schemas.microsoft.com/office/drawing/2014/main" id="{D9171403-38F4-366F-01D9-FA36E37E2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1853B31-FFAB-0B36-57E9-79D017346303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6E5E325-4CB5-DFA4-A54C-241748197654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2E4B4F7-756A-13C4-DD71-E9F98BCF845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1CF211F1-9368-8194-DEF0-D8F2BD74D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C7B8BE6-E0A4-27D9-C02C-CC09C71A05A1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CB3D1D9-2143-323C-363D-C2C31CC3C526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CA81A7B-945F-44FF-13F1-147A29B723D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2840FAF0-1D9D-9264-A2A0-8FBCB1862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59BD9E9-2165-B2BF-D43C-9B525E7988C5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4382503-E79D-2804-64C4-1160ED66A329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F19162E-30DD-92F2-8942-F8423825140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A883C6C6-2C3E-5C71-18BA-DB8332D992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6786759-7419-ED8B-A35C-793B55AA8F8A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5BC1AA2-8D55-C392-D1E5-1C96A5DCDCCC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999CA8-1BF7-8EC1-66B0-73C62CA612B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7" name="Picture 56" descr="Icon&#10;&#10;Description automatically generated">
                  <a:extLst>
                    <a:ext uri="{FF2B5EF4-FFF2-40B4-BE49-F238E27FC236}">
                      <a16:creationId xmlns:a16="http://schemas.microsoft.com/office/drawing/2014/main" id="{29C1E799-8D64-09AE-7688-C7C3F731E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E8F6C0E-70E7-1879-D731-025A649E881A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CFDA6D-6957-9D1B-4FFD-862360EB506C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3847E7-AC37-4EC3-C48D-6A73F1D75678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3" name="Graphic 52" descr="Wireless with solid fill">
                  <a:extLst>
                    <a:ext uri="{FF2B5EF4-FFF2-40B4-BE49-F238E27FC236}">
                      <a16:creationId xmlns:a16="http://schemas.microsoft.com/office/drawing/2014/main" id="{2DA0D5B2-C9FB-CADB-201C-FA7B574DCF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433DBA41-4CEA-B13B-E5A2-4DE7034A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6ECB67-71F1-B8AC-B7A4-896E003B8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295771"/>
              </p:ext>
            </p:extLst>
          </p:nvPr>
        </p:nvGraphicFramePr>
        <p:xfrm>
          <a:off x="2564845" y="1679510"/>
          <a:ext cx="7062310" cy="454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BBA69B-DF6E-13D2-A816-B56B6BB8E0C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581" t="90318" r="19126" b="1"/>
          <a:stretch/>
        </p:blipFill>
        <p:spPr>
          <a:xfrm>
            <a:off x="3897994" y="6101158"/>
            <a:ext cx="4536575" cy="51707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3AE9A38-57CB-07C2-140D-205A0045D919}"/>
              </a:ext>
            </a:extLst>
          </p:cNvPr>
          <p:cNvSpPr/>
          <p:nvPr/>
        </p:nvSpPr>
        <p:spPr>
          <a:xfrm>
            <a:off x="2898648" y="5014171"/>
            <a:ext cx="1723639" cy="403048"/>
          </a:xfrm>
          <a:prstGeom prst="wedgeRectCallout">
            <a:avLst>
              <a:gd name="adj1" fmla="val 82948"/>
              <a:gd name="adj2" fmla="val -552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74-60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575A590-B5EB-EBCF-7D34-996461043BA0}"/>
              </a:ext>
            </a:extLst>
          </p:cNvPr>
          <p:cNvSpPr/>
          <p:nvPr/>
        </p:nvSpPr>
        <p:spPr>
          <a:xfrm>
            <a:off x="7665026" y="5022805"/>
            <a:ext cx="1524694" cy="403048"/>
          </a:xfrm>
          <a:prstGeom prst="wedgeRectCallout">
            <a:avLst>
              <a:gd name="adj1" fmla="val -83968"/>
              <a:gd name="adj2" fmla="val -521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75+</a:t>
            </a:r>
          </a:p>
        </p:txBody>
      </p:sp>
    </p:spTree>
    <p:extLst>
      <p:ext uri="{BB962C8B-B14F-4D97-AF65-F5344CB8AC3E}">
        <p14:creationId xmlns:p14="http://schemas.microsoft.com/office/powerpoint/2010/main" val="11987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סדר יום משמעותי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45427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48% מן הזקנים מנהלים סדר יום משמעותי לפי שלוש הקטגוריות;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9% מן הזקנים דיווחו על רמת משמעות נמוכה בשלוש הקטגוריות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B7D33C-DFCC-7382-FA76-D65FCE744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803415"/>
              </p:ext>
            </p:extLst>
          </p:nvPr>
        </p:nvGraphicFramePr>
        <p:xfrm>
          <a:off x="-305687" y="2405899"/>
          <a:ext cx="4873846" cy="31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8F19FF-9229-6506-2A5D-4EC74A168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256463"/>
              </p:ext>
            </p:extLst>
          </p:nvPr>
        </p:nvGraphicFramePr>
        <p:xfrm>
          <a:off x="3191310" y="2408835"/>
          <a:ext cx="4873846" cy="31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98D4CD9-524B-9154-69C5-9F559120F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247379"/>
              </p:ext>
            </p:extLst>
          </p:nvPr>
        </p:nvGraphicFramePr>
        <p:xfrm>
          <a:off x="6688308" y="2411771"/>
          <a:ext cx="4873846" cy="31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31D788F7-0ABB-B6C9-F47E-82689B33D6EE}"/>
              </a:ext>
            </a:extLst>
          </p:cNvPr>
          <p:cNvSpPr txBox="1"/>
          <p:nvPr/>
        </p:nvSpPr>
        <p:spPr>
          <a:xfrm>
            <a:off x="7957475" y="5499318"/>
            <a:ext cx="2370647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>
                <a:latin typeface="+mj-lt"/>
                <a:ea typeface="+mj-ea"/>
                <a:cs typeface="+mj-cs"/>
              </a:rPr>
              <a:t>יודעים מה יעשו במהלך היום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9B9C86-027A-593A-0D46-8942F3270D59}"/>
              </a:ext>
            </a:extLst>
          </p:cNvPr>
          <p:cNvSpPr txBox="1"/>
          <p:nvPr/>
        </p:nvSpPr>
        <p:spPr>
          <a:xfrm>
            <a:off x="7999875" y="3712233"/>
            <a:ext cx="2370647" cy="59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4000" b="1"/>
              <a:t>83%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F25D54-5E41-5073-DD0B-AB5599618087}"/>
              </a:ext>
            </a:extLst>
          </p:cNvPr>
          <p:cNvSpPr txBox="1"/>
          <p:nvPr/>
        </p:nvSpPr>
        <p:spPr>
          <a:xfrm>
            <a:off x="4419621" y="5493906"/>
            <a:ext cx="2370647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>
                <a:latin typeface="+mj-lt"/>
                <a:ea typeface="+mj-ea"/>
                <a:cs typeface="+mj-cs"/>
              </a:rPr>
              <a:t>מרגישים יעילים ותורמים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E954C8-F514-E4B6-7FA1-CB0D294AEFC1}"/>
              </a:ext>
            </a:extLst>
          </p:cNvPr>
          <p:cNvSpPr txBox="1"/>
          <p:nvPr/>
        </p:nvSpPr>
        <p:spPr>
          <a:xfrm>
            <a:off x="4462021" y="3706821"/>
            <a:ext cx="2370647" cy="59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4000" b="1"/>
              <a:t>80%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A3D996-85A0-3414-EB37-ED5B691B959D}"/>
              </a:ext>
            </a:extLst>
          </p:cNvPr>
          <p:cNvSpPr txBox="1"/>
          <p:nvPr/>
        </p:nvSpPr>
        <p:spPr>
          <a:xfrm>
            <a:off x="926800" y="5499318"/>
            <a:ext cx="2370647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 dirty="0">
                <a:latin typeface="+mj-lt"/>
                <a:ea typeface="+mj-ea"/>
                <a:cs typeface="+mj-cs"/>
              </a:rPr>
              <a:t>נהנים מפעילויות יום-יומיות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835CE6-1417-E66B-A770-4E9FF7B5B95A}"/>
              </a:ext>
            </a:extLst>
          </p:cNvPr>
          <p:cNvSpPr txBox="1"/>
          <p:nvPr/>
        </p:nvSpPr>
        <p:spPr>
          <a:xfrm>
            <a:off x="969200" y="3712233"/>
            <a:ext cx="2370647" cy="5970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4000" b="1"/>
              <a:t>80%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64D720-BEA8-4D5B-E1BA-E030B8859072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E4A3AFAE-CF20-6A11-33BE-2C8818A6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2C347B1-C788-491D-F928-66A5DECCF6CA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B168ABB-E60C-1BA0-0310-06EF1A9F8A8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D0BDC3A-3739-BD52-09D8-154F8AA2D5F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00" name="Picture 99" descr="Icon&#10;&#10;Description automatically generated">
                  <a:extLst>
                    <a:ext uri="{FF2B5EF4-FFF2-40B4-BE49-F238E27FC236}">
                      <a16:creationId xmlns:a16="http://schemas.microsoft.com/office/drawing/2014/main" id="{46FD41EE-3CCA-86A6-6BEE-83BB324C0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BF6D7B-6681-4B92-5B75-465ED5492913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7EFEEAD-F32C-C796-6B65-95462793C60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68FFEE7-B853-C386-9927-5E4C1A909527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020ABB2-D7CF-CAE0-B598-85B1CD33DEC6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E9B02E8-10DF-4C48-CFD1-8573F62E8C1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7DF5393-F1BE-528C-99AF-47A19B17A63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2D55C10-7303-6F7B-7E0E-8CDAE80AF64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96" name="Picture 95" descr="Icon&#10;&#10;Description automatically generated">
                  <a:extLst>
                    <a:ext uri="{FF2B5EF4-FFF2-40B4-BE49-F238E27FC236}">
                      <a16:creationId xmlns:a16="http://schemas.microsoft.com/office/drawing/2014/main" id="{A373FFCE-7A11-2058-52A3-790D67130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D36C899-2E3E-30CA-13E4-E329102AC2A8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826A55-266E-7D86-544A-B3CD9ECB5B8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1C00AE5-49DD-4DBA-273C-8064365467FE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93" name="Picture 92" descr="Icon&#10;&#10;Description automatically generated">
                  <a:extLst>
                    <a:ext uri="{FF2B5EF4-FFF2-40B4-BE49-F238E27FC236}">
                      <a16:creationId xmlns:a16="http://schemas.microsoft.com/office/drawing/2014/main" id="{ECB2FE65-603B-AB2D-3EA9-66D6B0982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147D4C6-347D-E1BE-7377-A763859B3F06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895FB3A-5430-D608-40CA-984D3EADE487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095DBDF-BA03-46C3-8889-0DCBA280EBCB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90" name="Picture 89" descr="Icon&#10;&#10;Description automatically generated">
                  <a:extLst>
                    <a:ext uri="{FF2B5EF4-FFF2-40B4-BE49-F238E27FC236}">
                      <a16:creationId xmlns:a16="http://schemas.microsoft.com/office/drawing/2014/main" id="{4A3CEE2B-8121-FDF5-FAB7-B9089EAA7D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E0F04C7-594D-9336-22DB-2CB3058B32E1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9EB8C6D-E59E-C454-603C-AC561FD686C2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B5250EB-05EE-169A-2BA5-4F768838FCA0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87" name="Picture 86" descr="Icon&#10;&#10;Description automatically generated">
                  <a:extLst>
                    <a:ext uri="{FF2B5EF4-FFF2-40B4-BE49-F238E27FC236}">
                      <a16:creationId xmlns:a16="http://schemas.microsoft.com/office/drawing/2014/main" id="{6B495B3E-1882-A760-91D3-FF0A32236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3919D0C-6EC6-D1D1-3597-449EB802ACCD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25E83E5-11C3-4CAE-093D-908498369270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D481EE9-A953-56A4-5C01-BE38EB9746B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84" name="Picture 83" descr="Icon&#10;&#10;Description automatically generated">
                  <a:extLst>
                    <a:ext uri="{FF2B5EF4-FFF2-40B4-BE49-F238E27FC236}">
                      <a16:creationId xmlns:a16="http://schemas.microsoft.com/office/drawing/2014/main" id="{31281055-FCC8-BBE5-CE32-544C3E828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6A47A91-BE03-216A-4374-97F9F678142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F9DC1E1-C67F-590E-7047-76506E795B49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BCE1ED7-4ABD-A7ED-10CB-22FDDF07EAD9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81" name="Graphic 80" descr="Wireless with solid fill">
                  <a:extLst>
                    <a:ext uri="{FF2B5EF4-FFF2-40B4-BE49-F238E27FC236}">
                      <a16:creationId xmlns:a16="http://schemas.microsoft.com/office/drawing/2014/main" id="{0EEEBB79-4CFE-0EB5-CC62-7D5B1879A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F7B30CEB-5D00-D3DB-08AE-4517113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6194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תעסוקה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321679" y="891795"/>
            <a:ext cx="8392877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36% מועסקים – יותר מ-1 מכל 20 מהם דיווחו על החמרה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17% מן הגמלאים רוצים לחזור לשוק העבודה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העבודה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6C9ED1-CE18-95A4-8BBA-87FAA3D8CB3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467C3F70-5F9D-E0E3-020F-AA8D83E8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40CDB2-592C-C995-EFA9-C88D0258BB8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D803BC4-95D9-CEFB-E18E-CC385E2F214A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28BD3ED-011F-486D-A5DD-511D12A7EEC8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9" name="Picture 78" descr="Icon&#10;&#10;Description automatically generated">
                  <a:extLst>
                    <a:ext uri="{FF2B5EF4-FFF2-40B4-BE49-F238E27FC236}">
                      <a16:creationId xmlns:a16="http://schemas.microsoft.com/office/drawing/2014/main" id="{3959E69D-F8DE-7873-28CF-34EC6AF1B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8B9B021-2AF1-A6AE-50D3-42F245E30CF3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E69738F-272A-EF2E-84E5-B0889D402F04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4853101-49DC-9509-D168-2FD19FB4AFDA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258B91-77CF-0F2E-3C99-2B8E05611A3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52066DF-1F0C-7D89-B770-B931C8C26F09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8B769A6-4F9E-F7C8-4F5B-78D8CD2BABB2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CDF78D5-EED4-ACB1-AB5C-7F051362CB52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4" name="Picture 73" descr="Icon&#10;&#10;Description automatically generated">
                  <a:extLst>
                    <a:ext uri="{FF2B5EF4-FFF2-40B4-BE49-F238E27FC236}">
                      <a16:creationId xmlns:a16="http://schemas.microsoft.com/office/drawing/2014/main" id="{D9171403-38F4-366F-01D9-FA36E37E2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1853B31-FFAB-0B36-57E9-79D017346303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6E5E325-4CB5-DFA4-A54C-241748197654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2E4B4F7-756A-13C4-DD71-E9F98BCF845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1CF211F1-9368-8194-DEF0-D8F2BD74D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C7B8BE6-E0A4-27D9-C02C-CC09C71A05A1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CB3D1D9-2143-323C-363D-C2C31CC3C526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CA81A7B-945F-44FF-13F1-147A29B723D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2840FAF0-1D9D-9264-A2A0-8FBCB1862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59BD9E9-2165-B2BF-D43C-9B525E7988C5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4382503-E79D-2804-64C4-1160ED66A329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F19162E-30DD-92F2-8942-F8423825140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A883C6C6-2C3E-5C71-18BA-DB8332D992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6786759-7419-ED8B-A35C-793B55AA8F8A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5BC1AA2-8D55-C392-D1E5-1C96A5DCDCCC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999CA8-1BF7-8EC1-66B0-73C62CA612B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7" name="Picture 56" descr="Icon&#10;&#10;Description automatically generated">
                  <a:extLst>
                    <a:ext uri="{FF2B5EF4-FFF2-40B4-BE49-F238E27FC236}">
                      <a16:creationId xmlns:a16="http://schemas.microsoft.com/office/drawing/2014/main" id="{29C1E799-8D64-09AE-7688-C7C3F731E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E8F6C0E-70E7-1879-D731-025A649E881A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CFDA6D-6957-9D1B-4FFD-862360EB506C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3847E7-AC37-4EC3-C48D-6A73F1D75678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3" name="Graphic 52" descr="Wireless with solid fill">
                  <a:extLst>
                    <a:ext uri="{FF2B5EF4-FFF2-40B4-BE49-F238E27FC236}">
                      <a16:creationId xmlns:a16="http://schemas.microsoft.com/office/drawing/2014/main" id="{2DA0D5B2-C9FB-CADB-201C-FA7B574DCF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433DBA41-4CEA-B13B-E5A2-4DE7034A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AB7AC1A-CA4B-7C17-FDEE-D2F7F4D08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819547"/>
              </p:ext>
            </p:extLst>
          </p:nvPr>
        </p:nvGraphicFramePr>
        <p:xfrm>
          <a:off x="2204050" y="2208596"/>
          <a:ext cx="8082573" cy="474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9B5EF0D-1DAA-C8C5-9FDB-20BBDB65F794}"/>
              </a:ext>
            </a:extLst>
          </p:cNvPr>
          <p:cNvSpPr txBox="1">
            <a:spLocks/>
          </p:cNvSpPr>
          <p:nvPr/>
        </p:nvSpPr>
        <p:spPr>
          <a:xfrm>
            <a:off x="2981745" y="4755451"/>
            <a:ext cx="1477415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גמלאים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4423A5-BA30-786B-ECB3-4F06AEF4DCF9}"/>
              </a:ext>
            </a:extLst>
          </p:cNvPr>
          <p:cNvSpPr txBox="1">
            <a:spLocks/>
          </p:cNvSpPr>
          <p:nvPr/>
        </p:nvSpPr>
        <p:spPr>
          <a:xfrm>
            <a:off x="7496595" y="2186973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משרה מלאה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E11503-EFCD-ED32-4822-F3C59DDF9128}"/>
              </a:ext>
            </a:extLst>
          </p:cNvPr>
          <p:cNvSpPr txBox="1">
            <a:spLocks/>
          </p:cNvSpPr>
          <p:nvPr/>
        </p:nvSpPr>
        <p:spPr>
          <a:xfrm>
            <a:off x="8461068" y="3684668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משרה חלקית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771D14-709F-4D4E-5798-0F9AB4714270}"/>
              </a:ext>
            </a:extLst>
          </p:cNvPr>
          <p:cNvSpPr txBox="1">
            <a:spLocks/>
          </p:cNvSpPr>
          <p:nvPr/>
        </p:nvSpPr>
        <p:spPr>
          <a:xfrm>
            <a:off x="8168524" y="4956429"/>
            <a:ext cx="1928947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עצמאי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EA0416-0A82-0803-A2B8-7684000D9B55}"/>
              </a:ext>
            </a:extLst>
          </p:cNvPr>
          <p:cNvSpPr txBox="1">
            <a:spLocks/>
          </p:cNvSpPr>
          <p:nvPr/>
        </p:nvSpPr>
        <p:spPr>
          <a:xfrm>
            <a:off x="7205201" y="6454124"/>
            <a:ext cx="2511734" cy="52876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מובטל או עקר בית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02BA07D-1149-A54E-32DB-4DD4A076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56625"/>
              </p:ext>
            </p:extLst>
          </p:nvPr>
        </p:nvGraphicFramePr>
        <p:xfrm>
          <a:off x="105884" y="3466576"/>
          <a:ext cx="3099600" cy="19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6EAE46F-0B49-3819-23BA-7CEAE22D592A}"/>
              </a:ext>
            </a:extLst>
          </p:cNvPr>
          <p:cNvGrpSpPr/>
          <p:nvPr/>
        </p:nvGrpSpPr>
        <p:grpSpPr>
          <a:xfrm>
            <a:off x="5284113" y="3316513"/>
            <a:ext cx="2165807" cy="2120900"/>
            <a:chOff x="5284113" y="3316513"/>
            <a:chExt cx="2165807" cy="2120900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C25F037-5568-BD15-11B4-6FBC4A260C60}"/>
                </a:ext>
              </a:extLst>
            </p:cNvPr>
            <p:cNvSpPr txBox="1">
              <a:spLocks/>
            </p:cNvSpPr>
            <p:nvPr/>
          </p:nvSpPr>
          <p:spPr>
            <a:xfrm>
              <a:off x="5430257" y="3945185"/>
              <a:ext cx="2019663" cy="107604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e-IL" sz="2800" b="1">
                  <a:solidFill>
                    <a:srgbClr val="2DBDFF"/>
                  </a:solidFill>
                  <a:latin typeface="Assistant" pitchFamily="2" charset="-79"/>
                  <a:cs typeface="Assistant" pitchFamily="2" charset="-79"/>
                </a:rPr>
                <a:t>36</a:t>
              </a: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2DBDFF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% דיווחו </a:t>
              </a:r>
              <a:b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2DBDFF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</a:b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2DBDFF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על החמרה</a:t>
              </a: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F78CBD93-CFF2-DA2D-8DA9-5BC5597D592A}"/>
                </a:ext>
              </a:extLst>
            </p:cNvPr>
            <p:cNvSpPr/>
            <p:nvPr/>
          </p:nvSpPr>
          <p:spPr>
            <a:xfrm rot="1366465">
              <a:off x="5284113" y="3316513"/>
              <a:ext cx="2120900" cy="2120900"/>
            </a:xfrm>
            <a:prstGeom prst="arc">
              <a:avLst>
                <a:gd name="adj1" fmla="val 15575714"/>
                <a:gd name="adj2" fmla="val 419739"/>
              </a:avLst>
            </a:prstGeom>
            <a:ln w="76200">
              <a:solidFill>
                <a:srgbClr val="2DBD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lmoni Neue DL 4.0 AAA Medium"/>
                <a:ea typeface="+mn-ea"/>
                <a:cs typeface="Almoni Neue DL 4.0 AAA Medium"/>
              </a:endParaRPr>
            </a:p>
          </p:txBody>
        </p:sp>
      </p:grp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1DC1903-C3B8-8BAF-E662-FD5BE724EFB1}"/>
              </a:ext>
            </a:extLst>
          </p:cNvPr>
          <p:cNvSpPr/>
          <p:nvPr/>
        </p:nvSpPr>
        <p:spPr>
          <a:xfrm>
            <a:off x="1544226" y="5873316"/>
            <a:ext cx="3160400" cy="477457"/>
          </a:xfrm>
          <a:prstGeom prst="wedgeRectCallout">
            <a:avLst>
              <a:gd name="adj1" fmla="val 82948"/>
              <a:gd name="adj2" fmla="val -552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17% רוצים</a:t>
            </a:r>
            <a:r>
              <a:rPr kumimoji="0" lang="he-IL" sz="2000" b="1" i="0" u="none" strike="noStrike" kern="1200" cap="none" spc="0" normalizeH="0" noProof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לחזור לשוק העבודה</a:t>
            </a:r>
            <a:endParaRPr kumimoji="0" lang="he-IL" sz="2000" b="1" i="0" u="none" strike="noStrike" kern="1200" cap="none" spc="0" normalizeH="0" baseline="0" noProof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55C57-8C3D-39F9-C4A2-6B183F75E0D0}"/>
              </a:ext>
            </a:extLst>
          </p:cNvPr>
          <p:cNvSpPr txBox="1"/>
          <p:nvPr/>
        </p:nvSpPr>
        <p:spPr>
          <a:xfrm>
            <a:off x="240912" y="5074988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7473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/>
              <a:t>החמרה במצב תעסוקתי 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112124" y="941857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1 מכל 4 עצמאיים נפגעו;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כחמישית מן השכירים במשרה חלקית נפגעו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העבודה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6C9ED1-CE18-95A4-8BBA-87FAA3D8CB38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467C3F70-5F9D-E0E3-020F-AA8D83E8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40CDB2-592C-C995-EFA9-C88D0258BB89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D803BC4-95D9-CEFB-E18E-CC385E2F214A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28BD3ED-011F-486D-A5DD-511D12A7EEC8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9" name="Picture 78" descr="Icon&#10;&#10;Description automatically generated">
                  <a:extLst>
                    <a:ext uri="{FF2B5EF4-FFF2-40B4-BE49-F238E27FC236}">
                      <a16:creationId xmlns:a16="http://schemas.microsoft.com/office/drawing/2014/main" id="{3959E69D-F8DE-7873-28CF-34EC6AF1B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8B9B021-2AF1-A6AE-50D3-42F245E30CF3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E69738F-272A-EF2E-84E5-B0889D402F04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4853101-49DC-9509-D168-2FD19FB4AFDA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A258B91-77CF-0F2E-3C99-2B8E05611A3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52066DF-1F0C-7D89-B770-B931C8C26F09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8B769A6-4F9E-F7C8-4F5B-78D8CD2BABB2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CDF78D5-EED4-ACB1-AB5C-7F051362CB52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4" name="Picture 73" descr="Icon&#10;&#10;Description automatically generated">
                  <a:extLst>
                    <a:ext uri="{FF2B5EF4-FFF2-40B4-BE49-F238E27FC236}">
                      <a16:creationId xmlns:a16="http://schemas.microsoft.com/office/drawing/2014/main" id="{D9171403-38F4-366F-01D9-FA36E37E2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1853B31-FFAB-0B36-57E9-79D017346303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6E5E325-4CB5-DFA4-A54C-241748197654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2E4B4F7-756A-13C4-DD71-E9F98BCF845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1" name="Picture 70" descr="Icon&#10;&#10;Description automatically generated">
                  <a:extLst>
                    <a:ext uri="{FF2B5EF4-FFF2-40B4-BE49-F238E27FC236}">
                      <a16:creationId xmlns:a16="http://schemas.microsoft.com/office/drawing/2014/main" id="{1CF211F1-9368-8194-DEF0-D8F2BD74D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C7B8BE6-E0A4-27D9-C02C-CC09C71A05A1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CB3D1D9-2143-323C-363D-C2C31CC3C526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CA81A7B-945F-44FF-13F1-147A29B723D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8" name="Picture 67" descr="Icon&#10;&#10;Description automatically generated">
                  <a:extLst>
                    <a:ext uri="{FF2B5EF4-FFF2-40B4-BE49-F238E27FC236}">
                      <a16:creationId xmlns:a16="http://schemas.microsoft.com/office/drawing/2014/main" id="{2840FAF0-1D9D-9264-A2A0-8FBCB1862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59BD9E9-2165-B2BF-D43C-9B525E7988C5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4382503-E79D-2804-64C4-1160ED66A329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F19162E-30DD-92F2-8942-F8423825140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65" name="Picture 64" descr="Icon&#10;&#10;Description automatically generated">
                  <a:extLst>
                    <a:ext uri="{FF2B5EF4-FFF2-40B4-BE49-F238E27FC236}">
                      <a16:creationId xmlns:a16="http://schemas.microsoft.com/office/drawing/2014/main" id="{A883C6C6-2C3E-5C71-18BA-DB8332D992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6786759-7419-ED8B-A35C-793B55AA8F8A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5BC1AA2-8D55-C392-D1E5-1C96A5DCDCCC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999CA8-1BF7-8EC1-66B0-73C62CA612B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7" name="Picture 56" descr="Icon&#10;&#10;Description automatically generated">
                  <a:extLst>
                    <a:ext uri="{FF2B5EF4-FFF2-40B4-BE49-F238E27FC236}">
                      <a16:creationId xmlns:a16="http://schemas.microsoft.com/office/drawing/2014/main" id="{29C1E799-8D64-09AE-7688-C7C3F731E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E8F6C0E-70E7-1879-D731-025A649E881A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CFDA6D-6957-9D1B-4FFD-862360EB506C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3847E7-AC37-4EC3-C48D-6A73F1D75678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3" name="Graphic 52" descr="Wireless with solid fill">
                  <a:extLst>
                    <a:ext uri="{FF2B5EF4-FFF2-40B4-BE49-F238E27FC236}">
                      <a16:creationId xmlns:a16="http://schemas.microsoft.com/office/drawing/2014/main" id="{2DA0D5B2-C9FB-CADB-201C-FA7B574DCF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433DBA41-4CEA-B13B-E5A2-4DE7034A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AE4D198-0D88-35DF-56F7-AB4566F85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961945"/>
              </p:ext>
            </p:extLst>
          </p:nvPr>
        </p:nvGraphicFramePr>
        <p:xfrm>
          <a:off x="1538552" y="2188648"/>
          <a:ext cx="5797072" cy="4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253D83D-3C4C-A51A-4CF3-E24FBA7AA164}"/>
              </a:ext>
            </a:extLst>
          </p:cNvPr>
          <p:cNvSpPr txBox="1">
            <a:spLocks/>
          </p:cNvSpPr>
          <p:nvPr/>
        </p:nvSpPr>
        <p:spPr>
          <a:xfrm>
            <a:off x="6950453" y="3507435"/>
            <a:ext cx="4156696" cy="12837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ירד באחוזי משרה/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הפסיק לעבוד/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יצא לחל"ת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204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>
                <a:latin typeface="Assistant" pitchFamily="2" charset="-79"/>
                <a:cs typeface="Assistant" pitchFamily="2" charset="-79"/>
              </a:rPr>
              <a:t>תמונת מצב זקנים</a:t>
            </a:r>
            <a:endParaRPr lang="he-IL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9646788" y="1685583"/>
            <a:ext cx="1199775" cy="1099188"/>
          </a:xfrm>
          <a:prstGeom prst="rect">
            <a:avLst/>
          </a:prstGeom>
          <a:solidFill>
            <a:srgbClr val="00C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"על"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6310949" y="1633057"/>
            <a:ext cx="2532791" cy="1320341"/>
            <a:chOff x="9345075" y="1725848"/>
            <a:chExt cx="2532791" cy="1320341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520000" cy="936000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00C1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50882" y="2110189"/>
              <a:ext cx="2520000" cy="9360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מצב בריאות סובייקטיבי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דיכאון (</a:t>
              </a: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PHQ2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מוגבלות ותפקוד יום-יומי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641627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  <a:hlinkClick r:id="rId2" action="ppaction://hlinksldjump"/>
                </a:rPr>
                <a:t>מצב בריאות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C1D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5D8941-5E88-82E7-EA1E-7FA537FE13EA}"/>
                </a:ext>
              </a:extLst>
            </p:cNvPr>
            <p:cNvGrpSpPr/>
            <p:nvPr/>
          </p:nvGrpSpPr>
          <p:grpSpPr>
            <a:xfrm>
              <a:off x="11301866" y="1725848"/>
              <a:ext cx="576000" cy="360000"/>
              <a:chOff x="11301866" y="1849673"/>
              <a:chExt cx="576000" cy="36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50E6-1F7E-2C04-D7D0-7D75CDA0EBAC}"/>
                  </a:ext>
                </a:extLst>
              </p:cNvPr>
              <p:cNvSpPr/>
              <p:nvPr/>
            </p:nvSpPr>
            <p:spPr>
              <a:xfrm>
                <a:off x="11301866" y="1849673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25C059-243B-8F8A-DBEB-13FA306D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6341" y="189433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5BF2D-4EA1-22D8-734C-86252B5C1C82}"/>
              </a:ext>
            </a:extLst>
          </p:cNvPr>
          <p:cNvGrpSpPr/>
          <p:nvPr/>
        </p:nvGrpSpPr>
        <p:grpSpPr>
          <a:xfrm>
            <a:off x="660705" y="5405749"/>
            <a:ext cx="8183035" cy="404722"/>
            <a:chOff x="4021019" y="5862180"/>
            <a:chExt cx="7847734" cy="404722"/>
          </a:xfrm>
        </p:grpSpPr>
        <p:sp>
          <p:nvSpPr>
            <p:cNvPr id="45" name="Rounded Rectangle 110">
              <a:extLst>
                <a:ext uri="{FF2B5EF4-FFF2-40B4-BE49-F238E27FC236}">
                  <a16:creationId xmlns:a16="http://schemas.microsoft.com/office/drawing/2014/main" id="{921CCBCC-186E-7426-DBF0-B9DDA1058A89}"/>
                </a:ext>
              </a:extLst>
            </p:cNvPr>
            <p:cNvSpPr/>
            <p:nvPr/>
          </p:nvSpPr>
          <p:spPr>
            <a:xfrm>
              <a:off x="4021019" y="5862180"/>
              <a:ext cx="7847734" cy="40472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687D8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      </a:t>
              </a: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  <a:hlinkClick r:id="rId4" action="ppaction://hlinksldjump"/>
                </a:rPr>
                <a:t>אוריינות דיגיטלית</a:t>
              </a: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 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|    </a:t>
              </a: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ביצוע פעולות דיגיטליות בתחומי חיים שונים (עצמאית או עם עזרה)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D3FFA1-ABC9-301C-47E4-278B3AD2424D}"/>
                </a:ext>
              </a:extLst>
            </p:cNvPr>
            <p:cNvGrpSpPr/>
            <p:nvPr/>
          </p:nvGrpSpPr>
          <p:grpSpPr>
            <a:xfrm>
              <a:off x="11502608" y="5887962"/>
              <a:ext cx="359999" cy="359999"/>
              <a:chOff x="9793568" y="4991039"/>
              <a:chExt cx="1131106" cy="1131106"/>
            </a:xfrm>
            <a:solidFill>
              <a:srgbClr val="009BD2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5C6B4A-10CC-15C9-7DFF-35B7A81386F1}"/>
                  </a:ext>
                </a:extLst>
              </p:cNvPr>
              <p:cNvSpPr/>
              <p:nvPr/>
            </p:nvSpPr>
            <p:spPr>
              <a:xfrm>
                <a:off x="9793568" y="4991039"/>
                <a:ext cx="1131106" cy="113110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E060BCD-1C3D-9CDE-E9BB-A9CD7FE4D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960821" y="5210226"/>
                <a:ext cx="772535" cy="77253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3477577" y="1640918"/>
            <a:ext cx="2539244" cy="1284544"/>
            <a:chOff x="5246160" y="1362313"/>
            <a:chExt cx="2539244" cy="128454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5246160" y="1362313"/>
              <a:ext cx="2532526" cy="1284544"/>
              <a:chOff x="5246160" y="1913379"/>
              <a:chExt cx="2532526" cy="1284544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5246160" y="2261923"/>
                <a:ext cx="2520000" cy="936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282033" y="1913718"/>
                <a:ext cx="1939724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  <a:hlinkClick r:id="rId6" action="ppaction://hlinksldjump"/>
                  </a:rPr>
                  <a:t>מצב חברתי-רגשי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CC6B99-1F3F-4C6B-15B9-FF434C2E1DDE}"/>
                  </a:ext>
                </a:extLst>
              </p:cNvPr>
              <p:cNvGrpSpPr/>
              <p:nvPr/>
            </p:nvGrpSpPr>
            <p:grpSpPr>
              <a:xfrm>
                <a:off x="7202686" y="1913379"/>
                <a:ext cx="576000" cy="360000"/>
                <a:chOff x="7193161" y="1873980"/>
                <a:chExt cx="576000" cy="3600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F9315B9-81DA-6F57-2D5A-6DE8B78823BA}"/>
                    </a:ext>
                  </a:extLst>
                </p:cNvPr>
                <p:cNvSpPr/>
                <p:nvPr/>
              </p:nvSpPr>
              <p:spPr>
                <a:xfrm>
                  <a:off x="7193161" y="1873980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D8D06676-B36C-6112-C680-CB7B2D2DF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7161" y="1918645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5271003" y="1744389"/>
              <a:ext cx="2514401" cy="88033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חוסן אישי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בדידות</a:t>
              </a:r>
              <a:endParaRPr kumimoji="0" lang="he-IL" sz="18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תחושת ביטחון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660705" y="1624059"/>
            <a:ext cx="2529463" cy="1299870"/>
            <a:chOff x="1637315" y="1370215"/>
            <a:chExt cx="2529463" cy="129987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637315" y="1370215"/>
              <a:ext cx="2529463" cy="1299869"/>
              <a:chOff x="1637315" y="1729482"/>
              <a:chExt cx="2529463" cy="1299869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637315" y="2093351"/>
                <a:ext cx="2520000" cy="936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2225451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  <a:hlinkClick r:id="rId8" action="ppaction://hlinksldjump"/>
                  </a:rPr>
                  <a:t>מצב כלכלי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BE5B9-775A-F694-110C-E7BCBB523679}"/>
                  </a:ext>
                </a:extLst>
              </p:cNvPr>
              <p:cNvGrpSpPr/>
              <p:nvPr/>
            </p:nvGrpSpPr>
            <p:grpSpPr>
              <a:xfrm>
                <a:off x="3590778" y="1729482"/>
                <a:ext cx="576000" cy="360000"/>
                <a:chOff x="-2075801" y="691664"/>
                <a:chExt cx="576000" cy="36000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410B74-24F1-2FEB-705A-B9BB5CA9A5F0}"/>
                    </a:ext>
                  </a:extLst>
                </p:cNvPr>
                <p:cNvSpPr/>
                <p:nvPr/>
              </p:nvSpPr>
              <p:spPr>
                <a:xfrm>
                  <a:off x="-2075801" y="691664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E556323-0938-44C9-0DB0-EB7CF630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1801" y="731780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637315" y="1756189"/>
              <a:ext cx="2520000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עמידה בהוצאות חודשיות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7296336" y="3323038"/>
            <a:ext cx="2169704" cy="1862731"/>
            <a:chOff x="9702428" y="3441103"/>
            <a:chExt cx="2169704" cy="186273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702428" y="3441103"/>
              <a:ext cx="2169704" cy="1862731"/>
              <a:chOff x="9702428" y="3744446"/>
              <a:chExt cx="2169704" cy="1862731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702428" y="4095177"/>
                <a:ext cx="2160000" cy="1512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865035" y="3761597"/>
                <a:ext cx="164709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  <a:hlinkClick r:id="rId10" action="ppaction://hlinksldjump"/>
                  </a:rPr>
                  <a:t>ניהול בריאות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B55E92-C37F-ADDC-C319-E9D67CB3C427}"/>
                  </a:ext>
                </a:extLst>
              </p:cNvPr>
              <p:cNvGrpSpPr/>
              <p:nvPr/>
            </p:nvGrpSpPr>
            <p:grpSpPr>
              <a:xfrm>
                <a:off x="11512132" y="3744446"/>
                <a:ext cx="360000" cy="360000"/>
                <a:chOff x="-508166" y="1230796"/>
                <a:chExt cx="360000" cy="3600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76EACE-2BA2-CE27-76FF-D7916AA3530A}"/>
                    </a:ext>
                  </a:extLst>
                </p:cNvPr>
                <p:cNvSpPr/>
                <p:nvPr/>
              </p:nvSpPr>
              <p:spPr>
                <a:xfrm>
                  <a:off x="-50816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8A0A2695-2450-E08B-32E0-D0B04AF5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520" y="1290895"/>
                  <a:ext cx="230709" cy="230709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809357" y="4223445"/>
              <a:ext cx="2009936" cy="9159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ויתור על שירותים רפואיים ובדיקות שגרה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4918980" y="3313768"/>
            <a:ext cx="2173433" cy="1872000"/>
            <a:chOff x="6711449" y="3431833"/>
            <a:chExt cx="2173433" cy="18720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711449" y="3431833"/>
              <a:ext cx="2173433" cy="1872000"/>
              <a:chOff x="6781255" y="3735176"/>
              <a:chExt cx="2173433" cy="1872000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781255" y="4095176"/>
                <a:ext cx="2160000" cy="1512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781255" y="3761597"/>
                <a:ext cx="180463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  <a:hlinkClick r:id="rId12" action="ppaction://hlinksldjump"/>
                  </a:rPr>
                  <a:t>אורח חיים בריא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70B5F7-D8E9-916B-BAC3-3995D04DFAE9}"/>
                  </a:ext>
                </a:extLst>
              </p:cNvPr>
              <p:cNvGrpSpPr/>
              <p:nvPr/>
            </p:nvGrpSpPr>
            <p:grpSpPr>
              <a:xfrm>
                <a:off x="8594688" y="3735176"/>
                <a:ext cx="360000" cy="360000"/>
                <a:chOff x="-1024636" y="1230796"/>
                <a:chExt cx="360000" cy="3600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A31C104-68F6-C98A-E854-9901871C5DD2}"/>
                    </a:ext>
                  </a:extLst>
                </p:cNvPr>
                <p:cNvSpPr/>
                <p:nvPr/>
              </p:nvSpPr>
              <p:spPr>
                <a:xfrm>
                  <a:off x="-102463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1FDC52C7-DCB8-1305-DA95-5CEB0257C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52636" y="1298247"/>
                  <a:ext cx="216000" cy="21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792962" y="3885745"/>
              <a:ext cx="2009936" cy="133883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יציאה מן הבית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פעילות גופנית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STRESS</a:t>
              </a:r>
              <a:endParaRPr kumimoji="0" lang="he-IL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AE827D-6F62-8946-8DC5-4EA0BF2010B4}"/>
              </a:ext>
            </a:extLst>
          </p:cNvPr>
          <p:cNvGrpSpPr/>
          <p:nvPr/>
        </p:nvGrpSpPr>
        <p:grpSpPr>
          <a:xfrm>
            <a:off x="2432115" y="3313768"/>
            <a:ext cx="2269509" cy="1872001"/>
            <a:chOff x="3644951" y="3431833"/>
            <a:chExt cx="2269509" cy="1872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6C1E5FC-DAE7-C4A5-ED7D-08F1F831F09A}"/>
                </a:ext>
              </a:extLst>
            </p:cNvPr>
            <p:cNvGrpSpPr/>
            <p:nvPr/>
          </p:nvGrpSpPr>
          <p:grpSpPr>
            <a:xfrm>
              <a:off x="3644951" y="3431833"/>
              <a:ext cx="2261479" cy="1872001"/>
              <a:chOff x="3788773" y="3735176"/>
              <a:chExt cx="2261479" cy="1872001"/>
            </a:xfrm>
          </p:grpSpPr>
          <p:sp>
            <p:nvSpPr>
              <p:cNvPr id="84" name="Rounded Rectangle 9">
                <a:extLst>
                  <a:ext uri="{FF2B5EF4-FFF2-40B4-BE49-F238E27FC236}">
                    <a16:creationId xmlns:a16="http://schemas.microsoft.com/office/drawing/2014/main" id="{4DE1BF8F-1A51-04FB-87BF-B9A4286ABF46}"/>
                  </a:ext>
                </a:extLst>
              </p:cNvPr>
              <p:cNvSpPr/>
              <p:nvPr/>
            </p:nvSpPr>
            <p:spPr>
              <a:xfrm>
                <a:off x="3882853" y="4095177"/>
                <a:ext cx="2160000" cy="1512000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sp>
            <p:nvSpPr>
              <p:cNvPr id="85" name="Rounded Rectangle 159">
                <a:extLst>
                  <a:ext uri="{FF2B5EF4-FFF2-40B4-BE49-F238E27FC236}">
                    <a16:creationId xmlns:a16="http://schemas.microsoft.com/office/drawing/2014/main" id="{EBB0BAB3-3100-E197-19C0-F476E1CA6073}"/>
                  </a:ext>
                </a:extLst>
              </p:cNvPr>
              <p:cNvSpPr/>
              <p:nvPr/>
            </p:nvSpPr>
            <p:spPr>
              <a:xfrm>
                <a:off x="3788773" y="3761597"/>
                <a:ext cx="1894949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  <a:hlinkClick r:id="rId14" action="ppaction://hlinksldjump"/>
                  </a:rPr>
                  <a:t>אורח חיים פעיל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41E95D-BAA0-0CC5-3D60-1B77ECD77F8D}"/>
                  </a:ext>
                </a:extLst>
              </p:cNvPr>
              <p:cNvGrpSpPr/>
              <p:nvPr/>
            </p:nvGrpSpPr>
            <p:grpSpPr>
              <a:xfrm>
                <a:off x="5690252" y="3735176"/>
                <a:ext cx="360000" cy="360000"/>
                <a:chOff x="-1559105" y="1230796"/>
                <a:chExt cx="360000" cy="36000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3D7586-3AE1-E39C-A21A-0470A4B510FB}"/>
                    </a:ext>
                  </a:extLst>
                </p:cNvPr>
                <p:cNvSpPr/>
                <p:nvPr/>
              </p:nvSpPr>
              <p:spPr>
                <a:xfrm>
                  <a:off x="-1559105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7863AF1-8862-B7F8-BAE1-CCAC96B3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768" y="1264325"/>
                  <a:ext cx="300882" cy="30088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מלבן 127">
              <a:extLst>
                <a:ext uri="{FF2B5EF4-FFF2-40B4-BE49-F238E27FC236}">
                  <a16:creationId xmlns:a16="http://schemas.microsoft.com/office/drawing/2014/main" id="{FCB06A6E-8A35-3AE4-BB24-9122CC9E889B}"/>
                </a:ext>
              </a:extLst>
            </p:cNvPr>
            <p:cNvSpPr/>
            <p:nvPr/>
          </p:nvSpPr>
          <p:spPr>
            <a:xfrm>
              <a:off x="3742808" y="3811824"/>
              <a:ext cx="2171652" cy="149200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פנאי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התנדבות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מיצוי זכויות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סדר יום משמעותי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116598" y="3325392"/>
            <a:ext cx="2176812" cy="1890169"/>
            <a:chOff x="568218" y="3443457"/>
            <a:chExt cx="2176812" cy="189016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568218" y="3443457"/>
              <a:ext cx="2176812" cy="1881085"/>
              <a:chOff x="568218" y="3443457"/>
              <a:chExt cx="2176812" cy="1881085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568218" y="3443457"/>
                <a:ext cx="2160000" cy="1881085"/>
                <a:chOff x="568218" y="3746800"/>
                <a:chExt cx="2160000" cy="1881085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568218" y="4115885"/>
                  <a:ext cx="2160000" cy="1512000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rgbClr val="009B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638845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9BD2"/>
                      </a:solidFill>
                      <a:effectLst/>
                      <a:uLnTx/>
                      <a:uFillTx/>
                      <a:latin typeface="Assistant" pitchFamily="2" charset="-79"/>
                      <a:cs typeface="Assistant" pitchFamily="2" charset="-79"/>
                      <a:hlinkClick r:id="rId16" action="ppaction://hlinksldjump"/>
                    </a:rPr>
                    <a:t>מוכנות כלכלית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E9EE082-AF6F-7748-D5EB-02A619EEF017}"/>
                    </a:ext>
                  </a:extLst>
                </p:cNvPr>
                <p:cNvSpPr/>
                <p:nvPr/>
              </p:nvSpPr>
              <p:spPr>
                <a:xfrm>
                  <a:off x="2368218" y="3746800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568218" y="3811823"/>
              <a:ext cx="2176812" cy="15218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cs typeface="Assistant" pitchFamily="2" charset="-79"/>
                </a:rPr>
                <a:t>תעסוקה</a:t>
              </a: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9660259" y="3880174"/>
            <a:ext cx="1199775" cy="1099188"/>
          </a:xfrm>
          <a:prstGeom prst="rect">
            <a:avLst/>
          </a:prstGeom>
          <a:solidFill>
            <a:srgbClr val="009B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מדדים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מנבאים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CDCFF8D-709A-714E-4791-0FC526754874}"/>
              </a:ext>
            </a:extLst>
          </p:cNvPr>
          <p:cNvGrpSpPr/>
          <p:nvPr/>
        </p:nvGrpSpPr>
        <p:grpSpPr>
          <a:xfrm>
            <a:off x="187226" y="6108476"/>
            <a:ext cx="9307823" cy="677785"/>
            <a:chOff x="1176463" y="6137753"/>
            <a:chExt cx="9307823" cy="67778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A17DDCC-BDB1-04CC-3893-28D9E411BFB0}"/>
                </a:ext>
              </a:extLst>
            </p:cNvPr>
            <p:cNvGrpSpPr/>
            <p:nvPr/>
          </p:nvGrpSpPr>
          <p:grpSpPr>
            <a:xfrm>
              <a:off x="1176463" y="6185493"/>
              <a:ext cx="9218200" cy="630045"/>
              <a:chOff x="2529697" y="962321"/>
              <a:chExt cx="9218200" cy="63004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25A34-FB11-73A9-B092-25948C98C471}"/>
                  </a:ext>
                </a:extLst>
              </p:cNvPr>
              <p:cNvSpPr/>
              <p:nvPr/>
            </p:nvSpPr>
            <p:spPr>
              <a:xfrm>
                <a:off x="11261829" y="1008483"/>
                <a:ext cx="486068" cy="48606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9375E5D-0C68-055E-F76F-470A61A0C1D1}"/>
                  </a:ext>
                </a:extLst>
              </p:cNvPr>
              <p:cNvGrpSpPr/>
              <p:nvPr/>
            </p:nvGrpSpPr>
            <p:grpSpPr>
              <a:xfrm>
                <a:off x="2529697" y="962321"/>
                <a:ext cx="9180125" cy="630045"/>
                <a:chOff x="2903647" y="794894"/>
                <a:chExt cx="9180125" cy="630045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482CC7D-44E6-9F81-18F9-CE3036327118}"/>
                    </a:ext>
                  </a:extLst>
                </p:cNvPr>
                <p:cNvSpPr/>
                <p:nvPr/>
              </p:nvSpPr>
              <p:spPr>
                <a:xfrm>
                  <a:off x="11597704" y="873022"/>
                  <a:ext cx="486068" cy="486068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endParaRPr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47969DCF-7F8B-D62C-0286-D006C45D75B3}"/>
                    </a:ext>
                  </a:extLst>
                </p:cNvPr>
                <p:cNvGrpSpPr/>
                <p:nvPr/>
              </p:nvGrpSpPr>
              <p:grpSpPr>
                <a:xfrm>
                  <a:off x="2903647" y="794894"/>
                  <a:ext cx="9164885" cy="630045"/>
                  <a:chOff x="2903647" y="794894"/>
                  <a:chExt cx="9164885" cy="630045"/>
                </a:xfrm>
              </p:grpSpPr>
              <p:sp>
                <p:nvSpPr>
                  <p:cNvPr id="103" name="Title 1">
                    <a:extLst>
                      <a:ext uri="{FF2B5EF4-FFF2-40B4-BE49-F238E27FC236}">
                        <a16:creationId xmlns:a16="http://schemas.microsoft.com/office/drawing/2014/main" id="{9E99C979-D5D4-1FEE-EA7A-361BC11663C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903647" y="794894"/>
                    <a:ext cx="8678818" cy="630045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algn="r" defTabSz="914400" rtl="1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defTabSz="914400" rtl="1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Assistant" pitchFamily="2" charset="-79"/>
                        <a:ea typeface="+mj-ea"/>
                        <a:cs typeface="Assistant" pitchFamily="2" charset="-79"/>
                        <a:hlinkClick r:id="rId19" action="ppaction://hlinksldjump"/>
                      </a:rPr>
                      <a:t>רשת תמיכה בארבעה תחומי סיוע</a:t>
                    </a:r>
                    <a:r>
                      <a:rPr kumimoji="0" lang="he-IL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Assistant" pitchFamily="2" charset="-79"/>
                        <a:ea typeface="+mj-ea"/>
                        <a:cs typeface="Assistant" pitchFamily="2" charset="-79"/>
                      </a:rPr>
                      <a:t> - כלכלי, רגשי, פיזי, מידע\עצה (הצורך בסיוע וזהות המסייע)</a:t>
                    </a:r>
                  </a:p>
                </p:txBody>
              </p:sp>
              <p:pic>
                <p:nvPicPr>
                  <p:cNvPr id="104" name="Graphic 103" descr="Connections outline">
                    <a:extLst>
                      <a:ext uri="{FF2B5EF4-FFF2-40B4-BE49-F238E27FC236}">
                        <a16:creationId xmlns:a16="http://schemas.microsoft.com/office/drawing/2014/main" id="{4F915F33-F8CD-FC05-4FB0-9BF4F593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582464" y="878898"/>
                    <a:ext cx="486068" cy="48606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B00D19F-9987-B2AF-4DDF-20B633C97C3B}"/>
                </a:ext>
              </a:extLst>
            </p:cNvPr>
            <p:cNvSpPr/>
            <p:nvPr/>
          </p:nvSpPr>
          <p:spPr>
            <a:xfrm>
              <a:off x="1510446" y="6137753"/>
              <a:ext cx="8973840" cy="6656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CE38F4-BB74-A50C-BEAA-394A8AC87798}"/>
              </a:ext>
            </a:extLst>
          </p:cNvPr>
          <p:cNvCxnSpPr>
            <a:cxnSpLocks/>
          </p:cNvCxnSpPr>
          <p:nvPr/>
        </p:nvCxnSpPr>
        <p:spPr>
          <a:xfrm>
            <a:off x="1097252" y="5967821"/>
            <a:ext cx="9063097" cy="0"/>
          </a:xfrm>
          <a:prstGeom prst="line">
            <a:avLst/>
          </a:prstGeom>
          <a:ln w="19050">
            <a:solidFill>
              <a:srgbClr val="00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46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230" y="166287"/>
            <a:ext cx="8790064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אוריינות דיגיטלית – פעולות בסיסיות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477176" y="1397816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74-60 עצמאיים יותר מבני 75+ בפעילות דיגיטליות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D788F7-0ABB-B6C9-F47E-82689B33D6EE}"/>
              </a:ext>
            </a:extLst>
          </p:cNvPr>
          <p:cNvSpPr txBox="1"/>
          <p:nvPr/>
        </p:nvSpPr>
        <p:spPr>
          <a:xfrm>
            <a:off x="7141606" y="4489534"/>
            <a:ext cx="1952094" cy="79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 dirty="0">
                <a:latin typeface="+mj-lt"/>
                <a:ea typeface="+mj-ea"/>
                <a:cs typeface="+mj-cs"/>
              </a:rPr>
              <a:t>תקשורת עם אחרים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64D720-BEA8-4D5B-E1BA-E030B8859072}"/>
              </a:ext>
            </a:extLst>
          </p:cNvPr>
          <p:cNvGrpSpPr/>
          <p:nvPr/>
        </p:nvGrpSpPr>
        <p:grpSpPr>
          <a:xfrm>
            <a:off x="45283" y="130514"/>
            <a:ext cx="1928947" cy="1364307"/>
            <a:chOff x="205061" y="182908"/>
            <a:chExt cx="1928947" cy="1364307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E4A3AFAE-CF20-6A11-33BE-2C8818A6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2C347B1-C788-491D-F928-66A5DECCF6CA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B168ABB-E60C-1BA0-0310-06EF1A9F8A8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D0BDC3A-3739-BD52-09D8-154F8AA2D5F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00" name="Picture 99" descr="Icon&#10;&#10;Description automatically generated">
                  <a:extLst>
                    <a:ext uri="{FF2B5EF4-FFF2-40B4-BE49-F238E27FC236}">
                      <a16:creationId xmlns:a16="http://schemas.microsoft.com/office/drawing/2014/main" id="{46FD41EE-3CCA-86A6-6BEE-83BB324C0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BF6D7B-6681-4B92-5B75-465ED5492913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7EFEEAD-F32C-C796-6B65-95462793C60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68FFEE7-B853-C386-9927-5E4C1A909527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020ABB2-D7CF-CAE0-B598-85B1CD33DEC6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E9B02E8-10DF-4C48-CFD1-8573F62E8C1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7DF5393-F1BE-528C-99AF-47A19B17A63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2D55C10-7303-6F7B-7E0E-8CDAE80AF64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96" name="Picture 95" descr="Icon&#10;&#10;Description automatically generated">
                  <a:extLst>
                    <a:ext uri="{FF2B5EF4-FFF2-40B4-BE49-F238E27FC236}">
                      <a16:creationId xmlns:a16="http://schemas.microsoft.com/office/drawing/2014/main" id="{A373FFCE-7A11-2058-52A3-790D67130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D36C899-2E3E-30CA-13E4-E329102AC2A8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826A55-266E-7D86-544A-B3CD9ECB5B8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1C00AE5-49DD-4DBA-273C-8064365467FE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93" name="Picture 92" descr="Icon&#10;&#10;Description automatically generated">
                  <a:extLst>
                    <a:ext uri="{FF2B5EF4-FFF2-40B4-BE49-F238E27FC236}">
                      <a16:creationId xmlns:a16="http://schemas.microsoft.com/office/drawing/2014/main" id="{ECB2FE65-603B-AB2D-3EA9-66D6B0982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147D4C6-347D-E1BE-7377-A763859B3F06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895FB3A-5430-D608-40CA-984D3EADE487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095DBDF-BA03-46C3-8889-0DCBA280EBCB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90" name="Picture 89" descr="Icon&#10;&#10;Description automatically generated">
                  <a:extLst>
                    <a:ext uri="{FF2B5EF4-FFF2-40B4-BE49-F238E27FC236}">
                      <a16:creationId xmlns:a16="http://schemas.microsoft.com/office/drawing/2014/main" id="{4A3CEE2B-8121-FDF5-FAB7-B9089EAA7D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E0F04C7-594D-9336-22DB-2CB3058B32E1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9EB8C6D-E59E-C454-603C-AC561FD686C2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B5250EB-05EE-169A-2BA5-4F768838FCA0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87" name="Picture 86" descr="Icon&#10;&#10;Description automatically generated">
                  <a:extLst>
                    <a:ext uri="{FF2B5EF4-FFF2-40B4-BE49-F238E27FC236}">
                      <a16:creationId xmlns:a16="http://schemas.microsoft.com/office/drawing/2014/main" id="{6B495B3E-1882-A760-91D3-FF0A32236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3919D0C-6EC6-D1D1-3597-449EB802ACCD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25E83E5-11C3-4CAE-093D-908498369270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D481EE9-A953-56A4-5C01-BE38EB9746B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84" name="Picture 83" descr="Icon&#10;&#10;Description automatically generated">
                  <a:extLst>
                    <a:ext uri="{FF2B5EF4-FFF2-40B4-BE49-F238E27FC236}">
                      <a16:creationId xmlns:a16="http://schemas.microsoft.com/office/drawing/2014/main" id="{31281055-FCC8-BBE5-CE32-544C3E828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6A47A91-BE03-216A-4374-97F9F678142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F9DC1E1-C67F-590E-7047-76506E795B49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BCE1ED7-4ABD-A7ED-10CB-22FDDF07EAD9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81" name="Graphic 80" descr="Wireless with solid fill">
                  <a:extLst>
                    <a:ext uri="{FF2B5EF4-FFF2-40B4-BE49-F238E27FC236}">
                      <a16:creationId xmlns:a16="http://schemas.microsoft.com/office/drawing/2014/main" id="{0EEEBB79-4CFE-0EB5-CC62-7D5B1879A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F7B30CEB-5D00-D3DB-08AE-4517113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ECBAFA-932D-39C0-1FF1-1D2176E65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119755"/>
              </p:ext>
            </p:extLst>
          </p:nvPr>
        </p:nvGraphicFramePr>
        <p:xfrm>
          <a:off x="5511800" y="2541848"/>
          <a:ext cx="5211707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E0446C-8730-08C7-81FE-70360C9B4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745276"/>
              </p:ext>
            </p:extLst>
          </p:nvPr>
        </p:nvGraphicFramePr>
        <p:xfrm>
          <a:off x="205062" y="2540170"/>
          <a:ext cx="5112896" cy="389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D8FDFC-5211-104D-5127-69D321541A44}"/>
              </a:ext>
            </a:extLst>
          </p:cNvPr>
          <p:cNvSpPr txBox="1"/>
          <p:nvPr/>
        </p:nvSpPr>
        <p:spPr>
          <a:xfrm>
            <a:off x="1168448" y="4661888"/>
            <a:ext cx="3066125" cy="4456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 dirty="0">
                <a:latin typeface="+mj-lt"/>
                <a:ea typeface="+mj-ea"/>
                <a:cs typeface="+mj-cs"/>
              </a:rPr>
              <a:t>חיפוש מידע</a:t>
            </a:r>
          </a:p>
        </p:txBody>
      </p:sp>
    </p:spTree>
    <p:extLst>
      <p:ext uri="{BB962C8B-B14F-4D97-AF65-F5344CB8AC3E}">
        <p14:creationId xmlns:p14="http://schemas.microsoft.com/office/powerpoint/2010/main" val="819281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C6A2-59A1-0CF7-5AA7-B0FE296A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458070"/>
            <a:ext cx="8390467" cy="1325563"/>
          </a:xfrm>
        </p:spPr>
        <p:txBody>
          <a:bodyPr/>
          <a:lstStyle/>
          <a:p>
            <a:r>
              <a:rPr lang="he-IL" dirty="0"/>
              <a:t>עצמאות בפעולות דיגיטליות בסיסיות (באחוזים)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E9D62F-8D59-02F4-DC2E-DBF80705C260}"/>
              </a:ext>
            </a:extLst>
          </p:cNvPr>
          <p:cNvGrpSpPr/>
          <p:nvPr/>
        </p:nvGrpSpPr>
        <p:grpSpPr>
          <a:xfrm>
            <a:off x="121483" y="130514"/>
            <a:ext cx="1928947" cy="1364307"/>
            <a:chOff x="205061" y="182908"/>
            <a:chExt cx="1928947" cy="1364307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96518A23-AD85-3DB5-1CD3-A2C972D3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019DE9-7901-FA64-54C1-03650982B485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07F82-DDEB-9ABB-CCC8-3C646FDB8656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19FE81A-2140-9B60-705D-FF9109ACF6E3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42" name="Picture 41" descr="Icon&#10;&#10;Description automatically generated">
                  <a:extLst>
                    <a:ext uri="{FF2B5EF4-FFF2-40B4-BE49-F238E27FC236}">
                      <a16:creationId xmlns:a16="http://schemas.microsoft.com/office/drawing/2014/main" id="{546D6841-D5C0-8876-8192-F1125586F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0FC974B-F9CC-768E-1FB3-879F38AD59C5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58648D7-1D2A-0C2A-68BF-401C8C3DACD4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504C2AC-92CD-71EB-0C51-35E597579DD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2A27AF0-AE8C-BD37-998A-A26141E6F6DC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5522B79-DF22-DAED-6822-31DFD3FCA8B0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3DE0C3E-3BD5-C361-93B1-411F506B2C6E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8FE84A7-9369-C8ED-48D7-1755C011631E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EE8B2ED3-5A0E-7876-0ECC-693AA2B5C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A8B96FB-36FF-4F8A-C5E0-F21CB8AAE6D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CE0AAC3-B6E7-F62E-5948-A6043410C2AC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D1D3081-0127-A347-D23A-34B9E0848D4D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3B7C654E-B708-386C-821B-31550BBEE5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465269-206D-F384-0D61-12121A3EDDA7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C1C1F73-D9F3-9E14-D2A7-E26D845D8B92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68F3035-AC38-5FAD-2747-6BA9A0B7FBD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30BB8C8C-3CD3-9FFF-E392-67F11C881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0F6CED-7921-5ED1-AB0F-F69C6F334747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F72355C-2FD4-106A-7A89-927B67E5BD36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65E375-DB53-8842-C4D0-EAC6E3973E10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E32F8F8B-B532-8F5F-0C1D-5B9E95D08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318A589-DB36-E52D-FDAF-3CD0412A65EF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EF5A3A3-DD1F-8382-15E0-F2E90E85723E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349D177-C807-A65B-0E9B-49270B08BF74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E950C662-CD99-5D4B-0859-0A3034ED9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2DE5A99-094C-8E7B-0803-A30B437C3D40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45DE100-362E-4401-4699-8DDD4D834FAD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1E4297-356E-AE2F-E214-9ED58A5E7B81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3" name="Graphic 22" descr="Wireless with solid fill">
                  <a:extLst>
                    <a:ext uri="{FF2B5EF4-FFF2-40B4-BE49-F238E27FC236}">
                      <a16:creationId xmlns:a16="http://schemas.microsoft.com/office/drawing/2014/main" id="{2589980A-EB9E-9BBA-0332-EA31E7983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2D253003-82AA-3BAD-5908-09014A150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1EE426D-DB77-B95C-78BE-EA3BD3AB6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033530"/>
              </p:ext>
            </p:extLst>
          </p:nvPr>
        </p:nvGraphicFramePr>
        <p:xfrm>
          <a:off x="427207" y="1989456"/>
          <a:ext cx="10151999" cy="473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6961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342" y="180524"/>
            <a:ext cx="8750891" cy="1325563"/>
          </a:xfrm>
        </p:spPr>
        <p:txBody>
          <a:bodyPr>
            <a:normAutofit/>
          </a:bodyPr>
          <a:lstStyle/>
          <a:p>
            <a:pPr marL="0" indent="0"/>
            <a:r>
              <a:rPr lang="he-IL" sz="46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אוריינות דיגיטלית – פעולות מורכבות </a:t>
            </a:r>
            <a:r>
              <a:rPr lang="he-IL" sz="4600" dirty="0"/>
              <a:t>(באחוזים)</a:t>
            </a:r>
            <a:endParaRPr lang="he-IL" sz="4600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271167" y="1342584"/>
            <a:ext cx="8108316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נשים מגברים ויותר בני 75+ מבני 74-60 מתקשים או לא מבצעים פעולות דיגיטליות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D788F7-0ABB-B6C9-F47E-82689B33D6EE}"/>
              </a:ext>
            </a:extLst>
          </p:cNvPr>
          <p:cNvSpPr txBox="1"/>
          <p:nvPr/>
        </p:nvSpPr>
        <p:spPr>
          <a:xfrm>
            <a:off x="6638117" y="4516324"/>
            <a:ext cx="3066125" cy="4456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 dirty="0">
                <a:latin typeface="+mj-lt"/>
                <a:ea typeface="+mj-ea"/>
                <a:cs typeface="+mj-cs"/>
              </a:rPr>
              <a:t>מיצוי זכויות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64D720-BEA8-4D5B-E1BA-E030B8859072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E4A3AFAE-CF20-6A11-33BE-2C8818A6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2C347B1-C788-491D-F928-66A5DECCF6CA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B168ABB-E60C-1BA0-0310-06EF1A9F8A8D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D0BDC3A-3739-BD52-09D8-154F8AA2D5F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00" name="Picture 99" descr="Icon&#10;&#10;Description automatically generated">
                  <a:extLst>
                    <a:ext uri="{FF2B5EF4-FFF2-40B4-BE49-F238E27FC236}">
                      <a16:creationId xmlns:a16="http://schemas.microsoft.com/office/drawing/2014/main" id="{46FD41EE-3CCA-86A6-6BEE-83BB324C0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4BF6D7B-6681-4B92-5B75-465ED5492913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A7EFEEAD-F32C-C796-6B65-95462793C60C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68FFEE7-B853-C386-9927-5E4C1A909527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020ABB2-D7CF-CAE0-B598-85B1CD33DEC6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E9B02E8-10DF-4C48-CFD1-8573F62E8C1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7DF5393-F1BE-528C-99AF-47A19B17A63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2D55C10-7303-6F7B-7E0E-8CDAE80AF641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96" name="Picture 95" descr="Icon&#10;&#10;Description automatically generated">
                  <a:extLst>
                    <a:ext uri="{FF2B5EF4-FFF2-40B4-BE49-F238E27FC236}">
                      <a16:creationId xmlns:a16="http://schemas.microsoft.com/office/drawing/2014/main" id="{A373FFCE-7A11-2058-52A3-790D67130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D36C899-2E3E-30CA-13E4-E329102AC2A8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826A55-266E-7D86-544A-B3CD9ECB5B8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1C00AE5-49DD-4DBA-273C-8064365467FE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93" name="Picture 92" descr="Icon&#10;&#10;Description automatically generated">
                  <a:extLst>
                    <a:ext uri="{FF2B5EF4-FFF2-40B4-BE49-F238E27FC236}">
                      <a16:creationId xmlns:a16="http://schemas.microsoft.com/office/drawing/2014/main" id="{ECB2FE65-603B-AB2D-3EA9-66D6B0982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147D4C6-347D-E1BE-7377-A763859B3F06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895FB3A-5430-D608-40CA-984D3EADE487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095DBDF-BA03-46C3-8889-0DCBA280EBCB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90" name="Picture 89" descr="Icon&#10;&#10;Description automatically generated">
                  <a:extLst>
                    <a:ext uri="{FF2B5EF4-FFF2-40B4-BE49-F238E27FC236}">
                      <a16:creationId xmlns:a16="http://schemas.microsoft.com/office/drawing/2014/main" id="{4A3CEE2B-8121-FDF5-FAB7-B9089EAA7D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E0F04C7-594D-9336-22DB-2CB3058B32E1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9EB8C6D-E59E-C454-603C-AC561FD686C2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B5250EB-05EE-169A-2BA5-4F768838FCA0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87" name="Picture 86" descr="Icon&#10;&#10;Description automatically generated">
                  <a:extLst>
                    <a:ext uri="{FF2B5EF4-FFF2-40B4-BE49-F238E27FC236}">
                      <a16:creationId xmlns:a16="http://schemas.microsoft.com/office/drawing/2014/main" id="{6B495B3E-1882-A760-91D3-FF0A32236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3919D0C-6EC6-D1D1-3597-449EB802ACCD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25E83E5-11C3-4CAE-093D-908498369270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D481EE9-A953-56A4-5C01-BE38EB9746B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84" name="Picture 83" descr="Icon&#10;&#10;Description automatically generated">
                  <a:extLst>
                    <a:ext uri="{FF2B5EF4-FFF2-40B4-BE49-F238E27FC236}">
                      <a16:creationId xmlns:a16="http://schemas.microsoft.com/office/drawing/2014/main" id="{31281055-FCC8-BBE5-CE32-544C3E828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6A47A91-BE03-216A-4374-97F9F678142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3F9DC1E1-C67F-590E-7047-76506E795B49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BCE1ED7-4ABD-A7ED-10CB-22FDDF07EAD9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81" name="Graphic 80" descr="Wireless with solid fill">
                  <a:extLst>
                    <a:ext uri="{FF2B5EF4-FFF2-40B4-BE49-F238E27FC236}">
                      <a16:creationId xmlns:a16="http://schemas.microsoft.com/office/drawing/2014/main" id="{0EEEBB79-4CFE-0EB5-CC62-7D5B1879A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8" name="Picture 67" descr="Icon&#10;&#10;Description automatically generated">
              <a:extLst>
                <a:ext uri="{FF2B5EF4-FFF2-40B4-BE49-F238E27FC236}">
                  <a16:creationId xmlns:a16="http://schemas.microsoft.com/office/drawing/2014/main" id="{F7B30CEB-5D00-D3DB-08AE-4517113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ECBAFA-932D-39C0-1FF1-1D2176E65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180378"/>
              </p:ext>
            </p:extLst>
          </p:nvPr>
        </p:nvGraphicFramePr>
        <p:xfrm>
          <a:off x="5501640" y="2541848"/>
          <a:ext cx="5339080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E0446C-8730-08C7-81FE-70360C9B4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856326"/>
              </p:ext>
            </p:extLst>
          </p:nvPr>
        </p:nvGraphicFramePr>
        <p:xfrm>
          <a:off x="205061" y="2541848"/>
          <a:ext cx="5211707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D8FDFC-5211-104D-5127-69D321541A44}"/>
              </a:ext>
            </a:extLst>
          </p:cNvPr>
          <p:cNvSpPr txBox="1"/>
          <p:nvPr/>
        </p:nvSpPr>
        <p:spPr>
          <a:xfrm>
            <a:off x="1238226" y="4516324"/>
            <a:ext cx="3066125" cy="4456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800" dirty="0">
                <a:latin typeface="+mj-lt"/>
                <a:ea typeface="+mj-ea"/>
                <a:cs typeface="+mj-cs"/>
              </a:rPr>
              <a:t>ביצוע פעולות</a:t>
            </a:r>
          </a:p>
        </p:txBody>
      </p:sp>
    </p:spTree>
    <p:extLst>
      <p:ext uri="{BB962C8B-B14F-4D97-AF65-F5344CB8AC3E}">
        <p14:creationId xmlns:p14="http://schemas.microsoft.com/office/powerpoint/2010/main" val="140220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C6A2-59A1-0CF7-5AA7-B0FE296A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458070"/>
            <a:ext cx="8390467" cy="1325563"/>
          </a:xfrm>
        </p:spPr>
        <p:txBody>
          <a:bodyPr/>
          <a:lstStyle/>
          <a:p>
            <a:r>
              <a:rPr lang="he-IL" dirty="0"/>
              <a:t>עצמאות בפעולות דיגיטליות מורכבות (באחוזים)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E9D62F-8D59-02F4-DC2E-DBF80705C260}"/>
              </a:ext>
            </a:extLst>
          </p:cNvPr>
          <p:cNvGrpSpPr/>
          <p:nvPr/>
        </p:nvGrpSpPr>
        <p:grpSpPr>
          <a:xfrm>
            <a:off x="121483" y="130514"/>
            <a:ext cx="1928947" cy="1364307"/>
            <a:chOff x="205061" y="182908"/>
            <a:chExt cx="1928947" cy="1364307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96518A23-AD85-3DB5-1CD3-A2C972D3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008" y="227573"/>
              <a:ext cx="288000" cy="288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019DE9-7901-FA64-54C1-03650982B485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07F82-DDEB-9ABB-CCC8-3C646FDB8656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19FE81A-2140-9B60-705D-FF9109ACF6E3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42" name="Picture 41" descr="Icon&#10;&#10;Description automatically generated">
                  <a:extLst>
                    <a:ext uri="{FF2B5EF4-FFF2-40B4-BE49-F238E27FC236}">
                      <a16:creationId xmlns:a16="http://schemas.microsoft.com/office/drawing/2014/main" id="{546D6841-D5C0-8876-8192-F1125586F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0FC974B-F9CC-768E-1FB3-879F38AD59C5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58648D7-1D2A-0C2A-68BF-401C8C3DACD4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504C2AC-92CD-71EB-0C51-35E597579DD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2A27AF0-AE8C-BD37-998A-A26141E6F6DC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5522B79-DF22-DAED-6822-31DFD3FCA8B0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3DE0C3E-3BD5-C361-93B1-411F506B2C6E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8FE84A7-9369-C8ED-48D7-1755C011631E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EE8B2ED3-5A0E-7876-0ECC-693AA2B5C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A8B96FB-36FF-4F8A-C5E0-F21CB8AAE6DA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CE0AAC3-B6E7-F62E-5948-A6043410C2AC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D1D3081-0127-A347-D23A-34B9E0848D4D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3B7C654E-B708-386C-821B-31550BBEE5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465269-206D-F384-0D61-12121A3EDDA7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C1C1F73-D9F3-9E14-D2A7-E26D845D8B92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68F3035-AC38-5FAD-2747-6BA9A0B7FBD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30BB8C8C-3CD3-9FFF-E392-67F11C881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0F6CED-7921-5ED1-AB0F-F69C6F334747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F72355C-2FD4-106A-7A89-927B67E5BD36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65E375-DB53-8842-C4D0-EAC6E3973E10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  <p:pic>
              <p:nvPicPr>
                <p:cNvPr id="29" name="Picture 28" descr="Icon&#10;&#10;Description automatically generated">
                  <a:extLst>
                    <a:ext uri="{FF2B5EF4-FFF2-40B4-BE49-F238E27FC236}">
                      <a16:creationId xmlns:a16="http://schemas.microsoft.com/office/drawing/2014/main" id="{E32F8F8B-B532-8F5F-0C1D-5B9E95D08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47" y="740846"/>
                  <a:ext cx="250993" cy="250993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318A589-DB36-E52D-FDAF-3CD0412A65EF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EF5A3A3-DD1F-8382-15E0-F2E90E85723E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349D177-C807-A65B-0E9B-49270B08BF74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6" name="Picture 25" descr="Icon&#10;&#10;Description automatically generated">
                  <a:extLst>
                    <a:ext uri="{FF2B5EF4-FFF2-40B4-BE49-F238E27FC236}">
                      <a16:creationId xmlns:a16="http://schemas.microsoft.com/office/drawing/2014/main" id="{E950C662-CD99-5D4B-0859-0A3034ED9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2DE5A99-094C-8E7B-0803-A30B437C3D40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45DE100-362E-4401-4699-8DDD4D834FAD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1E4297-356E-AE2F-E214-9ED58A5E7B81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3" name="Graphic 22" descr="Wireless with solid fill">
                  <a:extLst>
                    <a:ext uri="{FF2B5EF4-FFF2-40B4-BE49-F238E27FC236}">
                      <a16:creationId xmlns:a16="http://schemas.microsoft.com/office/drawing/2014/main" id="{2589980A-EB9E-9BBA-0332-EA31E7983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2D253003-82AA-3BAD-5908-09014A150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91" y="227439"/>
              <a:ext cx="288000" cy="288000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DA0CD3-4B89-FFEF-40EF-4CF92793C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074622"/>
              </p:ext>
            </p:extLst>
          </p:nvPr>
        </p:nvGraphicFramePr>
        <p:xfrm>
          <a:off x="427207" y="1673222"/>
          <a:ext cx="10099756" cy="518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548917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98B6-4E9E-6A3C-3119-1815E51C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עצמאות בפעילויות דיגיטליות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504A-A598-B025-26FD-811DCF8384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e-IL" dirty="0"/>
              <a:t>4% מתקשים או לא מבצעים אף פעולה מתוך ארבע פעולות דיגיטליות</a:t>
            </a:r>
          </a:p>
          <a:p>
            <a:r>
              <a:rPr lang="he-IL" dirty="0"/>
              <a:t>1% מתקשים או לא מבצעים שלוש פעולות ונעזרים בפעולה אחת</a:t>
            </a:r>
          </a:p>
          <a:p>
            <a:r>
              <a:rPr lang="he-IL" dirty="0"/>
              <a:t>22% נעזרים בלפחות שתי פעולות מתוך ארבע פעולות דיגיטליות</a:t>
            </a:r>
          </a:p>
          <a:p>
            <a:r>
              <a:rPr lang="he-IL" dirty="0"/>
              <a:t>48% מבצעים עצמאית את כל הפעולות הדיגיטליות</a:t>
            </a:r>
          </a:p>
        </p:txBody>
      </p:sp>
    </p:spTree>
    <p:extLst>
      <p:ext uri="{BB962C8B-B14F-4D97-AF65-F5344CB8AC3E}">
        <p14:creationId xmlns:p14="http://schemas.microsoft.com/office/powerpoint/2010/main" val="1779191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338A-4EEE-6BD4-6E77-D66DF3C0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הסתמכות על הסביבה הקרובה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17A050-AA16-C000-C939-8B2AB5B58620}"/>
              </a:ext>
            </a:extLst>
          </p:cNvPr>
          <p:cNvGrpSpPr/>
          <p:nvPr/>
        </p:nvGrpSpPr>
        <p:grpSpPr>
          <a:xfrm>
            <a:off x="8228197" y="2762502"/>
            <a:ext cx="2563641" cy="2507166"/>
            <a:chOff x="832083" y="1620235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BE774F-5A13-B946-89FA-52E975C7BBA2}"/>
                </a:ext>
              </a:extLst>
            </p:cNvPr>
            <p:cNvSpPr/>
            <p:nvPr/>
          </p:nvSpPr>
          <p:spPr>
            <a:xfrm>
              <a:off x="832083" y="1620235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54AA74-8CC4-250A-269C-E3EDF809D5EA}"/>
                </a:ext>
              </a:extLst>
            </p:cNvPr>
            <p:cNvSpPr txBox="1"/>
            <p:nvPr/>
          </p:nvSpPr>
          <p:spPr>
            <a:xfrm>
              <a:off x="1025189" y="2128101"/>
              <a:ext cx="1449539" cy="10368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/>
                <a:t>סומך על אנשים שיעזרו בשעת משבר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/>
                <a:t>66%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03CC42-35C8-F454-7EA5-B80767AD75EA}"/>
              </a:ext>
            </a:extLst>
          </p:cNvPr>
          <p:cNvGrpSpPr/>
          <p:nvPr/>
        </p:nvGrpSpPr>
        <p:grpSpPr>
          <a:xfrm>
            <a:off x="5706503" y="2762502"/>
            <a:ext cx="2475778" cy="2507166"/>
            <a:chOff x="583235" y="1700304"/>
            <a:chExt cx="1728000" cy="1728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5C6F31-8872-11E6-4E76-EFEA63D94079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EE68E5-9851-73B2-DCD9-FED05486494A}"/>
                </a:ext>
              </a:extLst>
            </p:cNvPr>
            <p:cNvSpPr txBox="1"/>
            <p:nvPr/>
          </p:nvSpPr>
          <p:spPr>
            <a:xfrm>
              <a:off x="708441" y="2209254"/>
              <a:ext cx="1488787" cy="8188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 dirty="0"/>
                <a:t>מרוצה מן היחסים עם בני המשפחה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 dirty="0"/>
                <a:t>91%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DB30A-A378-2692-2A90-12B5F0E2B38C}"/>
              </a:ext>
            </a:extLst>
          </p:cNvPr>
          <p:cNvGrpSpPr/>
          <p:nvPr/>
        </p:nvGrpSpPr>
        <p:grpSpPr>
          <a:xfrm>
            <a:off x="3059430" y="2762502"/>
            <a:ext cx="2556880" cy="2567996"/>
            <a:chOff x="583235" y="1700304"/>
            <a:chExt cx="1728000" cy="172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C0FB67-915F-E0ED-A075-93C23795F2FC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EBA282-2AD3-2B0E-B6DB-6003F5DDC560}"/>
                </a:ext>
              </a:extLst>
            </p:cNvPr>
            <p:cNvSpPr txBox="1"/>
            <p:nvPr/>
          </p:nvSpPr>
          <p:spPr>
            <a:xfrm>
              <a:off x="697241" y="2201415"/>
              <a:ext cx="1499987" cy="8297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/>
                <a:t>יכול להיעזר בשכנים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/>
                <a:t>39%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2D688B-682E-94CB-D830-598D17F43181}"/>
              </a:ext>
            </a:extLst>
          </p:cNvPr>
          <p:cNvGrpSpPr/>
          <p:nvPr/>
        </p:nvGrpSpPr>
        <p:grpSpPr>
          <a:xfrm>
            <a:off x="487101" y="2707481"/>
            <a:ext cx="2556880" cy="2627543"/>
            <a:chOff x="583235" y="1700304"/>
            <a:chExt cx="1728000" cy="172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4527C8-88F1-7020-BC5E-58EBA4FF7995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E5CDF7-3761-B80C-73FA-5F95195660B7}"/>
                </a:ext>
              </a:extLst>
            </p:cNvPr>
            <p:cNvSpPr txBox="1"/>
            <p:nvPr/>
          </p:nvSpPr>
          <p:spPr>
            <a:xfrm>
              <a:off x="697241" y="2201415"/>
              <a:ext cx="1499987" cy="7812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/>
                <a:t>מרגיש שייכות לקהילה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/>
                <a:t>52%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AA4126-FD0E-1019-87C2-E41F4D9F28E8}"/>
              </a:ext>
            </a:extLst>
          </p:cNvPr>
          <p:cNvGrpSpPr/>
          <p:nvPr/>
        </p:nvGrpSpPr>
        <p:grpSpPr>
          <a:xfrm>
            <a:off x="6636871" y="4873758"/>
            <a:ext cx="1272485" cy="1157835"/>
            <a:chOff x="583235" y="1700304"/>
            <a:chExt cx="1728000" cy="172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5A1BA5-1E94-C699-9C8E-BCEC45D05056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5EE248-067F-9F9C-8DE1-EB72FD2AF8C5}"/>
                </a:ext>
              </a:extLst>
            </p:cNvPr>
            <p:cNvSpPr txBox="1"/>
            <p:nvPr/>
          </p:nvSpPr>
          <p:spPr>
            <a:xfrm>
              <a:off x="708441" y="2209255"/>
              <a:ext cx="1488788" cy="11042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1400" dirty="0"/>
                <a:t>סקר חברתי 2023 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400" b="1" dirty="0"/>
                <a:t>95%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453612-7331-3B8F-CE2A-3A2C3953B33F}"/>
              </a:ext>
            </a:extLst>
          </p:cNvPr>
          <p:cNvGrpSpPr/>
          <p:nvPr/>
        </p:nvGrpSpPr>
        <p:grpSpPr>
          <a:xfrm>
            <a:off x="9048950" y="4873758"/>
            <a:ext cx="1272485" cy="1264701"/>
            <a:chOff x="583235" y="1700304"/>
            <a:chExt cx="1728000" cy="172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2D50F3-0093-83DF-7D4D-137F30D82036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A6F106-1704-2B4A-AF33-3AB7BD25DD68}"/>
                </a:ext>
              </a:extLst>
            </p:cNvPr>
            <p:cNvSpPr txBox="1"/>
            <p:nvPr/>
          </p:nvSpPr>
          <p:spPr>
            <a:xfrm>
              <a:off x="708441" y="2209253"/>
              <a:ext cx="1488788" cy="10109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1400" dirty="0"/>
                <a:t>סקר חברתי 2023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400" b="1" dirty="0"/>
                <a:t>92%</a:t>
              </a:r>
            </a:p>
          </p:txBody>
        </p:sp>
      </p:grp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16D3475-B749-090F-15A3-AC2371747FF0}"/>
              </a:ext>
            </a:extLst>
          </p:cNvPr>
          <p:cNvSpPr txBox="1">
            <a:spLocks/>
          </p:cNvSpPr>
          <p:nvPr/>
        </p:nvSpPr>
        <p:spPr>
          <a:xfrm>
            <a:off x="487102" y="1527996"/>
            <a:ext cx="10092792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עולים יותר סומכים על אנשים שיעזרו (91% לעומת 65%)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8863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4A96-BF25-DBF7-DFB4-426FBB5E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חוסן קהילתי (באחוזים)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405647-5DBC-3FB5-DBE9-270DCA817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184156"/>
              </p:ext>
            </p:extLst>
          </p:nvPr>
        </p:nvGraphicFramePr>
        <p:xfrm>
          <a:off x="2467597" y="1414283"/>
          <a:ext cx="676089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196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4A96-BF25-DBF7-DFB4-426FBB5E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הסתמכות על הרשות המקומית (באחוזים)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405647-5DBC-3FB5-DBE9-270DCA817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22084"/>
              </p:ext>
            </p:extLst>
          </p:nvPr>
        </p:nvGraphicFramePr>
        <p:xfrm>
          <a:off x="2525772" y="1541874"/>
          <a:ext cx="714045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929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4A96-BF25-DBF7-DFB4-426FBB5E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הסתמכות על הממשלה (באחוזים)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405647-5DBC-3FB5-DBE9-270DCA817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757787"/>
              </p:ext>
            </p:extLst>
          </p:nvPr>
        </p:nvGraphicFramePr>
        <p:xfrm>
          <a:off x="2251402" y="1739150"/>
          <a:ext cx="7140455" cy="466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C81AFC-DA2E-8CB6-8D66-757340C14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681883"/>
              </p:ext>
            </p:extLst>
          </p:nvPr>
        </p:nvGraphicFramePr>
        <p:xfrm>
          <a:off x="342686" y="3670709"/>
          <a:ext cx="3101176" cy="189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AD389D-6B54-1AC8-3105-039FB69E2845}"/>
              </a:ext>
            </a:extLst>
          </p:cNvPr>
          <p:cNvSpPr txBox="1"/>
          <p:nvPr/>
        </p:nvSpPr>
        <p:spPr>
          <a:xfrm>
            <a:off x="295376" y="4174884"/>
            <a:ext cx="1026448" cy="4801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אמון בממשלה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424F5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C096B6-130C-9DD5-3855-25B376874381}"/>
              </a:ext>
            </a:extLst>
          </p:cNvPr>
          <p:cNvSpPr txBox="1">
            <a:spLocks/>
          </p:cNvSpPr>
          <p:nvPr/>
        </p:nvSpPr>
        <p:spPr>
          <a:xfrm>
            <a:off x="487102" y="1527996"/>
            <a:ext cx="10092792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לנשים אמון נמוך יותר </a:t>
            </a: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בממשלה </a:t>
            </a:r>
            <a:r>
              <a:rPr lang="he-IL" dirty="0" err="1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מלגברים</a:t>
            </a:r>
            <a:endParaRPr lang="he-IL" dirty="0">
              <a:solidFill>
                <a:srgbClr val="262626"/>
              </a:solidFill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954C16B-29F0-A3C0-159B-F6225BD66AEB}"/>
              </a:ext>
            </a:extLst>
          </p:cNvPr>
          <p:cNvSpPr txBox="1"/>
          <p:nvPr/>
        </p:nvSpPr>
        <p:spPr>
          <a:xfrm>
            <a:off x="342686" y="5197013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797201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96" y="35900"/>
            <a:ext cx="9742240" cy="1325563"/>
          </a:xfrm>
        </p:spPr>
        <p:txBody>
          <a:bodyPr/>
          <a:lstStyle/>
          <a:p>
            <a:r>
              <a:rPr lang="he-IL" dirty="0"/>
              <a:t>צורך בעזרה בפעילויות בסיסיות (באחוזים)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234313B-322F-63AC-6626-9C9AAEF58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375916"/>
              </p:ext>
            </p:extLst>
          </p:nvPr>
        </p:nvGraphicFramePr>
        <p:xfrm>
          <a:off x="7104907" y="2679083"/>
          <a:ext cx="3968474" cy="339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E98AF61-AF2E-6B02-EFE5-E7A28B5A2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833645"/>
              </p:ext>
            </p:extLst>
          </p:nvPr>
        </p:nvGraphicFramePr>
        <p:xfrm>
          <a:off x="3619500" y="2658113"/>
          <a:ext cx="3799529" cy="350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2006C57-28EB-E88A-F66A-A5DC35327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578658"/>
              </p:ext>
            </p:extLst>
          </p:nvPr>
        </p:nvGraphicFramePr>
        <p:xfrm>
          <a:off x="139700" y="2659858"/>
          <a:ext cx="3684205" cy="343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E36971-38EF-46B0-AC25-08361D2A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646062"/>
              </p:ext>
            </p:extLst>
          </p:nvPr>
        </p:nvGraphicFramePr>
        <p:xfrm>
          <a:off x="1969282" y="6162043"/>
          <a:ext cx="6972299" cy="58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-548902" y="1186308"/>
            <a:ext cx="10910864" cy="656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40% מן הזקנים לא עצמאיים באף פעולה; המסייע העיקרי הוא בן משפחה; </a:t>
            </a:r>
            <a:br>
              <a:rPr lang="en-US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</a:b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10% מן הזקנים עצמאיים בשלוש הפעולות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348594-D469-AA7D-FA1C-41C8A61D1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324310"/>
              </p:ext>
            </p:extLst>
          </p:nvPr>
        </p:nvGraphicFramePr>
        <p:xfrm>
          <a:off x="6926198" y="2260863"/>
          <a:ext cx="1485566" cy="142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BA90F1F-6D99-9C41-DFC9-6602BE967834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84131" y="3495276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7BB6EAC6-9E62-9D64-60E9-D0B8B1179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957083"/>
              </p:ext>
            </p:extLst>
          </p:nvPr>
        </p:nvGraphicFramePr>
        <p:xfrm>
          <a:off x="3508654" y="2277001"/>
          <a:ext cx="1397876" cy="143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ABAAA74-1091-C571-8297-37239DFBD6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22743" y="3599228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9EA6FEC-7F1F-F9FF-37CC-D3BA4795A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671886"/>
              </p:ext>
            </p:extLst>
          </p:nvPr>
        </p:nvGraphicFramePr>
        <p:xfrm>
          <a:off x="-120944" y="2323961"/>
          <a:ext cx="1358172" cy="130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8EDFD56-DA54-D3A2-D325-1681A210B28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94346" y="3535241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A56ABD3-658F-1368-F60A-05267D566BF2}"/>
              </a:ext>
            </a:extLst>
          </p:cNvPr>
          <p:cNvSpPr/>
          <p:nvPr/>
        </p:nvSpPr>
        <p:spPr>
          <a:xfrm>
            <a:off x="9477151" y="2511871"/>
            <a:ext cx="1485566" cy="423999"/>
          </a:xfrm>
          <a:prstGeom prst="wedgeRectCallout">
            <a:avLst>
              <a:gd name="adj1" fmla="val -30187"/>
              <a:gd name="adj2" fmla="val 91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גברים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56ABD3-658F-1368-F60A-05267D566BF2}"/>
              </a:ext>
            </a:extLst>
          </p:cNvPr>
          <p:cNvSpPr/>
          <p:nvPr/>
        </p:nvSpPr>
        <p:spPr>
          <a:xfrm>
            <a:off x="6926199" y="5405896"/>
            <a:ext cx="1321690" cy="409880"/>
          </a:xfrm>
          <a:prstGeom prst="wedgeRectCallout">
            <a:avLst>
              <a:gd name="adj1" fmla="val 37315"/>
              <a:gd name="adj2" fmla="val -925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נשים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B9D782C-8101-A38B-57D2-99661EDC2F22}"/>
              </a:ext>
            </a:extLst>
          </p:cNvPr>
          <p:cNvSpPr/>
          <p:nvPr/>
        </p:nvSpPr>
        <p:spPr>
          <a:xfrm>
            <a:off x="2221625" y="2593815"/>
            <a:ext cx="1397876" cy="393105"/>
          </a:xfrm>
          <a:prstGeom prst="wedgeRectCallout">
            <a:avLst>
              <a:gd name="adj1" fmla="val -30187"/>
              <a:gd name="adj2" fmla="val 91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גברים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39B30C1-6404-77A3-222F-A3BBDCD9577A}"/>
              </a:ext>
            </a:extLst>
          </p:cNvPr>
          <p:cNvSpPr/>
          <p:nvPr/>
        </p:nvSpPr>
        <p:spPr>
          <a:xfrm>
            <a:off x="225575" y="5940439"/>
            <a:ext cx="1358172" cy="414642"/>
          </a:xfrm>
          <a:prstGeom prst="wedgeRectCallout">
            <a:avLst>
              <a:gd name="adj1" fmla="val 37315"/>
              <a:gd name="adj2" fmla="val -925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נשים</a:t>
            </a:r>
          </a:p>
        </p:txBody>
      </p:sp>
    </p:spTree>
    <p:extLst>
      <p:ext uri="{BB962C8B-B14F-4D97-AF65-F5344CB8AC3E}">
        <p14:creationId xmlns:p14="http://schemas.microsoft.com/office/powerpoint/2010/main" val="285099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רקע: נתניה – דמוגרפיה</a:t>
            </a:r>
            <a:endParaRPr lang="he-IL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36C03214-05F6-A2A2-B533-9C459D92F4E5}"/>
              </a:ext>
            </a:extLst>
          </p:cNvPr>
          <p:cNvSpPr/>
          <p:nvPr/>
        </p:nvSpPr>
        <p:spPr>
          <a:xfrm>
            <a:off x="8516826" y="1935076"/>
            <a:ext cx="2048100" cy="1575462"/>
          </a:xfrm>
          <a:prstGeom prst="hexagon">
            <a:avLst/>
          </a:prstGeom>
          <a:solidFill>
            <a:srgbClr val="00C1DE">
              <a:lumMod val="50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239,902</a:t>
            </a: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תושבים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2DAA33F-6BC0-35FE-19DE-BD7C96453EB8}"/>
              </a:ext>
            </a:extLst>
          </p:cNvPr>
          <p:cNvSpPr/>
          <p:nvPr/>
        </p:nvSpPr>
        <p:spPr>
          <a:xfrm>
            <a:off x="6750514" y="3277409"/>
            <a:ext cx="2048100" cy="1575462"/>
          </a:xfrm>
          <a:prstGeom prst="hexagon">
            <a:avLst/>
          </a:prstGeom>
          <a:solidFill>
            <a:srgbClr val="00C1DE">
              <a:lumMod val="50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92.6 ק"מ מעזה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0 אזעקות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66953F7C-BA27-16C2-7A7A-CA7D21BA597E}"/>
              </a:ext>
            </a:extLst>
          </p:cNvPr>
          <p:cNvSpPr/>
          <p:nvPr/>
        </p:nvSpPr>
        <p:spPr>
          <a:xfrm>
            <a:off x="8516826" y="4570916"/>
            <a:ext cx="2048100" cy="1575462"/>
          </a:xfrm>
          <a:prstGeom prst="hexagon">
            <a:avLst/>
          </a:prstGeom>
          <a:solidFill>
            <a:srgbClr val="00C1DE">
              <a:lumMod val="50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14398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מדד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כלכלי-חברתי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6</a:t>
            </a:r>
            <a:endParaRPr kumimoji="0" lang="he-IL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61F0CDF-26C5-FB3C-5B07-9A324FB21FBD}"/>
              </a:ext>
            </a:extLst>
          </p:cNvPr>
          <p:cNvSpPr/>
          <p:nvPr/>
        </p:nvSpPr>
        <p:spPr>
          <a:xfrm>
            <a:off x="4409940" y="1935076"/>
            <a:ext cx="2048100" cy="1575462"/>
          </a:xfrm>
          <a:prstGeom prst="hexagon">
            <a:avLst/>
          </a:prstGeom>
          <a:solidFill>
            <a:srgbClr val="00C1DE">
              <a:lumMod val="75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53,287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60+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(22%)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DE5C2B1-1DAF-4BD7-573C-F9F4FE992C7B}"/>
              </a:ext>
            </a:extLst>
          </p:cNvPr>
          <p:cNvSpPr/>
          <p:nvPr/>
        </p:nvSpPr>
        <p:spPr>
          <a:xfrm>
            <a:off x="4409940" y="4570916"/>
            <a:ext cx="2048100" cy="1575462"/>
          </a:xfrm>
          <a:prstGeom prst="hexagon">
            <a:avLst/>
          </a:prstGeom>
          <a:solidFill>
            <a:srgbClr val="00C1DE">
              <a:lumMod val="75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42,143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65+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(17.5%)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1D6AA19-04EA-6F70-05B3-F42EE8AD7AFB}"/>
              </a:ext>
            </a:extLst>
          </p:cNvPr>
          <p:cNvSpPr/>
          <p:nvPr/>
        </p:nvSpPr>
        <p:spPr>
          <a:xfrm>
            <a:off x="2688298" y="3277409"/>
            <a:ext cx="2048100" cy="1575462"/>
          </a:xfrm>
          <a:prstGeom prst="hexagon">
            <a:avLst/>
          </a:prstGeom>
          <a:solidFill>
            <a:srgbClr val="00C1DE">
              <a:lumMod val="75000"/>
            </a:srgbClr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kern="0">
                <a:solidFill>
                  <a:prstClr val="white"/>
                </a:solidFill>
                <a:latin typeface="Assistant" pitchFamily="2" charset="-79"/>
                <a:cs typeface="Assistant" pitchFamily="2" charset="-79"/>
              </a:rPr>
              <a:t>18,218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בני 75+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</a:b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(7.5%)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5D22CA80-1C1E-F8B1-6C5F-222F229E2474}"/>
              </a:ext>
            </a:extLst>
          </p:cNvPr>
          <p:cNvSpPr/>
          <p:nvPr/>
        </p:nvSpPr>
        <p:spPr>
          <a:xfrm>
            <a:off x="330629" y="4570916"/>
            <a:ext cx="2048100" cy="1575462"/>
          </a:xfrm>
          <a:prstGeom prst="hexagon">
            <a:avLst/>
          </a:prstGeom>
          <a:solidFill>
            <a:srgbClr val="1AC0DD"/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השלמת הכנסה (21%)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7F54DF85-53B7-C095-745D-2E4650CED9F4}"/>
              </a:ext>
            </a:extLst>
          </p:cNvPr>
          <p:cNvSpPr/>
          <p:nvPr/>
        </p:nvSpPr>
        <p:spPr>
          <a:xfrm>
            <a:off x="330629" y="1935076"/>
            <a:ext cx="2048100" cy="1575462"/>
          </a:xfrm>
          <a:prstGeom prst="hexagon">
            <a:avLst/>
          </a:prstGeom>
          <a:solidFill>
            <a:srgbClr val="1AC0DD"/>
          </a:solidFill>
          <a:ln w="12700" cap="flat" cmpd="sng" algn="ctr">
            <a:solidFill>
              <a:srgbClr val="5C5C5C">
                <a:shade val="15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עולים (25%)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2B5375-9D8F-FE99-3621-D7AEAFDBF371}"/>
              </a:ext>
            </a:extLst>
          </p:cNvPr>
          <p:cNvGrpSpPr/>
          <p:nvPr/>
        </p:nvGrpSpPr>
        <p:grpSpPr>
          <a:xfrm>
            <a:off x="6413364" y="1850525"/>
            <a:ext cx="1181473" cy="4562380"/>
            <a:chOff x="7039665" y="1850525"/>
            <a:chExt cx="1181473" cy="45623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062ADF-6735-191A-3C52-504F0C663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564" y="1850525"/>
              <a:ext cx="1102290" cy="2193507"/>
            </a:xfrm>
            <a:prstGeom prst="line">
              <a:avLst/>
            </a:prstGeom>
            <a:noFill/>
            <a:ln w="38100" cap="flat" cmpd="sng" algn="ctr">
              <a:solidFill>
                <a:srgbClr val="0091A6"/>
              </a:solidFill>
              <a:prstDash val="dash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45F91D-45BD-EC95-6799-2301760A83CB}"/>
                </a:ext>
              </a:extLst>
            </p:cNvPr>
            <p:cNvCxnSpPr>
              <a:cxnSpLocks/>
            </p:cNvCxnSpPr>
            <p:nvPr/>
          </p:nvCxnSpPr>
          <p:spPr>
            <a:xfrm>
              <a:off x="7039665" y="4044032"/>
              <a:ext cx="1181473" cy="2368873"/>
            </a:xfrm>
            <a:prstGeom prst="line">
              <a:avLst/>
            </a:prstGeom>
            <a:noFill/>
            <a:ln w="38100" cap="flat" cmpd="sng" algn="ctr">
              <a:solidFill>
                <a:srgbClr val="0091A6"/>
              </a:solidFill>
              <a:prstDash val="dash"/>
              <a:miter lim="800000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BA0847-F0A3-F326-F62E-EF16D386312E}"/>
              </a:ext>
            </a:extLst>
          </p:cNvPr>
          <p:cNvGrpSpPr/>
          <p:nvPr/>
        </p:nvGrpSpPr>
        <p:grpSpPr>
          <a:xfrm>
            <a:off x="2306478" y="1850525"/>
            <a:ext cx="1181473" cy="4562380"/>
            <a:chOff x="7039665" y="1850525"/>
            <a:chExt cx="1181473" cy="456238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2F3AC9-C755-A7C2-3ADC-ADE25446DC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0564" y="1850525"/>
              <a:ext cx="1102290" cy="2193507"/>
            </a:xfrm>
            <a:prstGeom prst="line">
              <a:avLst/>
            </a:prstGeom>
            <a:noFill/>
            <a:ln w="38100" cap="flat" cmpd="sng" algn="ctr">
              <a:solidFill>
                <a:srgbClr val="1AC0DD"/>
              </a:solidFill>
              <a:prstDash val="dash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FDA78C-B618-2266-23D1-D7B2765A734E}"/>
                </a:ext>
              </a:extLst>
            </p:cNvPr>
            <p:cNvCxnSpPr>
              <a:cxnSpLocks/>
            </p:cNvCxnSpPr>
            <p:nvPr/>
          </p:nvCxnSpPr>
          <p:spPr>
            <a:xfrm>
              <a:off x="7039665" y="4044032"/>
              <a:ext cx="1181473" cy="2368873"/>
            </a:xfrm>
            <a:prstGeom prst="line">
              <a:avLst/>
            </a:prstGeom>
            <a:noFill/>
            <a:ln w="38100" cap="flat" cmpd="sng" algn="ctr">
              <a:solidFill>
                <a:srgbClr val="1AC0DD"/>
              </a:solidFill>
              <a:prstDash val="dash"/>
              <a:miter lim="800000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8AC40C-0F75-DD39-18C2-CD8E956572B0}"/>
              </a:ext>
            </a:extLst>
          </p:cNvPr>
          <p:cNvSpPr txBox="1"/>
          <p:nvPr/>
        </p:nvSpPr>
        <p:spPr>
          <a:xfrm>
            <a:off x="204396" y="6412905"/>
            <a:ext cx="10758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מקורות: מכון </a:t>
            </a:r>
            <a:r>
              <a:rPr lang="he-IL" dirty="0" err="1"/>
              <a:t>מאיירס</a:t>
            </a:r>
            <a:r>
              <a:rPr lang="he-IL" dirty="0"/>
              <a:t>-ג'וינט-</a:t>
            </a:r>
            <a:r>
              <a:rPr lang="he-IL" dirty="0" err="1"/>
              <a:t>ברוקדייל</a:t>
            </a:r>
            <a:r>
              <a:rPr lang="he-IL" dirty="0"/>
              <a:t>. (2023). </a:t>
            </a:r>
            <a:r>
              <a:rPr lang="he-IL" i="1" dirty="0"/>
              <a:t>בני 65+ בישראל שנתון סטטיסטי</a:t>
            </a:r>
            <a:r>
              <a:rPr lang="en-US" dirty="0"/>
              <a:t>;</a:t>
            </a:r>
            <a:r>
              <a:rPr lang="he-IL" dirty="0"/>
              <a:t> אתר הביטוח לאומי (סטטיסטיקה לפי יישובים)</a:t>
            </a:r>
          </a:p>
        </p:txBody>
      </p:sp>
    </p:spTree>
    <p:extLst>
      <p:ext uri="{BB962C8B-B14F-4D97-AF65-F5344CB8AC3E}">
        <p14:creationId xmlns:p14="http://schemas.microsoft.com/office/powerpoint/2010/main" val="26548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3619-18F0-D208-5EBB-B0B67E33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צורך בתמיכה (באחוזים)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FA389F6-9EE5-96A8-F18F-F18A2B27B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990406"/>
              </p:ext>
            </p:extLst>
          </p:nvPr>
        </p:nvGraphicFramePr>
        <p:xfrm>
          <a:off x="6108293" y="3194014"/>
          <a:ext cx="4186772" cy="329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2CCF8E7-5BB2-0D03-523A-33FEF87F7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729260"/>
              </p:ext>
            </p:extLst>
          </p:nvPr>
        </p:nvGraphicFramePr>
        <p:xfrm>
          <a:off x="1411449" y="3222210"/>
          <a:ext cx="4186772" cy="329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E36971-38EF-46B0-AC25-08361D2A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198655"/>
              </p:ext>
            </p:extLst>
          </p:nvPr>
        </p:nvGraphicFramePr>
        <p:xfrm>
          <a:off x="3591343" y="5908075"/>
          <a:ext cx="4543424" cy="94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FF0B418-6F98-F47D-0E05-622A1CFB6F71}"/>
              </a:ext>
            </a:extLst>
          </p:cNvPr>
          <p:cNvSpPr txBox="1">
            <a:spLocks/>
          </p:cNvSpPr>
          <p:nvPr/>
        </p:nvSpPr>
        <p:spPr>
          <a:xfrm>
            <a:off x="428715" y="1470088"/>
            <a:ext cx="10339011" cy="6564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44% מן הזקנים לא עצמאים בהתמודדות עם קשיים נפשיים וקשיים כלכליים; 13.39% מן הזקנים מתמודדים עצמאית עם קשיים נפשיים וקשיים כלכליים; </a:t>
            </a: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262626"/>
                </a:solidFill>
                <a:latin typeface="Assistant" pitchFamily="2" charset="-79"/>
                <a:ea typeface="+mj-ea"/>
                <a:cs typeface="Assistant" pitchFamily="2" charset="-79"/>
              </a:rPr>
              <a:t>המסייע העיקרי הוא בן משפחה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j-ea"/>
              <a:cs typeface="Assistant" pitchFamily="2" charset="-79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0A4E73E-3164-851E-1A69-08F5AFF0F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494979"/>
              </p:ext>
            </p:extLst>
          </p:nvPr>
        </p:nvGraphicFramePr>
        <p:xfrm>
          <a:off x="5757454" y="2484158"/>
          <a:ext cx="1573230" cy="142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19CBBA8-627B-B0A6-1BAC-CDDF42B1771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41780" y="3825138"/>
            <a:ext cx="516061" cy="346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F59C245-905C-5DE3-9F98-EE6C3EBAE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430186"/>
              </p:ext>
            </p:extLst>
          </p:nvPr>
        </p:nvGraphicFramePr>
        <p:xfrm>
          <a:off x="747531" y="2581160"/>
          <a:ext cx="1522033" cy="138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1106D3E-3392-25B0-E1A6-E8813720145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71906" y="3751065"/>
            <a:ext cx="638903" cy="49450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720FF2A-4D4D-7083-F757-9BC01294A0E2}"/>
              </a:ext>
            </a:extLst>
          </p:cNvPr>
          <p:cNvSpPr/>
          <p:nvPr/>
        </p:nvSpPr>
        <p:spPr>
          <a:xfrm>
            <a:off x="8686801" y="3146525"/>
            <a:ext cx="1493938" cy="410491"/>
          </a:xfrm>
          <a:prstGeom prst="wedgeRectCallout">
            <a:avLst>
              <a:gd name="adj1" fmla="val -44652"/>
              <a:gd name="adj2" fmla="val 943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גברים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DD74C5D-DE0D-C9A9-2520-6517D8BBE69D}"/>
              </a:ext>
            </a:extLst>
          </p:cNvPr>
          <p:cNvSpPr/>
          <p:nvPr/>
        </p:nvSpPr>
        <p:spPr>
          <a:xfrm>
            <a:off x="3877056" y="3182095"/>
            <a:ext cx="1721165" cy="374921"/>
          </a:xfrm>
          <a:prstGeom prst="wedgeRectCallout">
            <a:avLst>
              <a:gd name="adj1" fmla="val -23656"/>
              <a:gd name="adj2" fmla="val 1275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424F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יותר בני 75+</a:t>
            </a:r>
          </a:p>
        </p:txBody>
      </p:sp>
    </p:spTree>
    <p:extLst>
      <p:ext uri="{BB962C8B-B14F-4D97-AF65-F5344CB8AC3E}">
        <p14:creationId xmlns:p14="http://schemas.microsoft.com/office/powerpoint/2010/main" val="2432967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26A7-B4B9-74E3-9832-8564AE79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71B877B-3901-5D92-60B8-4879C1E493C9}"/>
              </a:ext>
            </a:extLst>
          </p:cNvPr>
          <p:cNvSpPr txBox="1">
            <a:spLocks/>
          </p:cNvSpPr>
          <p:nvPr/>
        </p:nvSpPr>
        <p:spPr>
          <a:xfrm>
            <a:off x="2251008" y="1267385"/>
            <a:ext cx="7450402" cy="69460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משפחה הם מוקד התמיכה המרכזי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DC4F9-DB5B-FA6C-9510-EC4D0F4B52CC}"/>
              </a:ext>
            </a:extLst>
          </p:cNvPr>
          <p:cNvSpPr/>
          <p:nvPr/>
        </p:nvSpPr>
        <p:spPr>
          <a:xfrm>
            <a:off x="134911" y="2046534"/>
            <a:ext cx="5850321" cy="42669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D3A08-037F-1739-EB89-EFA68F084A28}"/>
              </a:ext>
            </a:extLst>
          </p:cNvPr>
          <p:cNvSpPr/>
          <p:nvPr/>
        </p:nvSpPr>
        <p:spPr>
          <a:xfrm>
            <a:off x="6218211" y="2038527"/>
            <a:ext cx="5850321" cy="42669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69ECD4-969E-B12E-FFCE-BF6412D37198}"/>
              </a:ext>
            </a:extLst>
          </p:cNvPr>
          <p:cNvGrpSpPr/>
          <p:nvPr/>
        </p:nvGrpSpPr>
        <p:grpSpPr>
          <a:xfrm>
            <a:off x="-145392" y="2156350"/>
            <a:ext cx="6295380" cy="4134353"/>
            <a:chOff x="5990471" y="2298163"/>
            <a:chExt cx="6295380" cy="4134353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EE8C54A-616B-0E18-B0C2-B91041DFB6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6804634"/>
                </p:ext>
              </p:extLst>
            </p:nvPr>
          </p:nvGraphicFramePr>
          <p:xfrm>
            <a:off x="5990471" y="2298163"/>
            <a:ext cx="6201529" cy="4134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6" name="Title 1">
              <a:extLst>
                <a:ext uri="{FF2B5EF4-FFF2-40B4-BE49-F238E27FC236}">
                  <a16:creationId xmlns:a16="http://schemas.microsoft.com/office/drawing/2014/main" id="{E6D8251F-FE61-5B48-FF05-66CB61B92690}"/>
                </a:ext>
              </a:extLst>
            </p:cNvPr>
            <p:cNvSpPr txBox="1">
              <a:spLocks/>
            </p:cNvSpPr>
            <p:nvPr/>
          </p:nvSpPr>
          <p:spPr>
            <a:xfrm>
              <a:off x="9904601" y="2304039"/>
              <a:ext cx="2381250" cy="6946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בני משפחה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90120B8-B0E1-52D8-88B5-58ED51519039}"/>
              </a:ext>
            </a:extLst>
          </p:cNvPr>
          <p:cNvSpPr/>
          <p:nvPr/>
        </p:nvSpPr>
        <p:spPr>
          <a:xfrm>
            <a:off x="6238600" y="2072163"/>
            <a:ext cx="5761709" cy="413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ED0C9-EB7B-37EB-9A83-F314E646606F}"/>
              </a:ext>
            </a:extLst>
          </p:cNvPr>
          <p:cNvSpPr txBox="1"/>
          <p:nvPr/>
        </p:nvSpPr>
        <p:spPr>
          <a:xfrm>
            <a:off x="8076169" y="2254680"/>
            <a:ext cx="226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sng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במי אתה נעזר?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1C11B-FB7E-A1A4-8055-7033C977ECCC}"/>
              </a:ext>
            </a:extLst>
          </p:cNvPr>
          <p:cNvSpPr txBox="1"/>
          <p:nvPr/>
        </p:nvSpPr>
        <p:spPr>
          <a:xfrm>
            <a:off x="9530651" y="3880300"/>
            <a:ext cx="2155893" cy="1293971"/>
          </a:xfrm>
          <a:prstGeom prst="round2Diag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בן משפחה קרוב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חבר או שכן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מתנדב קבוע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9A386-6110-BFB0-505D-5F000B2C5E74}"/>
              </a:ext>
            </a:extLst>
          </p:cNvPr>
          <p:cNvSpPr txBox="1"/>
          <p:nvPr/>
        </p:nvSpPr>
        <p:spPr>
          <a:xfrm>
            <a:off x="6471015" y="3671570"/>
            <a:ext cx="2826657" cy="1719620"/>
          </a:xfrm>
          <a:prstGeom prst="round2Diag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מישהו מקופת חולים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מישהו משירות עירוני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נותן שירות אחר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איש דת/מנהיג רוחני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016D0-5078-6506-3BBC-1A1F676DD7FE}"/>
              </a:ext>
            </a:extLst>
          </p:cNvPr>
          <p:cNvSpPr txBox="1"/>
          <p:nvPr/>
        </p:nvSpPr>
        <p:spPr>
          <a:xfrm>
            <a:off x="8200753" y="5620432"/>
            <a:ext cx="2193838" cy="442674"/>
          </a:xfrm>
          <a:prstGeom prst="round2DiagRect">
            <a:avLst/>
          </a:prstGeom>
          <a:noFill/>
          <a:ln>
            <a:solidFill>
              <a:srgbClr val="006E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אין לי למי לפנות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A86800-8B25-F32B-EE16-34AE8930E7B2}"/>
              </a:ext>
            </a:extLst>
          </p:cNvPr>
          <p:cNvSpPr txBox="1"/>
          <p:nvPr/>
        </p:nvSpPr>
        <p:spPr>
          <a:xfrm>
            <a:off x="8634120" y="2959561"/>
            <a:ext cx="1327103" cy="442674"/>
          </a:xfrm>
          <a:prstGeom prst="round2Diag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אין לי צורך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E6652B-141A-D287-E926-0B15D89078AB}"/>
              </a:ext>
            </a:extLst>
          </p:cNvPr>
          <p:cNvGrpSpPr/>
          <p:nvPr/>
        </p:nvGrpSpPr>
        <p:grpSpPr>
          <a:xfrm>
            <a:off x="2584514" y="224426"/>
            <a:ext cx="7702668" cy="658153"/>
            <a:chOff x="4203369" y="69737"/>
            <a:chExt cx="7763872" cy="658153"/>
          </a:xfrm>
        </p:grpSpPr>
        <p:pic>
          <p:nvPicPr>
            <p:cNvPr id="10" name="תמונה 6">
              <a:extLst>
                <a:ext uri="{FF2B5EF4-FFF2-40B4-BE49-F238E27FC236}">
                  <a16:creationId xmlns:a16="http://schemas.microsoft.com/office/drawing/2014/main" id="{2F483702-CC1C-08C8-CCF5-5860557ED987}"/>
                </a:ext>
              </a:extLst>
            </p:cNvPr>
            <p:cNvPicPr/>
            <p:nvPr userDrawn="1"/>
          </p:nvPicPr>
          <p:blipFill>
            <a:blip r:embed="rId4">
              <a:clrChange>
                <a:clrFrom>
                  <a:srgbClr val="AAAAAA"/>
                </a:clrFrom>
                <a:clrTo>
                  <a:srgbClr val="AAAAA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289" y="69737"/>
              <a:ext cx="710298" cy="658153"/>
            </a:xfrm>
            <a:prstGeom prst="rect">
              <a:avLst/>
            </a:prstGeom>
            <a:noFill/>
          </p:spPr>
        </p:pic>
        <p:grpSp>
          <p:nvGrpSpPr>
            <p:cNvPr id="14" name="קבוצה 4">
              <a:extLst>
                <a:ext uri="{FF2B5EF4-FFF2-40B4-BE49-F238E27FC236}">
                  <a16:creationId xmlns:a16="http://schemas.microsoft.com/office/drawing/2014/main" id="{BCE6AEF4-14EE-FA2F-F16B-278CF1A86101}"/>
                </a:ext>
              </a:extLst>
            </p:cNvPr>
            <p:cNvGrpSpPr/>
            <p:nvPr userDrawn="1"/>
          </p:nvGrpSpPr>
          <p:grpSpPr>
            <a:xfrm>
              <a:off x="10289376" y="169119"/>
              <a:ext cx="1677865" cy="343457"/>
              <a:chOff x="1540713" y="766209"/>
              <a:chExt cx="9750423" cy="1995896"/>
            </a:xfrm>
            <a:solidFill>
              <a:srgbClr val="1AC0DD"/>
            </a:solidFill>
          </p:grpSpPr>
          <p:pic>
            <p:nvPicPr>
              <p:cNvPr id="20" name="תמונה 5" descr="תמונה שמכילה שעון, צג, מסך&#10;&#10;התיאור נוצר באופן אוטומטי">
                <a:extLst>
                  <a:ext uri="{FF2B5EF4-FFF2-40B4-BE49-F238E27FC236}">
                    <a16:creationId xmlns:a16="http://schemas.microsoft.com/office/drawing/2014/main" id="{56BFEAF5-816F-03E5-2E36-0DB4C7110E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78" t="15479"/>
              <a:stretch/>
            </p:blipFill>
            <p:spPr>
              <a:xfrm>
                <a:off x="9421287" y="794658"/>
                <a:ext cx="1869849" cy="1967447"/>
              </a:xfrm>
              <a:prstGeom prst="rect">
                <a:avLst/>
              </a:prstGeom>
              <a:grpFill/>
            </p:spPr>
          </p:pic>
          <p:grpSp>
            <p:nvGrpSpPr>
              <p:cNvPr id="23" name="קבוצה 7">
                <a:extLst>
                  <a:ext uri="{FF2B5EF4-FFF2-40B4-BE49-F238E27FC236}">
                    <a16:creationId xmlns:a16="http://schemas.microsoft.com/office/drawing/2014/main" id="{81BB4703-5964-E7B0-C965-82D9A610F681}"/>
                  </a:ext>
                </a:extLst>
              </p:cNvPr>
              <p:cNvGrpSpPr/>
              <p:nvPr/>
            </p:nvGrpSpPr>
            <p:grpSpPr>
              <a:xfrm>
                <a:off x="1540713" y="766209"/>
                <a:ext cx="7499487" cy="1909341"/>
                <a:chOff x="1640385" y="777609"/>
                <a:chExt cx="7499487" cy="1909341"/>
              </a:xfrm>
              <a:grpFill/>
            </p:grpSpPr>
            <p:grpSp>
              <p:nvGrpSpPr>
                <p:cNvPr id="24" name="קבוצה 8">
                  <a:extLst>
                    <a:ext uri="{FF2B5EF4-FFF2-40B4-BE49-F238E27FC236}">
                      <a16:creationId xmlns:a16="http://schemas.microsoft.com/office/drawing/2014/main" id="{5F7D570E-D366-FE47-F663-28FCF7A94E02}"/>
                    </a:ext>
                  </a:extLst>
                </p:cNvPr>
                <p:cNvGrpSpPr/>
                <p:nvPr/>
              </p:nvGrpSpPr>
              <p:grpSpPr>
                <a:xfrm>
                  <a:off x="1640385" y="777609"/>
                  <a:ext cx="7499487" cy="1909341"/>
                  <a:chOff x="1640385" y="777609"/>
                  <a:chExt cx="7499487" cy="1909341"/>
                </a:xfrm>
                <a:grpFill/>
              </p:grpSpPr>
              <p:sp>
                <p:nvSpPr>
                  <p:cNvPr id="26" name="צורה חופשית: צורה 11">
                    <a:extLst>
                      <a:ext uri="{FF2B5EF4-FFF2-40B4-BE49-F238E27FC236}">
                        <a16:creationId xmlns:a16="http://schemas.microsoft.com/office/drawing/2014/main" id="{FEB82015-3079-3975-B090-04041F8A1CE0}"/>
                      </a:ext>
                    </a:extLst>
                  </p:cNvPr>
                  <p:cNvSpPr/>
                  <p:nvPr/>
                </p:nvSpPr>
                <p:spPr>
                  <a:xfrm>
                    <a:off x="5874560" y="777609"/>
                    <a:ext cx="497101" cy="84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101" h="843555">
                        <a:moveTo>
                          <a:pt x="100603" y="0"/>
                        </a:moveTo>
                        <a:lnTo>
                          <a:pt x="497101" y="0"/>
                        </a:lnTo>
                        <a:lnTo>
                          <a:pt x="497101" y="307826"/>
                        </a:lnTo>
                        <a:lnTo>
                          <a:pt x="310687" y="843555"/>
                        </a:lnTo>
                        <a:lnTo>
                          <a:pt x="0" y="843555"/>
                        </a:lnTo>
                        <a:lnTo>
                          <a:pt x="100603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צורה חופשית: צורה 12">
                    <a:extLst>
                      <a:ext uri="{FF2B5EF4-FFF2-40B4-BE49-F238E27FC236}">
                        <a16:creationId xmlns:a16="http://schemas.microsoft.com/office/drawing/2014/main" id="{CC591F7A-71D2-C642-A45B-5093B5984DA4}"/>
                      </a:ext>
                    </a:extLst>
                  </p:cNvPr>
                  <p:cNvSpPr/>
                  <p:nvPr/>
                </p:nvSpPr>
                <p:spPr>
                  <a:xfrm>
                    <a:off x="1640385" y="910437"/>
                    <a:ext cx="1663790" cy="1776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790" h="1776387">
                        <a:moveTo>
                          <a:pt x="0" y="0"/>
                        </a:moveTo>
                        <a:lnTo>
                          <a:pt x="482666" y="0"/>
                        </a:lnTo>
                        <a:lnTo>
                          <a:pt x="639606" y="1403580"/>
                        </a:lnTo>
                        <a:lnTo>
                          <a:pt x="719557" y="1403580"/>
                        </a:lnTo>
                        <a:cubicBezTo>
                          <a:pt x="886491" y="1407283"/>
                          <a:pt x="1005677" y="1368034"/>
                          <a:pt x="1077115" y="1285832"/>
                        </a:cubicBezTo>
                        <a:cubicBezTo>
                          <a:pt x="1148552" y="1203630"/>
                          <a:pt x="1183346" y="1056260"/>
                          <a:pt x="1181495" y="843720"/>
                        </a:cubicBezTo>
                        <a:lnTo>
                          <a:pt x="1181495" y="372734"/>
                        </a:lnTo>
                        <a:lnTo>
                          <a:pt x="796547" y="372734"/>
                        </a:lnTo>
                        <a:lnTo>
                          <a:pt x="796547" y="0"/>
                        </a:lnTo>
                        <a:lnTo>
                          <a:pt x="1663790" y="0"/>
                        </a:lnTo>
                        <a:lnTo>
                          <a:pt x="1663790" y="843720"/>
                        </a:lnTo>
                        <a:cubicBezTo>
                          <a:pt x="1663318" y="1079913"/>
                          <a:pt x="1626456" y="1266239"/>
                          <a:pt x="1553203" y="1402698"/>
                        </a:cubicBezTo>
                        <a:cubicBezTo>
                          <a:pt x="1479951" y="1539157"/>
                          <a:pt x="1373146" y="1635967"/>
                          <a:pt x="1232787" y="1693128"/>
                        </a:cubicBezTo>
                        <a:cubicBezTo>
                          <a:pt x="1092428" y="1750288"/>
                          <a:pt x="921351" y="1778017"/>
                          <a:pt x="719557" y="1776314"/>
                        </a:cubicBezTo>
                        <a:lnTo>
                          <a:pt x="204319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צורה חופשית: צורה 13">
                    <a:extLst>
                      <a:ext uri="{FF2B5EF4-FFF2-40B4-BE49-F238E27FC236}">
                        <a16:creationId xmlns:a16="http://schemas.microsoft.com/office/drawing/2014/main" id="{0B701BBA-7BD1-ADCD-C591-F7CD9F04614B}"/>
                      </a:ext>
                    </a:extLst>
                  </p:cNvPr>
                  <p:cNvSpPr/>
                  <p:nvPr/>
                </p:nvSpPr>
                <p:spPr>
                  <a:xfrm>
                    <a:off x="3360640" y="910437"/>
                    <a:ext cx="858565" cy="1776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565" h="1776513">
                        <a:moveTo>
                          <a:pt x="124368" y="0"/>
                        </a:moveTo>
                        <a:lnTo>
                          <a:pt x="858361" y="0"/>
                        </a:lnTo>
                        <a:lnTo>
                          <a:pt x="858361" y="1234734"/>
                        </a:lnTo>
                        <a:cubicBezTo>
                          <a:pt x="861567" y="1438590"/>
                          <a:pt x="827047" y="1580650"/>
                          <a:pt x="754800" y="1660915"/>
                        </a:cubicBezTo>
                        <a:cubicBezTo>
                          <a:pt x="682554" y="1741181"/>
                          <a:pt x="553348" y="1779647"/>
                          <a:pt x="367182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180630" y="1403580"/>
                        </a:lnTo>
                        <a:cubicBezTo>
                          <a:pt x="256139" y="1404445"/>
                          <a:pt x="307959" y="1387165"/>
                          <a:pt x="336090" y="1351742"/>
                        </a:cubicBezTo>
                        <a:cubicBezTo>
                          <a:pt x="364221" y="1316318"/>
                          <a:pt x="377546" y="1257568"/>
                          <a:pt x="376065" y="1175489"/>
                        </a:cubicBezTo>
                        <a:lnTo>
                          <a:pt x="376065" y="372734"/>
                        </a:lnTo>
                        <a:lnTo>
                          <a:pt x="124368" y="372734"/>
                        </a:lnTo>
                        <a:lnTo>
                          <a:pt x="124368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צורה חופשית: צורה 14">
                    <a:extLst>
                      <a:ext uri="{FF2B5EF4-FFF2-40B4-BE49-F238E27FC236}">
                        <a16:creationId xmlns:a16="http://schemas.microsoft.com/office/drawing/2014/main" id="{7D01452B-2D4B-A30E-06B6-EFAA4D24476D}"/>
                      </a:ext>
                    </a:extLst>
                  </p:cNvPr>
                  <p:cNvSpPr/>
                  <p:nvPr/>
                </p:nvSpPr>
                <p:spPr>
                  <a:xfrm>
                    <a:off x="4490848" y="910436"/>
                    <a:ext cx="485257" cy="1054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054166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054166"/>
                        </a:lnTo>
                        <a:lnTo>
                          <a:pt x="0" y="1054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צורה חופשית: צורה 15">
                    <a:extLst>
                      <a:ext uri="{FF2B5EF4-FFF2-40B4-BE49-F238E27FC236}">
                        <a16:creationId xmlns:a16="http://schemas.microsoft.com/office/drawing/2014/main" id="{C5AEEBDE-F157-C40A-ADA1-D227431012D3}"/>
                      </a:ext>
                    </a:extLst>
                  </p:cNvPr>
                  <p:cNvSpPr/>
                  <p:nvPr/>
                </p:nvSpPr>
                <p:spPr>
                  <a:xfrm>
                    <a:off x="5184456" y="910436"/>
                    <a:ext cx="485257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776314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776314"/>
                        </a:lnTo>
                        <a:lnTo>
                          <a:pt x="0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צורה חופשית: צורה 16">
                    <a:extLst>
                      <a:ext uri="{FF2B5EF4-FFF2-40B4-BE49-F238E27FC236}">
                        <a16:creationId xmlns:a16="http://schemas.microsoft.com/office/drawing/2014/main" id="{9D14164C-9E97-62AD-2559-66C7DC06B51F}"/>
                      </a:ext>
                    </a:extLst>
                  </p:cNvPr>
                  <p:cNvSpPr/>
                  <p:nvPr/>
                </p:nvSpPr>
                <p:spPr>
                  <a:xfrm>
                    <a:off x="6330171" y="910436"/>
                    <a:ext cx="115699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991" h="1776314">
                        <a:moveTo>
                          <a:pt x="130289" y="0"/>
                        </a:moveTo>
                        <a:lnTo>
                          <a:pt x="860877" y="0"/>
                        </a:lnTo>
                        <a:lnTo>
                          <a:pt x="1156991" y="1776314"/>
                        </a:lnTo>
                        <a:lnTo>
                          <a:pt x="695053" y="1776314"/>
                        </a:lnTo>
                        <a:lnTo>
                          <a:pt x="632869" y="1382845"/>
                        </a:lnTo>
                        <a:lnTo>
                          <a:pt x="618063" y="1382845"/>
                        </a:lnTo>
                        <a:cubicBezTo>
                          <a:pt x="589092" y="1504083"/>
                          <a:pt x="533915" y="1599616"/>
                          <a:pt x="452531" y="1669445"/>
                        </a:cubicBezTo>
                        <a:cubicBezTo>
                          <a:pt x="371148" y="1739274"/>
                          <a:pt x="252877" y="1774897"/>
                          <a:pt x="97717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97717" y="1403580"/>
                        </a:lnTo>
                        <a:cubicBezTo>
                          <a:pt x="286093" y="1402099"/>
                          <a:pt x="412628" y="1352482"/>
                          <a:pt x="477323" y="1254729"/>
                        </a:cubicBezTo>
                        <a:cubicBezTo>
                          <a:pt x="542018" y="1156975"/>
                          <a:pt x="560579" y="1019973"/>
                          <a:pt x="533004" y="843720"/>
                        </a:cubicBezTo>
                        <a:lnTo>
                          <a:pt x="467859" y="372734"/>
                        </a:lnTo>
                        <a:lnTo>
                          <a:pt x="130289" y="372734"/>
                        </a:lnTo>
                        <a:lnTo>
                          <a:pt x="130289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צורה חופשית: צורה 17">
                    <a:extLst>
                      <a:ext uri="{FF2B5EF4-FFF2-40B4-BE49-F238E27FC236}">
                        <a16:creationId xmlns:a16="http://schemas.microsoft.com/office/drawing/2014/main" id="{C5724E44-148E-A344-C9AF-9F6701EFFECF}"/>
                      </a:ext>
                    </a:extLst>
                  </p:cNvPr>
                  <p:cNvSpPr/>
                  <p:nvPr/>
                </p:nvSpPr>
                <p:spPr>
                  <a:xfrm>
                    <a:off x="7603411" y="910436"/>
                    <a:ext cx="153646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6461" h="1776314">
                        <a:moveTo>
                          <a:pt x="0" y="0"/>
                        </a:moveTo>
                        <a:lnTo>
                          <a:pt x="1536461" y="0"/>
                        </a:lnTo>
                        <a:lnTo>
                          <a:pt x="1536461" y="1776314"/>
                        </a:lnTo>
                        <a:lnTo>
                          <a:pt x="1054166" y="1776314"/>
                        </a:lnTo>
                        <a:lnTo>
                          <a:pt x="1054166" y="372734"/>
                        </a:lnTo>
                        <a:lnTo>
                          <a:pt x="0" y="3727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צורה חופשית: צורה 10">
                  <a:extLst>
                    <a:ext uri="{FF2B5EF4-FFF2-40B4-BE49-F238E27FC236}">
                      <a16:creationId xmlns:a16="http://schemas.microsoft.com/office/drawing/2014/main" id="{8DE755AE-222B-34A0-C415-E9F0896F8D45}"/>
                    </a:ext>
                  </a:extLst>
                </p:cNvPr>
                <p:cNvSpPr/>
                <p:nvPr/>
              </p:nvSpPr>
              <p:spPr>
                <a:xfrm>
                  <a:off x="7609333" y="1671450"/>
                  <a:ext cx="485257" cy="101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15301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15301"/>
                      </a:lnTo>
                      <a:lnTo>
                        <a:pt x="0" y="10153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תיבת טקסט 18">
              <a:extLst>
                <a:ext uri="{FF2B5EF4-FFF2-40B4-BE49-F238E27FC236}">
                  <a16:creationId xmlns:a16="http://schemas.microsoft.com/office/drawing/2014/main" id="{2A62938F-1457-6626-473F-F28963A02D58}"/>
                </a:ext>
              </a:extLst>
            </p:cNvPr>
            <p:cNvSpPr txBox="1"/>
            <p:nvPr userDrawn="1"/>
          </p:nvSpPr>
          <p:spPr>
            <a:xfrm>
              <a:off x="4203369" y="113400"/>
              <a:ext cx="5283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ג'וינט - אשל | הזדקנות מיטבית בעידן של 100 שנות חיים |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B65926-4F0B-1DA5-3367-FA7D28A1C7F8}"/>
              </a:ext>
            </a:extLst>
          </p:cNvPr>
          <p:cNvGrpSpPr/>
          <p:nvPr/>
        </p:nvGrpSpPr>
        <p:grpSpPr>
          <a:xfrm>
            <a:off x="-52542" y="223033"/>
            <a:ext cx="2604526" cy="630045"/>
            <a:chOff x="9143371" y="962321"/>
            <a:chExt cx="2604526" cy="63004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20AC98-C7EE-80FF-8A7E-081D8150FDAC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432EA75-B331-347E-8FAB-3F39F92D84D3}"/>
                </a:ext>
              </a:extLst>
            </p:cNvPr>
            <p:cNvGrpSpPr/>
            <p:nvPr/>
          </p:nvGrpSpPr>
          <p:grpSpPr>
            <a:xfrm>
              <a:off x="9143371" y="962321"/>
              <a:ext cx="2566451" cy="630045"/>
              <a:chOff x="9517321" y="794894"/>
              <a:chExt cx="2566451" cy="63004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0FEB8AC-9696-3E53-F885-80F2203DFEA7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B1008EF-27C2-1189-8172-3616DB04C0A3}"/>
                  </a:ext>
                </a:extLst>
              </p:cNvPr>
              <p:cNvGrpSpPr/>
              <p:nvPr/>
            </p:nvGrpSpPr>
            <p:grpSpPr>
              <a:xfrm>
                <a:off x="9517321" y="794894"/>
                <a:ext cx="2551211" cy="630045"/>
                <a:chOff x="9517321" y="794894"/>
                <a:chExt cx="2551211" cy="630045"/>
              </a:xfrm>
            </p:grpSpPr>
            <p:sp>
              <p:nvSpPr>
                <p:cNvPr id="38" name="Title 1">
                  <a:extLst>
                    <a:ext uri="{FF2B5EF4-FFF2-40B4-BE49-F238E27FC236}">
                      <a16:creationId xmlns:a16="http://schemas.microsoft.com/office/drawing/2014/main" id="{39D69062-9286-0D54-C2D1-A8DAC804858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17321" y="794894"/>
                  <a:ext cx="2153876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תמיכה </a:t>
                  </a:r>
                  <a:b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39" name="Graphic 38" descr="Connections outline">
                  <a:extLst>
                    <a:ext uri="{FF2B5EF4-FFF2-40B4-BE49-F238E27FC236}">
                      <a16:creationId xmlns:a16="http://schemas.microsoft.com/office/drawing/2014/main" id="{9FE61EF9-224F-B8B5-A8EF-B8359C607A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758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5" grpId="0" animBg="1"/>
      <p:bldP spid="19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26A7-B4B9-74E3-9832-8564AE79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71B877B-3901-5D92-60B8-4879C1E493C9}"/>
              </a:ext>
            </a:extLst>
          </p:cNvPr>
          <p:cNvSpPr txBox="1">
            <a:spLocks/>
          </p:cNvSpPr>
          <p:nvPr/>
        </p:nvSpPr>
        <p:spPr>
          <a:xfrm>
            <a:off x="2255635" y="1265294"/>
            <a:ext cx="7450402" cy="69460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בני משפחה הם מוקד התמיכה המרכזי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DC4F9-DB5B-FA6C-9510-EC4D0F4B52CC}"/>
              </a:ext>
            </a:extLst>
          </p:cNvPr>
          <p:cNvSpPr/>
          <p:nvPr/>
        </p:nvSpPr>
        <p:spPr>
          <a:xfrm>
            <a:off x="134911" y="2046534"/>
            <a:ext cx="5850321" cy="42669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D3A08-037F-1739-EB89-EFA68F084A28}"/>
              </a:ext>
            </a:extLst>
          </p:cNvPr>
          <p:cNvSpPr/>
          <p:nvPr/>
        </p:nvSpPr>
        <p:spPr>
          <a:xfrm>
            <a:off x="6218211" y="2038527"/>
            <a:ext cx="5850321" cy="426690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moni Neue DL 4.0 AAA Medium"/>
              <a:ea typeface="+mn-ea"/>
              <a:cs typeface="Almoni Neue DL 4.0 AAA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DB7967-88AD-F4AD-1CE3-DBAE021FACA0}"/>
              </a:ext>
            </a:extLst>
          </p:cNvPr>
          <p:cNvGrpSpPr/>
          <p:nvPr/>
        </p:nvGrpSpPr>
        <p:grpSpPr>
          <a:xfrm>
            <a:off x="5424" y="2307244"/>
            <a:ext cx="6349102" cy="4137558"/>
            <a:chOff x="-118457" y="2304039"/>
            <a:chExt cx="6349102" cy="4137558"/>
          </a:xfrm>
        </p:grpSpPr>
        <p:sp>
          <p:nvSpPr>
            <p:cNvPr id="87" name="Title 1">
              <a:extLst>
                <a:ext uri="{FF2B5EF4-FFF2-40B4-BE49-F238E27FC236}">
                  <a16:creationId xmlns:a16="http://schemas.microsoft.com/office/drawing/2014/main" id="{DCE14B5B-0ADC-501F-4F26-5977FBDF1221}"/>
                </a:ext>
              </a:extLst>
            </p:cNvPr>
            <p:cNvSpPr txBox="1">
              <a:spLocks/>
            </p:cNvSpPr>
            <p:nvPr/>
          </p:nvSpPr>
          <p:spPr>
            <a:xfrm>
              <a:off x="3849395" y="2304039"/>
              <a:ext cx="2381250" cy="6946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j-ea"/>
                  <a:cs typeface="Assistant" pitchFamily="2" charset="-79"/>
                </a:rPr>
                <a:t>חבר/שכן</a:t>
              </a:r>
            </a:p>
          </p:txBody>
        </p:sp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A12CCB9F-1865-5AD8-0452-8C82258695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3391257"/>
                </p:ext>
              </p:extLst>
            </p:nvPr>
          </p:nvGraphicFramePr>
          <p:xfrm>
            <a:off x="-118457" y="2307244"/>
            <a:ext cx="6201529" cy="4134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658BBE-1C7F-25D6-43BA-F92AB6A14FEF}"/>
              </a:ext>
            </a:extLst>
          </p:cNvPr>
          <p:cNvGrpSpPr/>
          <p:nvPr/>
        </p:nvGrpSpPr>
        <p:grpSpPr>
          <a:xfrm>
            <a:off x="6238600" y="2072163"/>
            <a:ext cx="5761709" cy="4134353"/>
            <a:chOff x="179216" y="2104801"/>
            <a:chExt cx="5761709" cy="41343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0120B8-B0E1-52D8-88B5-58ED51519039}"/>
                </a:ext>
              </a:extLst>
            </p:cNvPr>
            <p:cNvSpPr/>
            <p:nvPr/>
          </p:nvSpPr>
          <p:spPr>
            <a:xfrm>
              <a:off x="179216" y="2104801"/>
              <a:ext cx="5761709" cy="4134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5ED0C9-EB7B-37EB-9A83-F314E646606F}"/>
                </a:ext>
              </a:extLst>
            </p:cNvPr>
            <p:cNvSpPr txBox="1"/>
            <p:nvPr/>
          </p:nvSpPr>
          <p:spPr>
            <a:xfrm>
              <a:off x="2016785" y="2287318"/>
              <a:ext cx="22651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sng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במי אתה נעזר?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B1C11B-FB7E-A1A4-8055-7033C977ECCC}"/>
                </a:ext>
              </a:extLst>
            </p:cNvPr>
            <p:cNvSpPr txBox="1"/>
            <p:nvPr/>
          </p:nvSpPr>
          <p:spPr>
            <a:xfrm>
              <a:off x="3471267" y="3912938"/>
              <a:ext cx="2155893" cy="1293971"/>
            </a:xfrm>
            <a:prstGeom prst="round2Diag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בן משפחה קרוב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חבר או שכן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מתנדב קבוע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9A386-6110-BFB0-505D-5F000B2C5E74}"/>
                </a:ext>
              </a:extLst>
            </p:cNvPr>
            <p:cNvSpPr txBox="1"/>
            <p:nvPr/>
          </p:nvSpPr>
          <p:spPr>
            <a:xfrm>
              <a:off x="411631" y="3704208"/>
              <a:ext cx="2826657" cy="1719620"/>
            </a:xfrm>
            <a:prstGeom prst="round2Diag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מישהו מקופת חולים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מישהו משירות עירוני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נותן שירות אחר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איש דת/מנהיג רוחני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4016D0-5078-6506-3BBC-1A1F676DD7FE}"/>
                </a:ext>
              </a:extLst>
            </p:cNvPr>
            <p:cNvSpPr txBox="1"/>
            <p:nvPr/>
          </p:nvSpPr>
          <p:spPr>
            <a:xfrm>
              <a:off x="2141369" y="5653070"/>
              <a:ext cx="2193838" cy="442674"/>
            </a:xfrm>
            <a:prstGeom prst="round2DiagRect">
              <a:avLst/>
            </a:prstGeom>
            <a:noFill/>
            <a:ln>
              <a:solidFill>
                <a:srgbClr val="005378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אין לי למי לפנות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A86800-8B25-F32B-EE16-34AE8930E7B2}"/>
                </a:ext>
              </a:extLst>
            </p:cNvPr>
            <p:cNvSpPr txBox="1"/>
            <p:nvPr/>
          </p:nvSpPr>
          <p:spPr>
            <a:xfrm>
              <a:off x="2574736" y="2992199"/>
              <a:ext cx="1327103" cy="442674"/>
            </a:xfrm>
            <a:prstGeom prst="round2Diag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אין לי צורך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6E9D79-987A-076A-EB51-F77FB34CA2C9}"/>
              </a:ext>
            </a:extLst>
          </p:cNvPr>
          <p:cNvGrpSpPr/>
          <p:nvPr/>
        </p:nvGrpSpPr>
        <p:grpSpPr>
          <a:xfrm>
            <a:off x="2584514" y="224426"/>
            <a:ext cx="7702668" cy="658153"/>
            <a:chOff x="4203369" y="69737"/>
            <a:chExt cx="7763872" cy="658153"/>
          </a:xfrm>
        </p:grpSpPr>
        <p:pic>
          <p:nvPicPr>
            <p:cNvPr id="13" name="תמונה 6">
              <a:extLst>
                <a:ext uri="{FF2B5EF4-FFF2-40B4-BE49-F238E27FC236}">
                  <a16:creationId xmlns:a16="http://schemas.microsoft.com/office/drawing/2014/main" id="{BD757C5F-D6A2-857A-F7D3-408B52008031}"/>
                </a:ext>
              </a:extLst>
            </p:cNvPr>
            <p:cNvPicPr/>
            <p:nvPr userDrawn="1"/>
          </p:nvPicPr>
          <p:blipFill>
            <a:blip r:embed="rId4">
              <a:clrChange>
                <a:clrFrom>
                  <a:srgbClr val="AAAAAA"/>
                </a:clrFrom>
                <a:clrTo>
                  <a:srgbClr val="AAAAA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289" y="69737"/>
              <a:ext cx="710298" cy="658153"/>
            </a:xfrm>
            <a:prstGeom prst="rect">
              <a:avLst/>
            </a:prstGeom>
            <a:noFill/>
          </p:spPr>
        </p:pic>
        <p:grpSp>
          <p:nvGrpSpPr>
            <p:cNvPr id="14" name="קבוצה 4">
              <a:extLst>
                <a:ext uri="{FF2B5EF4-FFF2-40B4-BE49-F238E27FC236}">
                  <a16:creationId xmlns:a16="http://schemas.microsoft.com/office/drawing/2014/main" id="{9A72BD6D-25E8-6F86-8827-3E9AEFECFC9D}"/>
                </a:ext>
              </a:extLst>
            </p:cNvPr>
            <p:cNvGrpSpPr/>
            <p:nvPr userDrawn="1"/>
          </p:nvGrpSpPr>
          <p:grpSpPr>
            <a:xfrm>
              <a:off x="10289376" y="169119"/>
              <a:ext cx="1677865" cy="343457"/>
              <a:chOff x="1540713" y="766209"/>
              <a:chExt cx="9750423" cy="1995896"/>
            </a:xfrm>
            <a:solidFill>
              <a:srgbClr val="1AC0DD"/>
            </a:solidFill>
          </p:grpSpPr>
          <p:pic>
            <p:nvPicPr>
              <p:cNvPr id="20" name="תמונה 5" descr="תמונה שמכילה שעון, צג, מסך&#10;&#10;התיאור נוצר באופן אוטומטי">
                <a:extLst>
                  <a:ext uri="{FF2B5EF4-FFF2-40B4-BE49-F238E27FC236}">
                    <a16:creationId xmlns:a16="http://schemas.microsoft.com/office/drawing/2014/main" id="{63459AD3-E0D3-040C-2A31-AFD1E9F0BF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78" t="15479"/>
              <a:stretch/>
            </p:blipFill>
            <p:spPr>
              <a:xfrm>
                <a:off x="9421287" y="794658"/>
                <a:ext cx="1869849" cy="1967447"/>
              </a:xfrm>
              <a:prstGeom prst="rect">
                <a:avLst/>
              </a:prstGeom>
              <a:grpFill/>
            </p:spPr>
          </p:pic>
          <p:grpSp>
            <p:nvGrpSpPr>
              <p:cNvPr id="29" name="קבוצה 7">
                <a:extLst>
                  <a:ext uri="{FF2B5EF4-FFF2-40B4-BE49-F238E27FC236}">
                    <a16:creationId xmlns:a16="http://schemas.microsoft.com/office/drawing/2014/main" id="{1F88898F-9052-4102-70D7-0FF4F1399AD2}"/>
                  </a:ext>
                </a:extLst>
              </p:cNvPr>
              <p:cNvGrpSpPr/>
              <p:nvPr/>
            </p:nvGrpSpPr>
            <p:grpSpPr>
              <a:xfrm>
                <a:off x="1540713" y="766209"/>
                <a:ext cx="7499487" cy="1909341"/>
                <a:chOff x="1640385" y="777609"/>
                <a:chExt cx="7499487" cy="1909341"/>
              </a:xfrm>
              <a:grpFill/>
            </p:grpSpPr>
            <p:grpSp>
              <p:nvGrpSpPr>
                <p:cNvPr id="30" name="קבוצה 8">
                  <a:extLst>
                    <a:ext uri="{FF2B5EF4-FFF2-40B4-BE49-F238E27FC236}">
                      <a16:creationId xmlns:a16="http://schemas.microsoft.com/office/drawing/2014/main" id="{588AE5BA-0600-F16E-9499-7D85863FE55A}"/>
                    </a:ext>
                  </a:extLst>
                </p:cNvPr>
                <p:cNvGrpSpPr/>
                <p:nvPr/>
              </p:nvGrpSpPr>
              <p:grpSpPr>
                <a:xfrm>
                  <a:off x="1640385" y="777609"/>
                  <a:ext cx="7499487" cy="1909341"/>
                  <a:chOff x="1640385" y="777609"/>
                  <a:chExt cx="7499487" cy="1909341"/>
                </a:xfrm>
                <a:grpFill/>
              </p:grpSpPr>
              <p:sp>
                <p:nvSpPr>
                  <p:cNvPr id="32" name="צורה חופשית: צורה 11">
                    <a:extLst>
                      <a:ext uri="{FF2B5EF4-FFF2-40B4-BE49-F238E27FC236}">
                        <a16:creationId xmlns:a16="http://schemas.microsoft.com/office/drawing/2014/main" id="{1486604B-9ECD-0F28-8318-D5B6B93304D0}"/>
                      </a:ext>
                    </a:extLst>
                  </p:cNvPr>
                  <p:cNvSpPr/>
                  <p:nvPr/>
                </p:nvSpPr>
                <p:spPr>
                  <a:xfrm>
                    <a:off x="5874560" y="777609"/>
                    <a:ext cx="497101" cy="84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101" h="843555">
                        <a:moveTo>
                          <a:pt x="100603" y="0"/>
                        </a:moveTo>
                        <a:lnTo>
                          <a:pt x="497101" y="0"/>
                        </a:lnTo>
                        <a:lnTo>
                          <a:pt x="497101" y="307826"/>
                        </a:lnTo>
                        <a:lnTo>
                          <a:pt x="310687" y="843555"/>
                        </a:lnTo>
                        <a:lnTo>
                          <a:pt x="0" y="843555"/>
                        </a:lnTo>
                        <a:lnTo>
                          <a:pt x="100603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צורה חופשית: צורה 12">
                    <a:extLst>
                      <a:ext uri="{FF2B5EF4-FFF2-40B4-BE49-F238E27FC236}">
                        <a16:creationId xmlns:a16="http://schemas.microsoft.com/office/drawing/2014/main" id="{FD6D443F-B139-A22E-C262-2BE0B0824565}"/>
                      </a:ext>
                    </a:extLst>
                  </p:cNvPr>
                  <p:cNvSpPr/>
                  <p:nvPr/>
                </p:nvSpPr>
                <p:spPr>
                  <a:xfrm>
                    <a:off x="1640385" y="910437"/>
                    <a:ext cx="1663790" cy="1776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790" h="1776387">
                        <a:moveTo>
                          <a:pt x="0" y="0"/>
                        </a:moveTo>
                        <a:lnTo>
                          <a:pt x="482666" y="0"/>
                        </a:lnTo>
                        <a:lnTo>
                          <a:pt x="639606" y="1403580"/>
                        </a:lnTo>
                        <a:lnTo>
                          <a:pt x="719557" y="1403580"/>
                        </a:lnTo>
                        <a:cubicBezTo>
                          <a:pt x="886491" y="1407283"/>
                          <a:pt x="1005677" y="1368034"/>
                          <a:pt x="1077115" y="1285832"/>
                        </a:cubicBezTo>
                        <a:cubicBezTo>
                          <a:pt x="1148552" y="1203630"/>
                          <a:pt x="1183346" y="1056260"/>
                          <a:pt x="1181495" y="843720"/>
                        </a:cubicBezTo>
                        <a:lnTo>
                          <a:pt x="1181495" y="372734"/>
                        </a:lnTo>
                        <a:lnTo>
                          <a:pt x="796547" y="372734"/>
                        </a:lnTo>
                        <a:lnTo>
                          <a:pt x="796547" y="0"/>
                        </a:lnTo>
                        <a:lnTo>
                          <a:pt x="1663790" y="0"/>
                        </a:lnTo>
                        <a:lnTo>
                          <a:pt x="1663790" y="843720"/>
                        </a:lnTo>
                        <a:cubicBezTo>
                          <a:pt x="1663318" y="1079913"/>
                          <a:pt x="1626456" y="1266239"/>
                          <a:pt x="1553203" y="1402698"/>
                        </a:cubicBezTo>
                        <a:cubicBezTo>
                          <a:pt x="1479951" y="1539157"/>
                          <a:pt x="1373146" y="1635967"/>
                          <a:pt x="1232787" y="1693128"/>
                        </a:cubicBezTo>
                        <a:cubicBezTo>
                          <a:pt x="1092428" y="1750288"/>
                          <a:pt x="921351" y="1778017"/>
                          <a:pt x="719557" y="1776314"/>
                        </a:cubicBezTo>
                        <a:lnTo>
                          <a:pt x="204319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צורה חופשית: צורה 13">
                    <a:extLst>
                      <a:ext uri="{FF2B5EF4-FFF2-40B4-BE49-F238E27FC236}">
                        <a16:creationId xmlns:a16="http://schemas.microsoft.com/office/drawing/2014/main" id="{26EC133E-4E89-9010-D4D9-33E4D11049BE}"/>
                      </a:ext>
                    </a:extLst>
                  </p:cNvPr>
                  <p:cNvSpPr/>
                  <p:nvPr/>
                </p:nvSpPr>
                <p:spPr>
                  <a:xfrm>
                    <a:off x="3360640" y="910437"/>
                    <a:ext cx="858565" cy="1776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565" h="1776513">
                        <a:moveTo>
                          <a:pt x="124368" y="0"/>
                        </a:moveTo>
                        <a:lnTo>
                          <a:pt x="858361" y="0"/>
                        </a:lnTo>
                        <a:lnTo>
                          <a:pt x="858361" y="1234734"/>
                        </a:lnTo>
                        <a:cubicBezTo>
                          <a:pt x="861567" y="1438590"/>
                          <a:pt x="827047" y="1580650"/>
                          <a:pt x="754800" y="1660915"/>
                        </a:cubicBezTo>
                        <a:cubicBezTo>
                          <a:pt x="682554" y="1741181"/>
                          <a:pt x="553348" y="1779647"/>
                          <a:pt x="367182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180630" y="1403580"/>
                        </a:lnTo>
                        <a:cubicBezTo>
                          <a:pt x="256139" y="1404445"/>
                          <a:pt x="307959" y="1387165"/>
                          <a:pt x="336090" y="1351742"/>
                        </a:cubicBezTo>
                        <a:cubicBezTo>
                          <a:pt x="364221" y="1316318"/>
                          <a:pt x="377546" y="1257568"/>
                          <a:pt x="376065" y="1175489"/>
                        </a:cubicBezTo>
                        <a:lnTo>
                          <a:pt x="376065" y="372734"/>
                        </a:lnTo>
                        <a:lnTo>
                          <a:pt x="124368" y="372734"/>
                        </a:lnTo>
                        <a:lnTo>
                          <a:pt x="124368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צורה חופשית: צורה 14">
                    <a:extLst>
                      <a:ext uri="{FF2B5EF4-FFF2-40B4-BE49-F238E27FC236}">
                        <a16:creationId xmlns:a16="http://schemas.microsoft.com/office/drawing/2014/main" id="{9D91B27F-A92F-6DAC-82A4-5C8D0B363B12}"/>
                      </a:ext>
                    </a:extLst>
                  </p:cNvPr>
                  <p:cNvSpPr/>
                  <p:nvPr/>
                </p:nvSpPr>
                <p:spPr>
                  <a:xfrm>
                    <a:off x="4490848" y="910436"/>
                    <a:ext cx="485257" cy="1054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054166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054166"/>
                        </a:lnTo>
                        <a:lnTo>
                          <a:pt x="0" y="1054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צורה חופשית: צורה 15">
                    <a:extLst>
                      <a:ext uri="{FF2B5EF4-FFF2-40B4-BE49-F238E27FC236}">
                        <a16:creationId xmlns:a16="http://schemas.microsoft.com/office/drawing/2014/main" id="{2F5DDE44-8D87-3487-919A-B39E60092DC4}"/>
                      </a:ext>
                    </a:extLst>
                  </p:cNvPr>
                  <p:cNvSpPr/>
                  <p:nvPr/>
                </p:nvSpPr>
                <p:spPr>
                  <a:xfrm>
                    <a:off x="5184456" y="910436"/>
                    <a:ext cx="485257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776314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776314"/>
                        </a:lnTo>
                        <a:lnTo>
                          <a:pt x="0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צורה חופשית: צורה 16">
                    <a:extLst>
                      <a:ext uri="{FF2B5EF4-FFF2-40B4-BE49-F238E27FC236}">
                        <a16:creationId xmlns:a16="http://schemas.microsoft.com/office/drawing/2014/main" id="{F50329C1-1582-8FD2-9597-62C326154199}"/>
                      </a:ext>
                    </a:extLst>
                  </p:cNvPr>
                  <p:cNvSpPr/>
                  <p:nvPr/>
                </p:nvSpPr>
                <p:spPr>
                  <a:xfrm>
                    <a:off x="6330171" y="910436"/>
                    <a:ext cx="115699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991" h="1776314">
                        <a:moveTo>
                          <a:pt x="130289" y="0"/>
                        </a:moveTo>
                        <a:lnTo>
                          <a:pt x="860877" y="0"/>
                        </a:lnTo>
                        <a:lnTo>
                          <a:pt x="1156991" y="1776314"/>
                        </a:lnTo>
                        <a:lnTo>
                          <a:pt x="695053" y="1776314"/>
                        </a:lnTo>
                        <a:lnTo>
                          <a:pt x="632869" y="1382845"/>
                        </a:lnTo>
                        <a:lnTo>
                          <a:pt x="618063" y="1382845"/>
                        </a:lnTo>
                        <a:cubicBezTo>
                          <a:pt x="589092" y="1504083"/>
                          <a:pt x="533915" y="1599616"/>
                          <a:pt x="452531" y="1669445"/>
                        </a:cubicBezTo>
                        <a:cubicBezTo>
                          <a:pt x="371148" y="1739274"/>
                          <a:pt x="252877" y="1774897"/>
                          <a:pt x="97717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97717" y="1403580"/>
                        </a:lnTo>
                        <a:cubicBezTo>
                          <a:pt x="286093" y="1402099"/>
                          <a:pt x="412628" y="1352482"/>
                          <a:pt x="477323" y="1254729"/>
                        </a:cubicBezTo>
                        <a:cubicBezTo>
                          <a:pt x="542018" y="1156975"/>
                          <a:pt x="560579" y="1019973"/>
                          <a:pt x="533004" y="843720"/>
                        </a:cubicBezTo>
                        <a:lnTo>
                          <a:pt x="467859" y="372734"/>
                        </a:lnTo>
                        <a:lnTo>
                          <a:pt x="130289" y="372734"/>
                        </a:lnTo>
                        <a:lnTo>
                          <a:pt x="130289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צורה חופשית: צורה 17">
                    <a:extLst>
                      <a:ext uri="{FF2B5EF4-FFF2-40B4-BE49-F238E27FC236}">
                        <a16:creationId xmlns:a16="http://schemas.microsoft.com/office/drawing/2014/main" id="{8E15D155-11B2-B37A-FF1E-6D005A5A0F4C}"/>
                      </a:ext>
                    </a:extLst>
                  </p:cNvPr>
                  <p:cNvSpPr/>
                  <p:nvPr/>
                </p:nvSpPr>
                <p:spPr>
                  <a:xfrm>
                    <a:off x="7603411" y="910436"/>
                    <a:ext cx="153646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6461" h="1776314">
                        <a:moveTo>
                          <a:pt x="0" y="0"/>
                        </a:moveTo>
                        <a:lnTo>
                          <a:pt x="1536461" y="0"/>
                        </a:lnTo>
                        <a:lnTo>
                          <a:pt x="1536461" y="1776314"/>
                        </a:lnTo>
                        <a:lnTo>
                          <a:pt x="1054166" y="1776314"/>
                        </a:lnTo>
                        <a:lnTo>
                          <a:pt x="1054166" y="372734"/>
                        </a:lnTo>
                        <a:lnTo>
                          <a:pt x="0" y="3727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צורה חופשית: צורה 10">
                  <a:extLst>
                    <a:ext uri="{FF2B5EF4-FFF2-40B4-BE49-F238E27FC236}">
                      <a16:creationId xmlns:a16="http://schemas.microsoft.com/office/drawing/2014/main" id="{C70BC487-E2D2-0AD5-F462-CA7B37DAC720}"/>
                    </a:ext>
                  </a:extLst>
                </p:cNvPr>
                <p:cNvSpPr/>
                <p:nvPr/>
              </p:nvSpPr>
              <p:spPr>
                <a:xfrm>
                  <a:off x="7609333" y="1671450"/>
                  <a:ext cx="485257" cy="101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15301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15301"/>
                      </a:lnTo>
                      <a:lnTo>
                        <a:pt x="0" y="10153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תיבת טקסט 18">
              <a:extLst>
                <a:ext uri="{FF2B5EF4-FFF2-40B4-BE49-F238E27FC236}">
                  <a16:creationId xmlns:a16="http://schemas.microsoft.com/office/drawing/2014/main" id="{DDDEDBE4-720F-3016-0B99-552128E1242F}"/>
                </a:ext>
              </a:extLst>
            </p:cNvPr>
            <p:cNvSpPr txBox="1"/>
            <p:nvPr userDrawn="1"/>
          </p:nvSpPr>
          <p:spPr>
            <a:xfrm>
              <a:off x="4203369" y="113400"/>
              <a:ext cx="5283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ג'וינט - אשל | הזדקנות מיטבית בעידן של 100 שנות חיים |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3B5101-C9D0-C1B8-EB02-9E175E808C45}"/>
              </a:ext>
            </a:extLst>
          </p:cNvPr>
          <p:cNvGrpSpPr/>
          <p:nvPr/>
        </p:nvGrpSpPr>
        <p:grpSpPr>
          <a:xfrm>
            <a:off x="-52542" y="223033"/>
            <a:ext cx="2604526" cy="630045"/>
            <a:chOff x="9143371" y="962321"/>
            <a:chExt cx="2604526" cy="63004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641ECD-70E7-84E3-879C-28F2ADF2473E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C3D656-065C-E748-892C-06712D0493E5}"/>
                </a:ext>
              </a:extLst>
            </p:cNvPr>
            <p:cNvGrpSpPr/>
            <p:nvPr/>
          </p:nvGrpSpPr>
          <p:grpSpPr>
            <a:xfrm>
              <a:off x="9143371" y="962321"/>
              <a:ext cx="2566451" cy="630045"/>
              <a:chOff x="9517321" y="794894"/>
              <a:chExt cx="2566451" cy="63004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E6AF72B-58F6-6B95-5633-435C84A3303E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A0CCF9E-88A2-B525-36EE-4231E618E07B}"/>
                  </a:ext>
                </a:extLst>
              </p:cNvPr>
              <p:cNvGrpSpPr/>
              <p:nvPr/>
            </p:nvGrpSpPr>
            <p:grpSpPr>
              <a:xfrm>
                <a:off x="9517321" y="794894"/>
                <a:ext cx="2551211" cy="630045"/>
                <a:chOff x="9517321" y="794894"/>
                <a:chExt cx="2551211" cy="630045"/>
              </a:xfrm>
            </p:grpSpPr>
            <p:sp>
              <p:nvSpPr>
                <p:cNvPr id="44" name="Title 1">
                  <a:extLst>
                    <a:ext uri="{FF2B5EF4-FFF2-40B4-BE49-F238E27FC236}">
                      <a16:creationId xmlns:a16="http://schemas.microsoft.com/office/drawing/2014/main" id="{7758D787-8B5C-7B78-EC0A-74C50705CFD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17321" y="794894"/>
                  <a:ext cx="2153876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תמיכה </a:t>
                  </a:r>
                  <a:b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בארבעה תחומי סיוע</a:t>
                  </a:r>
                </a:p>
              </p:txBody>
            </p:sp>
            <p:pic>
              <p:nvPicPr>
                <p:cNvPr id="45" name="Graphic 44" descr="Connections outline">
                  <a:extLst>
                    <a:ext uri="{FF2B5EF4-FFF2-40B4-BE49-F238E27FC236}">
                      <a16:creationId xmlns:a16="http://schemas.microsoft.com/office/drawing/2014/main" id="{605F4F5B-DF25-38B3-D683-6AA547E48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82223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2E9A7-8914-C552-30D6-C9683DA16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B944230-EAEC-4ED9-A2B0-CAB5699D13E4}"/>
              </a:ext>
            </a:extLst>
          </p:cNvPr>
          <p:cNvSpPr txBox="1">
            <a:spLocks/>
          </p:cNvSpPr>
          <p:nvPr/>
        </p:nvSpPr>
        <p:spPr>
          <a:xfrm>
            <a:off x="1924407" y="916562"/>
            <a:ext cx="7463448" cy="105738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25% תלויים לחלוטין (בכל תחומי הסיוע)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ברשת התמיכה שלהם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2286A2-E0EA-E44D-CF2F-F40449443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84472"/>
              </p:ext>
            </p:extLst>
          </p:nvPr>
        </p:nvGraphicFramePr>
        <p:xfrm>
          <a:off x="1818230" y="1979827"/>
          <a:ext cx="7843563" cy="454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45C437B-BEF6-3A4B-8638-9829BB01BC61}"/>
              </a:ext>
            </a:extLst>
          </p:cNvPr>
          <p:cNvGrpSpPr/>
          <p:nvPr/>
        </p:nvGrpSpPr>
        <p:grpSpPr>
          <a:xfrm>
            <a:off x="2584514" y="224426"/>
            <a:ext cx="7702668" cy="658153"/>
            <a:chOff x="4203369" y="69737"/>
            <a:chExt cx="7763872" cy="658153"/>
          </a:xfrm>
        </p:grpSpPr>
        <p:pic>
          <p:nvPicPr>
            <p:cNvPr id="14" name="תמונה 6">
              <a:extLst>
                <a:ext uri="{FF2B5EF4-FFF2-40B4-BE49-F238E27FC236}">
                  <a16:creationId xmlns:a16="http://schemas.microsoft.com/office/drawing/2014/main" id="{985077CC-0506-9033-CC7E-C34EDCAFBAA2}"/>
                </a:ext>
              </a:extLst>
            </p:cNvPr>
            <p:cNvPicPr/>
            <p:nvPr userDrawn="1"/>
          </p:nvPicPr>
          <p:blipFill>
            <a:blip r:embed="rId4">
              <a:clrChange>
                <a:clrFrom>
                  <a:srgbClr val="AAAAAA"/>
                </a:clrFrom>
                <a:clrTo>
                  <a:srgbClr val="AAAAA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289" y="69737"/>
              <a:ext cx="710298" cy="658153"/>
            </a:xfrm>
            <a:prstGeom prst="rect">
              <a:avLst/>
            </a:prstGeom>
            <a:noFill/>
          </p:spPr>
        </p:pic>
        <p:grpSp>
          <p:nvGrpSpPr>
            <p:cNvPr id="15" name="קבוצה 4">
              <a:extLst>
                <a:ext uri="{FF2B5EF4-FFF2-40B4-BE49-F238E27FC236}">
                  <a16:creationId xmlns:a16="http://schemas.microsoft.com/office/drawing/2014/main" id="{5774435A-3C1F-0FAE-FCB0-496D13110854}"/>
                </a:ext>
              </a:extLst>
            </p:cNvPr>
            <p:cNvGrpSpPr/>
            <p:nvPr userDrawn="1"/>
          </p:nvGrpSpPr>
          <p:grpSpPr>
            <a:xfrm>
              <a:off x="10289376" y="169119"/>
              <a:ext cx="1677865" cy="343457"/>
              <a:chOff x="1540713" y="766209"/>
              <a:chExt cx="9750423" cy="1995896"/>
            </a:xfrm>
            <a:solidFill>
              <a:srgbClr val="1AC0DD"/>
            </a:solidFill>
          </p:grpSpPr>
          <p:pic>
            <p:nvPicPr>
              <p:cNvPr id="19" name="תמונה 5" descr="תמונה שמכילה שעון, צג, מסך&#10;&#10;התיאור נוצר באופן אוטומטי">
                <a:extLst>
                  <a:ext uri="{FF2B5EF4-FFF2-40B4-BE49-F238E27FC236}">
                    <a16:creationId xmlns:a16="http://schemas.microsoft.com/office/drawing/2014/main" id="{CDBC57CC-2E8E-3D83-080E-9F4AC075EA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78" t="15479"/>
              <a:stretch/>
            </p:blipFill>
            <p:spPr>
              <a:xfrm>
                <a:off x="9421287" y="794658"/>
                <a:ext cx="1869849" cy="1967447"/>
              </a:xfrm>
              <a:prstGeom prst="rect">
                <a:avLst/>
              </a:prstGeom>
              <a:grpFill/>
            </p:spPr>
          </p:pic>
          <p:grpSp>
            <p:nvGrpSpPr>
              <p:cNvPr id="20" name="קבוצה 7">
                <a:extLst>
                  <a:ext uri="{FF2B5EF4-FFF2-40B4-BE49-F238E27FC236}">
                    <a16:creationId xmlns:a16="http://schemas.microsoft.com/office/drawing/2014/main" id="{6B3613B2-4A37-DDDB-264B-3142D74C9090}"/>
                  </a:ext>
                </a:extLst>
              </p:cNvPr>
              <p:cNvGrpSpPr/>
              <p:nvPr/>
            </p:nvGrpSpPr>
            <p:grpSpPr>
              <a:xfrm>
                <a:off x="1540713" y="766209"/>
                <a:ext cx="7499487" cy="1909341"/>
                <a:chOff x="1640385" y="777609"/>
                <a:chExt cx="7499487" cy="1909341"/>
              </a:xfrm>
              <a:grpFill/>
            </p:grpSpPr>
            <p:grpSp>
              <p:nvGrpSpPr>
                <p:cNvPr id="21" name="קבוצה 8">
                  <a:extLst>
                    <a:ext uri="{FF2B5EF4-FFF2-40B4-BE49-F238E27FC236}">
                      <a16:creationId xmlns:a16="http://schemas.microsoft.com/office/drawing/2014/main" id="{B9C985B4-F082-77D1-0B6E-599F25BB618D}"/>
                    </a:ext>
                  </a:extLst>
                </p:cNvPr>
                <p:cNvGrpSpPr/>
                <p:nvPr/>
              </p:nvGrpSpPr>
              <p:grpSpPr>
                <a:xfrm>
                  <a:off x="1640385" y="777609"/>
                  <a:ext cx="7499487" cy="1909341"/>
                  <a:chOff x="1640385" y="777609"/>
                  <a:chExt cx="7499487" cy="1909341"/>
                </a:xfrm>
                <a:grpFill/>
              </p:grpSpPr>
              <p:sp>
                <p:nvSpPr>
                  <p:cNvPr id="23" name="צורה חופשית: צורה 11">
                    <a:extLst>
                      <a:ext uri="{FF2B5EF4-FFF2-40B4-BE49-F238E27FC236}">
                        <a16:creationId xmlns:a16="http://schemas.microsoft.com/office/drawing/2014/main" id="{5659FD41-7167-159F-5241-A84D922AF797}"/>
                      </a:ext>
                    </a:extLst>
                  </p:cNvPr>
                  <p:cNvSpPr/>
                  <p:nvPr/>
                </p:nvSpPr>
                <p:spPr>
                  <a:xfrm>
                    <a:off x="5874560" y="777609"/>
                    <a:ext cx="497101" cy="84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101" h="843555">
                        <a:moveTo>
                          <a:pt x="100603" y="0"/>
                        </a:moveTo>
                        <a:lnTo>
                          <a:pt x="497101" y="0"/>
                        </a:lnTo>
                        <a:lnTo>
                          <a:pt x="497101" y="307826"/>
                        </a:lnTo>
                        <a:lnTo>
                          <a:pt x="310687" y="843555"/>
                        </a:lnTo>
                        <a:lnTo>
                          <a:pt x="0" y="843555"/>
                        </a:lnTo>
                        <a:lnTo>
                          <a:pt x="100603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צורה חופשית: צורה 12">
                    <a:extLst>
                      <a:ext uri="{FF2B5EF4-FFF2-40B4-BE49-F238E27FC236}">
                        <a16:creationId xmlns:a16="http://schemas.microsoft.com/office/drawing/2014/main" id="{842F786F-BF8A-FFAA-3411-7D93F6BED430}"/>
                      </a:ext>
                    </a:extLst>
                  </p:cNvPr>
                  <p:cNvSpPr/>
                  <p:nvPr/>
                </p:nvSpPr>
                <p:spPr>
                  <a:xfrm>
                    <a:off x="1640385" y="910437"/>
                    <a:ext cx="1663790" cy="1776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790" h="1776387">
                        <a:moveTo>
                          <a:pt x="0" y="0"/>
                        </a:moveTo>
                        <a:lnTo>
                          <a:pt x="482666" y="0"/>
                        </a:lnTo>
                        <a:lnTo>
                          <a:pt x="639606" y="1403580"/>
                        </a:lnTo>
                        <a:lnTo>
                          <a:pt x="719557" y="1403580"/>
                        </a:lnTo>
                        <a:cubicBezTo>
                          <a:pt x="886491" y="1407283"/>
                          <a:pt x="1005677" y="1368034"/>
                          <a:pt x="1077115" y="1285832"/>
                        </a:cubicBezTo>
                        <a:cubicBezTo>
                          <a:pt x="1148552" y="1203630"/>
                          <a:pt x="1183346" y="1056260"/>
                          <a:pt x="1181495" y="843720"/>
                        </a:cubicBezTo>
                        <a:lnTo>
                          <a:pt x="1181495" y="372734"/>
                        </a:lnTo>
                        <a:lnTo>
                          <a:pt x="796547" y="372734"/>
                        </a:lnTo>
                        <a:lnTo>
                          <a:pt x="796547" y="0"/>
                        </a:lnTo>
                        <a:lnTo>
                          <a:pt x="1663790" y="0"/>
                        </a:lnTo>
                        <a:lnTo>
                          <a:pt x="1663790" y="843720"/>
                        </a:lnTo>
                        <a:cubicBezTo>
                          <a:pt x="1663318" y="1079913"/>
                          <a:pt x="1626456" y="1266239"/>
                          <a:pt x="1553203" y="1402698"/>
                        </a:cubicBezTo>
                        <a:cubicBezTo>
                          <a:pt x="1479951" y="1539157"/>
                          <a:pt x="1373146" y="1635967"/>
                          <a:pt x="1232787" y="1693128"/>
                        </a:cubicBezTo>
                        <a:cubicBezTo>
                          <a:pt x="1092428" y="1750288"/>
                          <a:pt x="921351" y="1778017"/>
                          <a:pt x="719557" y="1776314"/>
                        </a:cubicBezTo>
                        <a:lnTo>
                          <a:pt x="204319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צורה חופשית: צורה 13">
                    <a:extLst>
                      <a:ext uri="{FF2B5EF4-FFF2-40B4-BE49-F238E27FC236}">
                        <a16:creationId xmlns:a16="http://schemas.microsoft.com/office/drawing/2014/main" id="{87802BD2-D7D4-AC64-2BD9-FDD372C76802}"/>
                      </a:ext>
                    </a:extLst>
                  </p:cNvPr>
                  <p:cNvSpPr/>
                  <p:nvPr/>
                </p:nvSpPr>
                <p:spPr>
                  <a:xfrm>
                    <a:off x="3360640" y="910437"/>
                    <a:ext cx="858565" cy="1776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565" h="1776513">
                        <a:moveTo>
                          <a:pt x="124368" y="0"/>
                        </a:moveTo>
                        <a:lnTo>
                          <a:pt x="858361" y="0"/>
                        </a:lnTo>
                        <a:lnTo>
                          <a:pt x="858361" y="1234734"/>
                        </a:lnTo>
                        <a:cubicBezTo>
                          <a:pt x="861567" y="1438590"/>
                          <a:pt x="827047" y="1580650"/>
                          <a:pt x="754800" y="1660915"/>
                        </a:cubicBezTo>
                        <a:cubicBezTo>
                          <a:pt x="682554" y="1741181"/>
                          <a:pt x="553348" y="1779647"/>
                          <a:pt x="367182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180630" y="1403580"/>
                        </a:lnTo>
                        <a:cubicBezTo>
                          <a:pt x="256139" y="1404445"/>
                          <a:pt x="307959" y="1387165"/>
                          <a:pt x="336090" y="1351742"/>
                        </a:cubicBezTo>
                        <a:cubicBezTo>
                          <a:pt x="364221" y="1316318"/>
                          <a:pt x="377546" y="1257568"/>
                          <a:pt x="376065" y="1175489"/>
                        </a:cubicBezTo>
                        <a:lnTo>
                          <a:pt x="376065" y="372734"/>
                        </a:lnTo>
                        <a:lnTo>
                          <a:pt x="124368" y="372734"/>
                        </a:lnTo>
                        <a:lnTo>
                          <a:pt x="124368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צורה חופשית: צורה 14">
                    <a:extLst>
                      <a:ext uri="{FF2B5EF4-FFF2-40B4-BE49-F238E27FC236}">
                        <a16:creationId xmlns:a16="http://schemas.microsoft.com/office/drawing/2014/main" id="{D1DAA434-0AB7-A9CF-590E-755EE17EDF0F}"/>
                      </a:ext>
                    </a:extLst>
                  </p:cNvPr>
                  <p:cNvSpPr/>
                  <p:nvPr/>
                </p:nvSpPr>
                <p:spPr>
                  <a:xfrm>
                    <a:off x="4490848" y="910436"/>
                    <a:ext cx="485257" cy="1054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054166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054166"/>
                        </a:lnTo>
                        <a:lnTo>
                          <a:pt x="0" y="1054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צורה חופשית: צורה 15">
                    <a:extLst>
                      <a:ext uri="{FF2B5EF4-FFF2-40B4-BE49-F238E27FC236}">
                        <a16:creationId xmlns:a16="http://schemas.microsoft.com/office/drawing/2014/main" id="{125ACEC8-5010-7D81-8558-7E0E1EA00877}"/>
                      </a:ext>
                    </a:extLst>
                  </p:cNvPr>
                  <p:cNvSpPr/>
                  <p:nvPr/>
                </p:nvSpPr>
                <p:spPr>
                  <a:xfrm>
                    <a:off x="5184456" y="910436"/>
                    <a:ext cx="485257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776314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776314"/>
                        </a:lnTo>
                        <a:lnTo>
                          <a:pt x="0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צורה חופשית: צורה 16">
                    <a:extLst>
                      <a:ext uri="{FF2B5EF4-FFF2-40B4-BE49-F238E27FC236}">
                        <a16:creationId xmlns:a16="http://schemas.microsoft.com/office/drawing/2014/main" id="{37FA33D4-5629-C097-C5A3-974F3843E28C}"/>
                      </a:ext>
                    </a:extLst>
                  </p:cNvPr>
                  <p:cNvSpPr/>
                  <p:nvPr/>
                </p:nvSpPr>
                <p:spPr>
                  <a:xfrm>
                    <a:off x="6330171" y="910436"/>
                    <a:ext cx="115699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991" h="1776314">
                        <a:moveTo>
                          <a:pt x="130289" y="0"/>
                        </a:moveTo>
                        <a:lnTo>
                          <a:pt x="860877" y="0"/>
                        </a:lnTo>
                        <a:lnTo>
                          <a:pt x="1156991" y="1776314"/>
                        </a:lnTo>
                        <a:lnTo>
                          <a:pt x="695053" y="1776314"/>
                        </a:lnTo>
                        <a:lnTo>
                          <a:pt x="632869" y="1382845"/>
                        </a:lnTo>
                        <a:lnTo>
                          <a:pt x="618063" y="1382845"/>
                        </a:lnTo>
                        <a:cubicBezTo>
                          <a:pt x="589092" y="1504083"/>
                          <a:pt x="533915" y="1599616"/>
                          <a:pt x="452531" y="1669445"/>
                        </a:cubicBezTo>
                        <a:cubicBezTo>
                          <a:pt x="371148" y="1739274"/>
                          <a:pt x="252877" y="1774897"/>
                          <a:pt x="97717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97717" y="1403580"/>
                        </a:lnTo>
                        <a:cubicBezTo>
                          <a:pt x="286093" y="1402099"/>
                          <a:pt x="412628" y="1352482"/>
                          <a:pt x="477323" y="1254729"/>
                        </a:cubicBezTo>
                        <a:cubicBezTo>
                          <a:pt x="542018" y="1156975"/>
                          <a:pt x="560579" y="1019973"/>
                          <a:pt x="533004" y="843720"/>
                        </a:cubicBezTo>
                        <a:lnTo>
                          <a:pt x="467859" y="372734"/>
                        </a:lnTo>
                        <a:lnTo>
                          <a:pt x="130289" y="372734"/>
                        </a:lnTo>
                        <a:lnTo>
                          <a:pt x="130289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צורה חופשית: צורה 17">
                    <a:extLst>
                      <a:ext uri="{FF2B5EF4-FFF2-40B4-BE49-F238E27FC236}">
                        <a16:creationId xmlns:a16="http://schemas.microsoft.com/office/drawing/2014/main" id="{7F678623-3B3A-34A1-EE06-B6CB65415888}"/>
                      </a:ext>
                    </a:extLst>
                  </p:cNvPr>
                  <p:cNvSpPr/>
                  <p:nvPr/>
                </p:nvSpPr>
                <p:spPr>
                  <a:xfrm>
                    <a:off x="7603411" y="910436"/>
                    <a:ext cx="153646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6461" h="1776314">
                        <a:moveTo>
                          <a:pt x="0" y="0"/>
                        </a:moveTo>
                        <a:lnTo>
                          <a:pt x="1536461" y="0"/>
                        </a:lnTo>
                        <a:lnTo>
                          <a:pt x="1536461" y="1776314"/>
                        </a:lnTo>
                        <a:lnTo>
                          <a:pt x="1054166" y="1776314"/>
                        </a:lnTo>
                        <a:lnTo>
                          <a:pt x="1054166" y="372734"/>
                        </a:lnTo>
                        <a:lnTo>
                          <a:pt x="0" y="3727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" name="צורה חופשית: צורה 10">
                  <a:extLst>
                    <a:ext uri="{FF2B5EF4-FFF2-40B4-BE49-F238E27FC236}">
                      <a16:creationId xmlns:a16="http://schemas.microsoft.com/office/drawing/2014/main" id="{5FFC9078-64CF-D0E8-6EAE-4595D3AF4125}"/>
                    </a:ext>
                  </a:extLst>
                </p:cNvPr>
                <p:cNvSpPr/>
                <p:nvPr/>
              </p:nvSpPr>
              <p:spPr>
                <a:xfrm>
                  <a:off x="7609333" y="1671450"/>
                  <a:ext cx="485257" cy="101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15301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15301"/>
                      </a:lnTo>
                      <a:lnTo>
                        <a:pt x="0" y="10153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תיבת טקסט 18">
              <a:extLst>
                <a:ext uri="{FF2B5EF4-FFF2-40B4-BE49-F238E27FC236}">
                  <a16:creationId xmlns:a16="http://schemas.microsoft.com/office/drawing/2014/main" id="{9F87CD17-64C3-BFEA-D7CE-27C824BF63A2}"/>
                </a:ext>
              </a:extLst>
            </p:cNvPr>
            <p:cNvSpPr txBox="1"/>
            <p:nvPr userDrawn="1"/>
          </p:nvSpPr>
          <p:spPr>
            <a:xfrm>
              <a:off x="4203369" y="113400"/>
              <a:ext cx="5283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100" normalizeH="0" baseline="0" noProof="0" dirty="0">
                  <a:ln>
                    <a:noFill/>
                  </a:ln>
                  <a:effectLst/>
                  <a:uLnTx/>
                  <a:uFillTx/>
                </a:rPr>
                <a:t>ג'וינט - אשל | הזדקנות מיטבית בעידן של 100 שנות חיים |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8BC4C-551B-768C-8C09-2FCB06DA9825}"/>
              </a:ext>
            </a:extLst>
          </p:cNvPr>
          <p:cNvGrpSpPr/>
          <p:nvPr/>
        </p:nvGrpSpPr>
        <p:grpSpPr>
          <a:xfrm>
            <a:off x="-52542" y="223033"/>
            <a:ext cx="2604526" cy="630045"/>
            <a:chOff x="9143371" y="962321"/>
            <a:chExt cx="2604526" cy="63004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96C52C-585D-2119-9867-AC7DE8F80101}"/>
                </a:ext>
              </a:extLst>
            </p:cNvPr>
            <p:cNvSpPr/>
            <p:nvPr/>
          </p:nvSpPr>
          <p:spPr>
            <a:xfrm>
              <a:off x="11261829" y="1008483"/>
              <a:ext cx="486068" cy="48606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97BA9C2-F772-0A67-BEB0-F86C83E2C5C4}"/>
                </a:ext>
              </a:extLst>
            </p:cNvPr>
            <p:cNvGrpSpPr/>
            <p:nvPr/>
          </p:nvGrpSpPr>
          <p:grpSpPr>
            <a:xfrm>
              <a:off x="9143371" y="962321"/>
              <a:ext cx="2566451" cy="630045"/>
              <a:chOff x="9517321" y="794894"/>
              <a:chExt cx="2566451" cy="63004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85D983-6ABC-38DD-87F1-0F385E99CE8E}"/>
                  </a:ext>
                </a:extLst>
              </p:cNvPr>
              <p:cNvSpPr/>
              <p:nvPr/>
            </p:nvSpPr>
            <p:spPr>
              <a:xfrm>
                <a:off x="11597704" y="873022"/>
                <a:ext cx="486068" cy="486068"/>
              </a:xfrm>
              <a:prstGeom prst="rect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8F564E5-31CA-BA53-3397-A5CACE4590C6}"/>
                  </a:ext>
                </a:extLst>
              </p:cNvPr>
              <p:cNvGrpSpPr/>
              <p:nvPr/>
            </p:nvGrpSpPr>
            <p:grpSpPr>
              <a:xfrm>
                <a:off x="9517321" y="794894"/>
                <a:ext cx="2551211" cy="630045"/>
                <a:chOff x="9517321" y="794894"/>
                <a:chExt cx="2551211" cy="630045"/>
              </a:xfrm>
            </p:grpSpPr>
            <p:sp>
              <p:nvSpPr>
                <p:cNvPr id="35" name="Title 1">
                  <a:extLst>
                    <a:ext uri="{FF2B5EF4-FFF2-40B4-BE49-F238E27FC236}">
                      <a16:creationId xmlns:a16="http://schemas.microsoft.com/office/drawing/2014/main" id="{205495D8-94A0-A013-C9E5-6308B3A720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17321" y="794894"/>
                  <a:ext cx="2153876" cy="63004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r" defTabSz="914400" rtl="1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defTabSz="914400" rtl="1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רשת תמיכה </a:t>
                  </a:r>
                  <a:b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</a:br>
                  <a:r>
                    <a: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ssistant" pitchFamily="2" charset="-79"/>
                      <a:ea typeface="+mj-ea"/>
                      <a:cs typeface="Assistant" pitchFamily="2" charset="-79"/>
                    </a:rPr>
                    <a:t>בחמישה תחומי סיוע</a:t>
                  </a:r>
                </a:p>
              </p:txBody>
            </p:sp>
            <p:pic>
              <p:nvPicPr>
                <p:cNvPr id="36" name="Graphic 35" descr="Connections outline">
                  <a:extLst>
                    <a:ext uri="{FF2B5EF4-FFF2-40B4-BE49-F238E27FC236}">
                      <a16:creationId xmlns:a16="http://schemas.microsoft.com/office/drawing/2014/main" id="{5DEDD520-9849-0BCC-C060-2D591FE46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82464" y="878898"/>
                  <a:ext cx="486068" cy="486068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491631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98" y="-9170"/>
            <a:ext cx="9385267" cy="1325563"/>
          </a:xfrm>
        </p:spPr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תמונת מצב זקנים – מדדי פרט</a:t>
            </a:r>
            <a:endParaRPr lang="he-IL" dirty="0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9660258" y="1583594"/>
            <a:ext cx="1199775" cy="1099188"/>
          </a:xfrm>
          <a:prstGeom prst="rect">
            <a:avLst/>
          </a:prstGeom>
          <a:solidFill>
            <a:srgbClr val="00C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מדדי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"על"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6722385" y="1059919"/>
            <a:ext cx="2827468" cy="1665708"/>
            <a:chOff x="9345075" y="1725848"/>
            <a:chExt cx="2827468" cy="1665708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827468" cy="130225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00C1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88571" y="2076850"/>
              <a:ext cx="2764379" cy="131470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67%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מצב בריאות טוב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13%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ברמת דיכאון גבוהה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33%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עם קושי בתפקוד יום-יומי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936212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מצב בריאות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C1D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5D8941-5E88-82E7-EA1E-7FA537FE13EA}"/>
                </a:ext>
              </a:extLst>
            </p:cNvPr>
            <p:cNvGrpSpPr/>
            <p:nvPr/>
          </p:nvGrpSpPr>
          <p:grpSpPr>
            <a:xfrm>
              <a:off x="11596451" y="1725848"/>
              <a:ext cx="576000" cy="360000"/>
              <a:chOff x="11596451" y="1849673"/>
              <a:chExt cx="576000" cy="36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50E6-1F7E-2C04-D7D0-7D75CDA0EBAC}"/>
                  </a:ext>
                </a:extLst>
              </p:cNvPr>
              <p:cNvSpPr/>
              <p:nvPr/>
            </p:nvSpPr>
            <p:spPr>
              <a:xfrm>
                <a:off x="11596451" y="1849673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25C059-243B-8F8A-DBEB-13FA306D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569" y="189433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5BF2D-4EA1-22D8-734C-86252B5C1C82}"/>
              </a:ext>
            </a:extLst>
          </p:cNvPr>
          <p:cNvGrpSpPr/>
          <p:nvPr/>
        </p:nvGrpSpPr>
        <p:grpSpPr>
          <a:xfrm>
            <a:off x="660705" y="5405749"/>
            <a:ext cx="8183035" cy="404722"/>
            <a:chOff x="4021019" y="5862180"/>
            <a:chExt cx="7847734" cy="404722"/>
          </a:xfrm>
        </p:grpSpPr>
        <p:sp>
          <p:nvSpPr>
            <p:cNvPr id="45" name="Rounded Rectangle 110">
              <a:extLst>
                <a:ext uri="{FF2B5EF4-FFF2-40B4-BE49-F238E27FC236}">
                  <a16:creationId xmlns:a16="http://schemas.microsoft.com/office/drawing/2014/main" id="{921CCBCC-186E-7426-DBF0-B9DDA1058A89}"/>
                </a:ext>
              </a:extLst>
            </p:cNvPr>
            <p:cNvSpPr/>
            <p:nvPr/>
          </p:nvSpPr>
          <p:spPr>
            <a:xfrm>
              <a:off x="4021019" y="5862180"/>
              <a:ext cx="7847734" cy="40472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687D8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      </a:t>
              </a:r>
              <a:r>
                <a:rPr kumimoji="0" lang="he-IL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אוריינות דיגיטלית </a:t>
              </a: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srgbClr val="687D8B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|    </a:t>
              </a: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76%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עצמאיים בא"ד בסיסית     |     </a:t>
              </a: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51%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עצמאיים בא"ד מתקדמת 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CD3FFA1-ABC9-301C-47E4-278B3AD2424D}"/>
                </a:ext>
              </a:extLst>
            </p:cNvPr>
            <p:cNvGrpSpPr/>
            <p:nvPr/>
          </p:nvGrpSpPr>
          <p:grpSpPr>
            <a:xfrm>
              <a:off x="11502608" y="5887962"/>
              <a:ext cx="359999" cy="359999"/>
              <a:chOff x="9793568" y="4991039"/>
              <a:chExt cx="1131106" cy="1131106"/>
            </a:xfrm>
            <a:solidFill>
              <a:srgbClr val="009BD2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5C6B4A-10CC-15C9-7DFF-35B7A81386F1}"/>
                  </a:ext>
                </a:extLst>
              </p:cNvPr>
              <p:cNvSpPr/>
              <p:nvPr/>
            </p:nvSpPr>
            <p:spPr>
              <a:xfrm>
                <a:off x="9793568" y="4991039"/>
                <a:ext cx="1131106" cy="113110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E060BCD-1C3D-9CDE-E9BB-A9CD7FE4D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960821" y="5210226"/>
                <a:ext cx="772535" cy="772535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3574333" y="1067780"/>
            <a:ext cx="2859238" cy="1673724"/>
            <a:chOff x="4926167" y="1362313"/>
            <a:chExt cx="2859238" cy="16737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4938692" y="1362313"/>
              <a:ext cx="2839994" cy="1657846"/>
              <a:chOff x="4938692" y="1913379"/>
              <a:chExt cx="2839994" cy="1657846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4938692" y="2261922"/>
                <a:ext cx="2827468" cy="130930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282033" y="1913718"/>
                <a:ext cx="1939724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מצב חברתי-רגשי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CC6B99-1F3F-4C6B-15B9-FF434C2E1DDE}"/>
                  </a:ext>
                </a:extLst>
              </p:cNvPr>
              <p:cNvGrpSpPr/>
              <p:nvPr/>
            </p:nvGrpSpPr>
            <p:grpSpPr>
              <a:xfrm>
                <a:off x="7202686" y="1913379"/>
                <a:ext cx="576000" cy="360000"/>
                <a:chOff x="7193161" y="1873980"/>
                <a:chExt cx="576000" cy="3600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F9315B9-81DA-6F57-2D5A-6DE8B78823BA}"/>
                    </a:ext>
                  </a:extLst>
                </p:cNvPr>
                <p:cNvSpPr/>
                <p:nvPr/>
              </p:nvSpPr>
              <p:spPr>
                <a:xfrm>
                  <a:off x="7193161" y="1873980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D8D06676-B36C-6112-C680-CB7B2D2DF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7161" y="1918645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4926167" y="1744389"/>
              <a:ext cx="2859238" cy="12916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48% 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עם חוסן אישי גבוה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37% 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חשים בדידות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87%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חשים תחושת ביטחון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217616" y="1050921"/>
            <a:ext cx="2836931" cy="1689432"/>
            <a:chOff x="1329847" y="1370215"/>
            <a:chExt cx="2836931" cy="168943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329847" y="1370215"/>
              <a:ext cx="2836931" cy="1689432"/>
              <a:chOff x="1329847" y="1729482"/>
              <a:chExt cx="2836931" cy="1689432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329847" y="2093351"/>
                <a:ext cx="2827468" cy="132556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2225451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מצב כלכלי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BE5B9-775A-F694-110C-E7BCBB523679}"/>
                  </a:ext>
                </a:extLst>
              </p:cNvPr>
              <p:cNvGrpSpPr/>
              <p:nvPr/>
            </p:nvGrpSpPr>
            <p:grpSpPr>
              <a:xfrm>
                <a:off x="3590778" y="1729482"/>
                <a:ext cx="576000" cy="360000"/>
                <a:chOff x="-2075801" y="691664"/>
                <a:chExt cx="576000" cy="36000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410B74-24F1-2FEB-705A-B9BB5CA9A5F0}"/>
                    </a:ext>
                  </a:extLst>
                </p:cNvPr>
                <p:cNvSpPr/>
                <p:nvPr/>
              </p:nvSpPr>
              <p:spPr>
                <a:xfrm>
                  <a:off x="-2075801" y="691664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E556323-0938-44C9-0DB0-EB7CF630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1801" y="731780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483581" y="1959496"/>
              <a:ext cx="2520000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76%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מצליחים לעמוד בהוצאות חודשיות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7296336" y="2890277"/>
            <a:ext cx="2169704" cy="2181823"/>
            <a:chOff x="9702428" y="3441103"/>
            <a:chExt cx="2169704" cy="218182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702428" y="3441103"/>
              <a:ext cx="2169704" cy="2181823"/>
              <a:chOff x="9702428" y="3744446"/>
              <a:chExt cx="2169704" cy="2181823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702428" y="4095176"/>
                <a:ext cx="2160000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865035" y="3761597"/>
                <a:ext cx="164709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ניהול בריאות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B55E92-C37F-ADDC-C319-E9D67CB3C427}"/>
                  </a:ext>
                </a:extLst>
              </p:cNvPr>
              <p:cNvGrpSpPr/>
              <p:nvPr/>
            </p:nvGrpSpPr>
            <p:grpSpPr>
              <a:xfrm>
                <a:off x="11512132" y="3744446"/>
                <a:ext cx="360000" cy="360000"/>
                <a:chOff x="-508166" y="1230796"/>
                <a:chExt cx="360000" cy="3600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76EACE-2BA2-CE27-76FF-D7916AA3530A}"/>
                    </a:ext>
                  </a:extLst>
                </p:cNvPr>
                <p:cNvSpPr/>
                <p:nvPr/>
              </p:nvSpPr>
              <p:spPr>
                <a:xfrm>
                  <a:off x="-50816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8A0A2695-2450-E08B-32E0-D0B04AF5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520" y="1290895"/>
                  <a:ext cx="230709" cy="230709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797551" y="4416219"/>
              <a:ext cx="2009936" cy="9159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21%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ויתרו על שירותים רפואיים ובדיקות שגרה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4915601" y="2881007"/>
            <a:ext cx="2176812" cy="2178996"/>
            <a:chOff x="6708070" y="3431833"/>
            <a:chExt cx="2176812" cy="217899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711449" y="3431833"/>
              <a:ext cx="2173433" cy="2178996"/>
              <a:chOff x="6781255" y="3735176"/>
              <a:chExt cx="2173433" cy="2178996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781255" y="4095175"/>
                <a:ext cx="2160000" cy="1818997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781255" y="3761597"/>
                <a:ext cx="180463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אורח חיים בריא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70B5F7-D8E9-916B-BAC3-3995D04DFAE9}"/>
                  </a:ext>
                </a:extLst>
              </p:cNvPr>
              <p:cNvGrpSpPr/>
              <p:nvPr/>
            </p:nvGrpSpPr>
            <p:grpSpPr>
              <a:xfrm>
                <a:off x="8594688" y="3735176"/>
                <a:ext cx="360000" cy="360000"/>
                <a:chOff x="-1024636" y="1230796"/>
                <a:chExt cx="360000" cy="3600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A31C104-68F6-C98A-E854-9901871C5DD2}"/>
                    </a:ext>
                  </a:extLst>
                </p:cNvPr>
                <p:cNvSpPr/>
                <p:nvPr/>
              </p:nvSpPr>
              <p:spPr>
                <a:xfrm>
                  <a:off x="-102463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1FDC52C7-DCB8-1305-DA95-5CEB0257C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52636" y="1298247"/>
                  <a:ext cx="216000" cy="21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708070" y="3779730"/>
              <a:ext cx="2176812" cy="183109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61%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יוצאים מן הבית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כמעט/כל יום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58%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מבצעים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פעילות גופנית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כ-</a:t>
              </a: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42%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חווים תחושות לחץ (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STRESS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)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AE827D-6F62-8946-8DC5-4EA0BF2010B4}"/>
              </a:ext>
            </a:extLst>
          </p:cNvPr>
          <p:cNvGrpSpPr/>
          <p:nvPr/>
        </p:nvGrpSpPr>
        <p:grpSpPr>
          <a:xfrm>
            <a:off x="2526195" y="2881007"/>
            <a:ext cx="2175429" cy="2178995"/>
            <a:chOff x="3739031" y="3431833"/>
            <a:chExt cx="2175429" cy="217899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6C1E5FC-DAE7-C4A5-ED7D-08F1F831F09A}"/>
                </a:ext>
              </a:extLst>
            </p:cNvPr>
            <p:cNvGrpSpPr/>
            <p:nvPr/>
          </p:nvGrpSpPr>
          <p:grpSpPr>
            <a:xfrm>
              <a:off x="3739031" y="3431833"/>
              <a:ext cx="2167399" cy="2178995"/>
              <a:chOff x="3882853" y="3735176"/>
              <a:chExt cx="2167399" cy="2178995"/>
            </a:xfrm>
          </p:grpSpPr>
          <p:sp>
            <p:nvSpPr>
              <p:cNvPr id="84" name="Rounded Rectangle 9">
                <a:extLst>
                  <a:ext uri="{FF2B5EF4-FFF2-40B4-BE49-F238E27FC236}">
                    <a16:creationId xmlns:a16="http://schemas.microsoft.com/office/drawing/2014/main" id="{4DE1BF8F-1A51-04FB-87BF-B9A4286ABF46}"/>
                  </a:ext>
                </a:extLst>
              </p:cNvPr>
              <p:cNvSpPr/>
              <p:nvPr/>
            </p:nvSpPr>
            <p:spPr>
              <a:xfrm>
                <a:off x="3882853" y="4095176"/>
                <a:ext cx="2160000" cy="1818995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85" name="Rounded Rectangle 159">
                <a:extLst>
                  <a:ext uri="{FF2B5EF4-FFF2-40B4-BE49-F238E27FC236}">
                    <a16:creationId xmlns:a16="http://schemas.microsoft.com/office/drawing/2014/main" id="{EBB0BAB3-3100-E197-19C0-F476E1CA6073}"/>
                  </a:ext>
                </a:extLst>
              </p:cNvPr>
              <p:cNvSpPr/>
              <p:nvPr/>
            </p:nvSpPr>
            <p:spPr>
              <a:xfrm>
                <a:off x="3882853" y="3761597"/>
                <a:ext cx="1800869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אורח חיים פעיל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41E95D-BAA0-0CC5-3D60-1B77ECD77F8D}"/>
                  </a:ext>
                </a:extLst>
              </p:cNvPr>
              <p:cNvGrpSpPr/>
              <p:nvPr/>
            </p:nvGrpSpPr>
            <p:grpSpPr>
              <a:xfrm>
                <a:off x="5690252" y="3735176"/>
                <a:ext cx="360000" cy="360000"/>
                <a:chOff x="-1559105" y="1230796"/>
                <a:chExt cx="360000" cy="36000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3D7586-3AE1-E39C-A21A-0470A4B510FB}"/>
                    </a:ext>
                  </a:extLst>
                </p:cNvPr>
                <p:cNvSpPr/>
                <p:nvPr/>
              </p:nvSpPr>
              <p:spPr>
                <a:xfrm>
                  <a:off x="-1559105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7863AF1-8862-B7F8-BAE1-CCAC96B3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768" y="1264325"/>
                  <a:ext cx="300882" cy="30088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מלבן 127">
              <a:extLst>
                <a:ext uri="{FF2B5EF4-FFF2-40B4-BE49-F238E27FC236}">
                  <a16:creationId xmlns:a16="http://schemas.microsoft.com/office/drawing/2014/main" id="{FCB06A6E-8A35-3AE4-BB24-9122CC9E889B}"/>
                </a:ext>
              </a:extLst>
            </p:cNvPr>
            <p:cNvSpPr/>
            <p:nvPr/>
          </p:nvSpPr>
          <p:spPr>
            <a:xfrm>
              <a:off x="3742808" y="3811824"/>
              <a:ext cx="217165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25%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מתנדבים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52%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ממצים זכויות 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באופן עצמאי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48% 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מנהלים 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סדר יום משמעותי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116598" y="2892631"/>
            <a:ext cx="2176812" cy="2167371"/>
            <a:chOff x="568218" y="3443457"/>
            <a:chExt cx="2176812" cy="216737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568218" y="3443457"/>
              <a:ext cx="2176812" cy="2167371"/>
              <a:chOff x="568218" y="3443457"/>
              <a:chExt cx="2176812" cy="216737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568218" y="3443457"/>
                <a:ext cx="2160000" cy="2167371"/>
                <a:chOff x="568218" y="3746800"/>
                <a:chExt cx="2160000" cy="2167371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568218" y="4115885"/>
                  <a:ext cx="2160000" cy="1798286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rgbClr val="009B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638845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BD2"/>
                      </a:solidFill>
                      <a:effectLst/>
                      <a:uLnTx/>
                      <a:uFillTx/>
                      <a:latin typeface="Assistant" pitchFamily="2" charset="-79"/>
                      <a:ea typeface="+mn-ea"/>
                      <a:cs typeface="Assistant" pitchFamily="2" charset="-79"/>
                    </a:rPr>
                    <a:t>מוכנות כלכלית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E9EE082-AF6F-7748-D5EB-02A619EEF017}"/>
                    </a:ext>
                  </a:extLst>
                </p:cNvPr>
                <p:cNvSpPr/>
                <p:nvPr/>
              </p:nvSpPr>
              <p:spPr>
                <a:xfrm>
                  <a:off x="2368218" y="3746800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568218" y="3811823"/>
              <a:ext cx="217681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36% 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מועסקים</a:t>
              </a: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9660259" y="3447413"/>
            <a:ext cx="1199775" cy="1099188"/>
          </a:xfrm>
          <a:prstGeom prst="rect">
            <a:avLst/>
          </a:prstGeom>
          <a:solidFill>
            <a:srgbClr val="009B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מדדים</a:t>
            </a:r>
            <a:b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</a:b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מנבאים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CDCFF8D-709A-714E-4791-0FC526754874}"/>
              </a:ext>
            </a:extLst>
          </p:cNvPr>
          <p:cNvGrpSpPr/>
          <p:nvPr/>
        </p:nvGrpSpPr>
        <p:grpSpPr>
          <a:xfrm>
            <a:off x="683008" y="6108476"/>
            <a:ext cx="8812041" cy="677785"/>
            <a:chOff x="1672245" y="6137753"/>
            <a:chExt cx="8812041" cy="67778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A17DDCC-BDB1-04CC-3893-28D9E411BFB0}"/>
                </a:ext>
              </a:extLst>
            </p:cNvPr>
            <p:cNvGrpSpPr/>
            <p:nvPr/>
          </p:nvGrpSpPr>
          <p:grpSpPr>
            <a:xfrm>
              <a:off x="1672245" y="6185493"/>
              <a:ext cx="8722418" cy="630045"/>
              <a:chOff x="3025479" y="962321"/>
              <a:chExt cx="8722418" cy="630045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25A34-FB11-73A9-B092-25948C98C471}"/>
                  </a:ext>
                </a:extLst>
              </p:cNvPr>
              <p:cNvSpPr/>
              <p:nvPr/>
            </p:nvSpPr>
            <p:spPr>
              <a:xfrm>
                <a:off x="11261829" y="1008483"/>
                <a:ext cx="486068" cy="486068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D9375E5D-0C68-055E-F76F-470A61A0C1D1}"/>
                  </a:ext>
                </a:extLst>
              </p:cNvPr>
              <p:cNvGrpSpPr/>
              <p:nvPr/>
            </p:nvGrpSpPr>
            <p:grpSpPr>
              <a:xfrm>
                <a:off x="3025479" y="962321"/>
                <a:ext cx="8684343" cy="630045"/>
                <a:chOff x="3399429" y="794894"/>
                <a:chExt cx="8684343" cy="630045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482CC7D-44E6-9F81-18F9-CE3036327118}"/>
                    </a:ext>
                  </a:extLst>
                </p:cNvPr>
                <p:cNvSpPr/>
                <p:nvPr/>
              </p:nvSpPr>
              <p:spPr>
                <a:xfrm>
                  <a:off x="11597704" y="873022"/>
                  <a:ext cx="486068" cy="48606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endParaRPr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47969DCF-7F8B-D62C-0286-D006C45D75B3}"/>
                    </a:ext>
                  </a:extLst>
                </p:cNvPr>
                <p:cNvGrpSpPr/>
                <p:nvPr/>
              </p:nvGrpSpPr>
              <p:grpSpPr>
                <a:xfrm>
                  <a:off x="3399429" y="794894"/>
                  <a:ext cx="8669103" cy="630045"/>
                  <a:chOff x="3399429" y="794894"/>
                  <a:chExt cx="8669103" cy="630045"/>
                </a:xfrm>
              </p:grpSpPr>
              <p:sp>
                <p:nvSpPr>
                  <p:cNvPr id="103" name="Title 1">
                    <a:extLst>
                      <a:ext uri="{FF2B5EF4-FFF2-40B4-BE49-F238E27FC236}">
                        <a16:creationId xmlns:a16="http://schemas.microsoft.com/office/drawing/2014/main" id="{9E99C979-D5D4-1FEE-EA7A-361BC11663C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399429" y="794894"/>
                    <a:ext cx="8183035" cy="630045"/>
                  </a:xfrm>
                  <a:prstGeom prst="rect">
                    <a:avLst/>
                  </a:prstGeom>
                </p:spPr>
                <p:txBody>
                  <a:bodyPr anchor="ctr">
                    <a:noAutofit/>
                  </a:bodyPr>
                  <a:lstStyle>
                    <a:lvl1pPr algn="r" defTabSz="914400" rtl="1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r" defTabSz="914400" rtl="1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Assistant" pitchFamily="2" charset="-79"/>
                        <a:ea typeface="+mj-ea"/>
                        <a:cs typeface="Assistant" pitchFamily="2" charset="-79"/>
                      </a:rPr>
                      <a:t>רשת תמיכה בארבעה תחומי סיוע - כלכלי, רגשי, פיזי, מידע\עצה (הצורך בסיוע וזהות המסייע)</a:t>
                    </a:r>
                  </a:p>
                </p:txBody>
              </p:sp>
              <p:pic>
                <p:nvPicPr>
                  <p:cNvPr id="104" name="Graphic 103" descr="Connections outline">
                    <a:extLst>
                      <a:ext uri="{FF2B5EF4-FFF2-40B4-BE49-F238E27FC236}">
                        <a16:creationId xmlns:a16="http://schemas.microsoft.com/office/drawing/2014/main" id="{4F915F33-F8CD-FC05-4FB0-9BF4F593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582464" y="878898"/>
                    <a:ext cx="486068" cy="48606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B00D19F-9987-B2AF-4DDF-20B633C97C3B}"/>
                </a:ext>
              </a:extLst>
            </p:cNvPr>
            <p:cNvSpPr/>
            <p:nvPr/>
          </p:nvSpPr>
          <p:spPr>
            <a:xfrm>
              <a:off x="1672246" y="6137753"/>
              <a:ext cx="8812040" cy="66568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CE38F4-BB74-A50C-BEAA-394A8AC87798}"/>
              </a:ext>
            </a:extLst>
          </p:cNvPr>
          <p:cNvCxnSpPr>
            <a:cxnSpLocks/>
          </p:cNvCxnSpPr>
          <p:nvPr/>
        </p:nvCxnSpPr>
        <p:spPr>
          <a:xfrm>
            <a:off x="1097252" y="5967821"/>
            <a:ext cx="9063097" cy="0"/>
          </a:xfrm>
          <a:prstGeom prst="line">
            <a:avLst/>
          </a:prstGeom>
          <a:ln w="19050">
            <a:solidFill>
              <a:srgbClr val="00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07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0" y="-9170"/>
            <a:ext cx="10210515" cy="1325563"/>
          </a:xfrm>
        </p:spPr>
        <p:txBody>
          <a:bodyPr/>
          <a:lstStyle/>
          <a:p>
            <a:r>
              <a:rPr lang="he-IL" sz="4800">
                <a:latin typeface="Assistant" pitchFamily="2" charset="-79"/>
                <a:cs typeface="Assistant" pitchFamily="2" charset="-79"/>
              </a:rPr>
              <a:t>תמונת מצב זקנים – השפעת חרבות ברזל </a:t>
            </a:r>
            <a:endParaRPr lang="he-IL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7710124" y="936380"/>
            <a:ext cx="2827466" cy="564641"/>
          </a:xfrm>
          <a:prstGeom prst="rect">
            <a:avLst/>
          </a:prstGeom>
          <a:solidFill>
            <a:srgbClr val="00C1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מדדי "על"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7399802" y="1568472"/>
            <a:ext cx="2827468" cy="1665708"/>
            <a:chOff x="9345075" y="1725848"/>
            <a:chExt cx="2827468" cy="1665708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827468" cy="130225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rgbClr val="00C1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88571" y="2076850"/>
              <a:ext cx="2764379" cy="131470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22%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החמרה במצב בריאות 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13%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החמרה בתפקוד יום-יומי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936212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מצב בריאותי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C1D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5D8941-5E88-82E7-EA1E-7FA537FE13EA}"/>
                </a:ext>
              </a:extLst>
            </p:cNvPr>
            <p:cNvGrpSpPr/>
            <p:nvPr/>
          </p:nvGrpSpPr>
          <p:grpSpPr>
            <a:xfrm>
              <a:off x="11596451" y="1725848"/>
              <a:ext cx="576000" cy="360000"/>
              <a:chOff x="11596451" y="1849673"/>
              <a:chExt cx="576000" cy="36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50E6-1F7E-2C04-D7D0-7D75CDA0EBAC}"/>
                  </a:ext>
                </a:extLst>
              </p:cNvPr>
              <p:cNvSpPr/>
              <p:nvPr/>
            </p:nvSpPr>
            <p:spPr>
              <a:xfrm>
                <a:off x="11596451" y="1849673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7925C059-243B-8F8A-DBEB-13FA306D3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1569" y="189433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4251750" y="1576333"/>
            <a:ext cx="2859238" cy="1673724"/>
            <a:chOff x="4926167" y="1362313"/>
            <a:chExt cx="2859238" cy="16737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4938692" y="1362313"/>
              <a:ext cx="2839994" cy="1657846"/>
              <a:chOff x="4938692" y="1913379"/>
              <a:chExt cx="2839994" cy="1657846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4938692" y="2261922"/>
                <a:ext cx="2827468" cy="130930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282033" y="1913718"/>
                <a:ext cx="1939724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מצב חברתי-רגשי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3CC6B99-1F3F-4C6B-15B9-FF434C2E1DDE}"/>
                  </a:ext>
                </a:extLst>
              </p:cNvPr>
              <p:cNvGrpSpPr/>
              <p:nvPr/>
            </p:nvGrpSpPr>
            <p:grpSpPr>
              <a:xfrm>
                <a:off x="7202686" y="1913379"/>
                <a:ext cx="576000" cy="360000"/>
                <a:chOff x="7193161" y="1873980"/>
                <a:chExt cx="576000" cy="36000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F9315B9-81DA-6F57-2D5A-6DE8B78823BA}"/>
                    </a:ext>
                  </a:extLst>
                </p:cNvPr>
                <p:cNvSpPr/>
                <p:nvPr/>
              </p:nvSpPr>
              <p:spPr>
                <a:xfrm>
                  <a:off x="7193161" y="1873980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56" name="Picture 55" descr="Icon&#10;&#10;Description automatically generated">
                  <a:extLst>
                    <a:ext uri="{FF2B5EF4-FFF2-40B4-BE49-F238E27FC236}">
                      <a16:creationId xmlns:a16="http://schemas.microsoft.com/office/drawing/2014/main" id="{D8D06676-B36C-6112-C680-CB7B2D2DF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7161" y="1918645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4926167" y="1744389"/>
              <a:ext cx="2859238" cy="12916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24% 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אין מרחב מוגן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16% 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לא תמיד מספיקים להגיע למרחב מוגן\מקום בטוח 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895033" y="1559474"/>
            <a:ext cx="2836931" cy="1689432"/>
            <a:chOff x="1329847" y="1370215"/>
            <a:chExt cx="2836931" cy="168943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329847" y="1370215"/>
              <a:ext cx="2836931" cy="1689432"/>
              <a:chOff x="1329847" y="1729482"/>
              <a:chExt cx="2836931" cy="1689432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329847" y="2093351"/>
                <a:ext cx="2827468" cy="132556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C1D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2225451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C1D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מצב כלכלי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C1D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BBE5B9-775A-F694-110C-E7BCBB523679}"/>
                  </a:ext>
                </a:extLst>
              </p:cNvPr>
              <p:cNvGrpSpPr/>
              <p:nvPr/>
            </p:nvGrpSpPr>
            <p:grpSpPr>
              <a:xfrm>
                <a:off x="3590778" y="1729482"/>
                <a:ext cx="576000" cy="360000"/>
                <a:chOff x="-2075801" y="691664"/>
                <a:chExt cx="576000" cy="36000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410B74-24F1-2FEB-705A-B9BB5CA9A5F0}"/>
                    </a:ext>
                  </a:extLst>
                </p:cNvPr>
                <p:cNvSpPr/>
                <p:nvPr/>
              </p:nvSpPr>
              <p:spPr>
                <a:xfrm>
                  <a:off x="-2075801" y="691664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E556323-0938-44C9-0DB0-EB7CF630A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31801" y="731780"/>
                  <a:ext cx="28800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483581" y="1959496"/>
              <a:ext cx="2520000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29% 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החמרה ביכולת לעמוד בהוצאות חודשיות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8432531" y="4332925"/>
            <a:ext cx="2169704" cy="2181823"/>
            <a:chOff x="9702428" y="3441103"/>
            <a:chExt cx="2169704" cy="218182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702428" y="3441103"/>
              <a:ext cx="2169704" cy="2181823"/>
              <a:chOff x="9702428" y="3744446"/>
              <a:chExt cx="2169704" cy="2181823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702428" y="4095176"/>
                <a:ext cx="2160000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865035" y="3761597"/>
                <a:ext cx="164709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ניהול בריאות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9B55E92-C37F-ADDC-C319-E9D67CB3C427}"/>
                  </a:ext>
                </a:extLst>
              </p:cNvPr>
              <p:cNvGrpSpPr/>
              <p:nvPr/>
            </p:nvGrpSpPr>
            <p:grpSpPr>
              <a:xfrm>
                <a:off x="11512132" y="3744446"/>
                <a:ext cx="360000" cy="360000"/>
                <a:chOff x="-508166" y="1230796"/>
                <a:chExt cx="360000" cy="3600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176EACE-2BA2-CE27-76FF-D7916AA3530A}"/>
                    </a:ext>
                  </a:extLst>
                </p:cNvPr>
                <p:cNvSpPr/>
                <p:nvPr/>
              </p:nvSpPr>
              <p:spPr>
                <a:xfrm>
                  <a:off x="-50816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8A0A2695-2450-E08B-32E0-D0B04AF5D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43520" y="1290895"/>
                  <a:ext cx="230709" cy="230709"/>
                </a:xfrm>
                <a:prstGeom prst="rect">
                  <a:avLst/>
                </a:prstGeom>
              </p:spPr>
            </p:pic>
          </p:grpSp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797551" y="4416219"/>
              <a:ext cx="2009936" cy="9159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21%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ויתרו על שירותים רפואיים ובדיקות שגרה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5962004" y="4323655"/>
            <a:ext cx="2176812" cy="2178996"/>
            <a:chOff x="6708070" y="3431833"/>
            <a:chExt cx="2176812" cy="217899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711449" y="3431833"/>
              <a:ext cx="2173433" cy="2178996"/>
              <a:chOff x="6781255" y="3735176"/>
              <a:chExt cx="2173433" cy="2178996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781255" y="4095175"/>
                <a:ext cx="2160000" cy="1818997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781255" y="3761597"/>
                <a:ext cx="1804637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אורח חיים בריא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270B5F7-D8E9-916B-BAC3-3995D04DFAE9}"/>
                  </a:ext>
                </a:extLst>
              </p:cNvPr>
              <p:cNvGrpSpPr/>
              <p:nvPr/>
            </p:nvGrpSpPr>
            <p:grpSpPr>
              <a:xfrm>
                <a:off x="8594688" y="3735176"/>
                <a:ext cx="360000" cy="360000"/>
                <a:chOff x="-1024636" y="1230796"/>
                <a:chExt cx="360000" cy="36000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A31C104-68F6-C98A-E854-9901871C5DD2}"/>
                    </a:ext>
                  </a:extLst>
                </p:cNvPr>
                <p:cNvSpPr/>
                <p:nvPr/>
              </p:nvSpPr>
              <p:spPr>
                <a:xfrm>
                  <a:off x="-1024636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1FDC52C7-DCB8-1305-DA95-5CEB0257C7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52636" y="1298247"/>
                  <a:ext cx="216000" cy="216000"/>
                </a:xfrm>
                <a:prstGeom prst="rect">
                  <a:avLst/>
                </a:prstGeom>
              </p:spPr>
            </p:pic>
          </p:grpSp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708070" y="3779730"/>
              <a:ext cx="2176812" cy="183109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51%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יצאו פחות מן הבית 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21%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ביצעו פחות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פעילות גופנית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AE827D-6F62-8946-8DC5-4EA0BF2010B4}"/>
              </a:ext>
            </a:extLst>
          </p:cNvPr>
          <p:cNvGrpSpPr/>
          <p:nvPr/>
        </p:nvGrpSpPr>
        <p:grpSpPr>
          <a:xfrm>
            <a:off x="2795989" y="4323655"/>
            <a:ext cx="2875990" cy="2191093"/>
            <a:chOff x="3038470" y="3431833"/>
            <a:chExt cx="2875990" cy="219109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6C1E5FC-DAE7-C4A5-ED7D-08F1F831F09A}"/>
                </a:ext>
              </a:extLst>
            </p:cNvPr>
            <p:cNvGrpSpPr/>
            <p:nvPr/>
          </p:nvGrpSpPr>
          <p:grpSpPr>
            <a:xfrm>
              <a:off x="3071563" y="3431833"/>
              <a:ext cx="2834867" cy="2191093"/>
              <a:chOff x="3215385" y="3735176"/>
              <a:chExt cx="2834867" cy="2191093"/>
            </a:xfrm>
          </p:grpSpPr>
          <p:sp>
            <p:nvSpPr>
              <p:cNvPr id="84" name="Rounded Rectangle 9">
                <a:extLst>
                  <a:ext uri="{FF2B5EF4-FFF2-40B4-BE49-F238E27FC236}">
                    <a16:creationId xmlns:a16="http://schemas.microsoft.com/office/drawing/2014/main" id="{4DE1BF8F-1A51-04FB-87BF-B9A4286ABF46}"/>
                  </a:ext>
                </a:extLst>
              </p:cNvPr>
              <p:cNvSpPr/>
              <p:nvPr/>
            </p:nvSpPr>
            <p:spPr>
              <a:xfrm>
                <a:off x="3215385" y="4095176"/>
                <a:ext cx="2827468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85" name="Rounded Rectangle 159">
                <a:extLst>
                  <a:ext uri="{FF2B5EF4-FFF2-40B4-BE49-F238E27FC236}">
                    <a16:creationId xmlns:a16="http://schemas.microsoft.com/office/drawing/2014/main" id="{EBB0BAB3-3100-E197-19C0-F476E1CA6073}"/>
                  </a:ext>
                </a:extLst>
              </p:cNvPr>
              <p:cNvSpPr/>
              <p:nvPr/>
            </p:nvSpPr>
            <p:spPr>
              <a:xfrm>
                <a:off x="3882853" y="3761597"/>
                <a:ext cx="1800869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אורח חיים פעיל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9BD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41E95D-BAA0-0CC5-3D60-1B77ECD77F8D}"/>
                  </a:ext>
                </a:extLst>
              </p:cNvPr>
              <p:cNvGrpSpPr/>
              <p:nvPr/>
            </p:nvGrpSpPr>
            <p:grpSpPr>
              <a:xfrm>
                <a:off x="5690252" y="3735176"/>
                <a:ext cx="360000" cy="360000"/>
                <a:chOff x="-1559105" y="1230796"/>
                <a:chExt cx="360000" cy="36000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C3D7586-3AE1-E39C-A21A-0470A4B510FB}"/>
                    </a:ext>
                  </a:extLst>
                </p:cNvPr>
                <p:cNvSpPr/>
                <p:nvPr/>
              </p:nvSpPr>
              <p:spPr>
                <a:xfrm>
                  <a:off x="-1559105" y="1230796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pic>
              <p:nvPicPr>
                <p:cNvPr id="88" name="Picture 87" descr="Icon&#10;&#10;Description automatically generated">
                  <a:extLst>
                    <a:ext uri="{FF2B5EF4-FFF2-40B4-BE49-F238E27FC236}">
                      <a16:creationId xmlns:a16="http://schemas.microsoft.com/office/drawing/2014/main" id="{E7863AF1-8862-B7F8-BAE1-CCAC96B3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768" y="1264325"/>
                  <a:ext cx="300882" cy="300882"/>
                </a:xfrm>
                <a:prstGeom prst="rect">
                  <a:avLst/>
                </a:prstGeom>
              </p:spPr>
            </p:pic>
          </p:grpSp>
        </p:grpSp>
        <p:sp>
          <p:nvSpPr>
            <p:cNvPr id="83" name="מלבן 127">
              <a:extLst>
                <a:ext uri="{FF2B5EF4-FFF2-40B4-BE49-F238E27FC236}">
                  <a16:creationId xmlns:a16="http://schemas.microsoft.com/office/drawing/2014/main" id="{FCB06A6E-8A35-3AE4-BB24-9122CC9E889B}"/>
                </a:ext>
              </a:extLst>
            </p:cNvPr>
            <p:cNvSpPr/>
            <p:nvPr/>
          </p:nvSpPr>
          <p:spPr>
            <a:xfrm>
              <a:off x="3038470" y="3811824"/>
              <a:ext cx="2875990" cy="178491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16%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ביצעו פחות פנאי יחידני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15%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ביקרו פחות במסגרות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37% 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פגשו פחות משפחה וחברים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19% </a:t>
              </a:r>
              <a:r>
                <a:rPr kumimoji="0" lang="he-IL" sz="1800" b="0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מעוניינים להתנדב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358555" y="4321913"/>
            <a:ext cx="2176812" cy="2167371"/>
            <a:chOff x="568218" y="3443457"/>
            <a:chExt cx="2176812" cy="216737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568218" y="3443457"/>
              <a:ext cx="2176812" cy="2167371"/>
              <a:chOff x="568218" y="3443457"/>
              <a:chExt cx="2176812" cy="216737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568218" y="3443457"/>
                <a:ext cx="2160000" cy="2167371"/>
                <a:chOff x="568218" y="3746800"/>
                <a:chExt cx="2160000" cy="2167371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568218" y="4115885"/>
                  <a:ext cx="2160000" cy="1798286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rgbClr val="009B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638845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9BD2"/>
                      </a:solidFill>
                      <a:effectLst/>
                      <a:uLnTx/>
                      <a:uFillTx/>
                      <a:latin typeface="Assistant" pitchFamily="2" charset="-79"/>
                      <a:ea typeface="+mn-ea"/>
                      <a:cs typeface="Assistant" pitchFamily="2" charset="-79"/>
                    </a:rPr>
                    <a:t>מוכנות כלכלית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BD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E9EE082-AF6F-7748-D5EB-02A619EEF017}"/>
                    </a:ext>
                  </a:extLst>
                </p:cNvPr>
                <p:cNvSpPr/>
                <p:nvPr/>
              </p:nvSpPr>
              <p:spPr>
                <a:xfrm>
                  <a:off x="2368218" y="3746800"/>
                  <a:ext cx="360000" cy="360000"/>
                </a:xfrm>
                <a:prstGeom prst="rect">
                  <a:avLst/>
                </a:prstGeom>
                <a:solidFill>
                  <a:srgbClr val="009BD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568218" y="3811823"/>
              <a:ext cx="217681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5% </a:t>
              </a:r>
              <a:r>
                <a:rPr kumimoji="0" lang="he-IL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דיווחו על החמרה במצב תעסוקה</a:t>
              </a:r>
              <a:endParaRPr kumimoji="0" lang="he-IL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18% </a:t>
              </a:r>
              <a:r>
                <a:rPr kumimoji="0" lang="he-IL" sz="1800" b="0" i="0" u="sng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רוצים לחזור לשוק העבודה (גמלאים)</a:t>
              </a: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7774768" y="3597449"/>
            <a:ext cx="2827467" cy="564641"/>
          </a:xfrm>
          <a:prstGeom prst="rect">
            <a:avLst/>
          </a:prstGeom>
          <a:solidFill>
            <a:srgbClr val="009B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מדדים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</a:t>
            </a: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מנבאים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1956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98" y="-9170"/>
            <a:ext cx="9385267" cy="1325563"/>
          </a:xfrm>
        </p:spPr>
        <p:txBody>
          <a:bodyPr/>
          <a:lstStyle/>
          <a:p>
            <a:r>
              <a:rPr lang="he-IL" sz="4800">
                <a:latin typeface="Assistant" pitchFamily="2" charset="-79"/>
                <a:cs typeface="Assistant" pitchFamily="2" charset="-79"/>
              </a:rPr>
              <a:t>תמונת מצב זקנים – רשתות תמיכה</a:t>
            </a:r>
            <a:endParaRPr lang="he-IL"/>
          </a:p>
        </p:txBody>
      </p:sp>
      <p:sp>
        <p:nvSpPr>
          <p:cNvPr id="36" name="Rounded Rectangle 152">
            <a:extLst>
              <a:ext uri="{FF2B5EF4-FFF2-40B4-BE49-F238E27FC236}">
                <a16:creationId xmlns:a16="http://schemas.microsoft.com/office/drawing/2014/main" id="{AC7A4AEB-A0DE-C077-9A79-3FD789B5704B}"/>
              </a:ext>
            </a:extLst>
          </p:cNvPr>
          <p:cNvSpPr/>
          <p:nvPr/>
        </p:nvSpPr>
        <p:spPr>
          <a:xfrm>
            <a:off x="9660258" y="2186376"/>
            <a:ext cx="1199775" cy="10991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מדדי אמון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107D89-9413-58AE-3261-0BC7FB82CB29}"/>
              </a:ext>
            </a:extLst>
          </p:cNvPr>
          <p:cNvGrpSpPr/>
          <p:nvPr/>
        </p:nvGrpSpPr>
        <p:grpSpPr>
          <a:xfrm>
            <a:off x="6722385" y="1813031"/>
            <a:ext cx="2827468" cy="1665765"/>
            <a:chOff x="9345075" y="1747494"/>
            <a:chExt cx="2827468" cy="1665765"/>
          </a:xfrm>
        </p:grpSpPr>
        <p:sp>
          <p:nvSpPr>
            <p:cNvPr id="38" name="Rounded Rectangle 4">
              <a:extLst>
                <a:ext uri="{FF2B5EF4-FFF2-40B4-BE49-F238E27FC236}">
                  <a16:creationId xmlns:a16="http://schemas.microsoft.com/office/drawing/2014/main" id="{4F224197-C282-80FB-FD43-5543B070F95C}"/>
                </a:ext>
              </a:extLst>
            </p:cNvPr>
            <p:cNvSpPr/>
            <p:nvPr/>
          </p:nvSpPr>
          <p:spPr>
            <a:xfrm>
              <a:off x="9345075" y="2089304"/>
              <a:ext cx="2827468" cy="1302252"/>
            </a:xfrm>
            <a:prstGeom prst="rect">
              <a:avLst/>
            </a:prstGeom>
            <a:solidFill>
              <a:srgbClr val="F2F2F2">
                <a:lumMod val="95000"/>
              </a:srgbClr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sp>
          <p:nvSpPr>
            <p:cNvPr id="39" name="מלבן 127">
              <a:extLst>
                <a:ext uri="{FF2B5EF4-FFF2-40B4-BE49-F238E27FC236}">
                  <a16:creationId xmlns:a16="http://schemas.microsoft.com/office/drawing/2014/main" id="{E2686860-4F50-D3C9-0D58-4116AB3227DF}"/>
                </a:ext>
              </a:extLst>
            </p:cNvPr>
            <p:cNvSpPr/>
            <p:nvPr/>
          </p:nvSpPr>
          <p:spPr>
            <a:xfrm>
              <a:off x="9381552" y="2098554"/>
              <a:ext cx="2764379" cy="131470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92%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מרוצים מיחסים עם המשפחה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38% 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יכולים להיעזר בשכנים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67%</a:t>
              </a: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סומכים על אנשים שיעזרו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בשעת משבר</a:t>
              </a:r>
            </a:p>
          </p:txBody>
        </p:sp>
        <p:sp>
          <p:nvSpPr>
            <p:cNvPr id="40" name="Rounded Rectangle 154">
              <a:extLst>
                <a:ext uri="{FF2B5EF4-FFF2-40B4-BE49-F238E27FC236}">
                  <a16:creationId xmlns:a16="http://schemas.microsoft.com/office/drawing/2014/main" id="{EC8E34F1-B60D-B332-72A9-291A5164786A}"/>
                </a:ext>
              </a:extLst>
            </p:cNvPr>
            <p:cNvSpPr/>
            <p:nvPr/>
          </p:nvSpPr>
          <p:spPr>
            <a:xfrm>
              <a:off x="9936212" y="1747494"/>
              <a:ext cx="1656000" cy="288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0" cap="none" spc="0" normalizeH="0" baseline="0" noProof="0">
                  <a:ln>
                    <a:noFill/>
                  </a:ln>
                  <a:solidFill>
                    <a:srgbClr val="A8217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סביבה קרובה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A82172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7925C059-243B-8F8A-DBEB-13FA306D3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1569" y="1770513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9AD04-D024-CD48-4C68-D2C7399E2485}"/>
              </a:ext>
            </a:extLst>
          </p:cNvPr>
          <p:cNvGrpSpPr/>
          <p:nvPr/>
        </p:nvGrpSpPr>
        <p:grpSpPr>
          <a:xfrm>
            <a:off x="3574333" y="1799585"/>
            <a:ext cx="2859238" cy="1673385"/>
            <a:chOff x="4926167" y="1362652"/>
            <a:chExt cx="2859238" cy="167338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90435E-22E3-51DE-AADC-6211A429EFF9}"/>
                </a:ext>
              </a:extLst>
            </p:cNvPr>
            <p:cNvGrpSpPr/>
            <p:nvPr/>
          </p:nvGrpSpPr>
          <p:grpSpPr>
            <a:xfrm>
              <a:off x="4938692" y="1362652"/>
              <a:ext cx="2827468" cy="1657507"/>
              <a:chOff x="4938692" y="1913718"/>
              <a:chExt cx="2827468" cy="1657507"/>
            </a:xfrm>
          </p:grpSpPr>
          <p:sp>
            <p:nvSpPr>
              <p:cNvPr id="52" name="Rounded Rectangle 5">
                <a:extLst>
                  <a:ext uri="{FF2B5EF4-FFF2-40B4-BE49-F238E27FC236}">
                    <a16:creationId xmlns:a16="http://schemas.microsoft.com/office/drawing/2014/main" id="{0ACCD2F7-8D02-4325-5693-A65FAA23E168}"/>
                  </a:ext>
                </a:extLst>
              </p:cNvPr>
              <p:cNvSpPr/>
              <p:nvPr/>
            </p:nvSpPr>
            <p:spPr>
              <a:xfrm>
                <a:off x="4938692" y="2261922"/>
                <a:ext cx="2827468" cy="130930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53" name="Rounded Rectangle 153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CB071-3438-0006-9256-B1B4ACA44F99}"/>
                  </a:ext>
                </a:extLst>
              </p:cNvPr>
              <p:cNvSpPr/>
              <p:nvPr/>
            </p:nvSpPr>
            <p:spPr>
              <a:xfrm>
                <a:off x="5870179" y="1913718"/>
                <a:ext cx="969880" cy="30144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A8217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קהילה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A8217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56" name="Picture 55" descr="Icon&#10;&#10;Description automatically generated">
                <a:extLst>
                  <a:ext uri="{FF2B5EF4-FFF2-40B4-BE49-F238E27FC236}">
                    <a16:creationId xmlns:a16="http://schemas.microsoft.com/office/drawing/2014/main" id="{D8D06676-B36C-6112-C680-CB7B2D2D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6686" y="1958044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51" name="מלבן 127">
              <a:extLst>
                <a:ext uri="{FF2B5EF4-FFF2-40B4-BE49-F238E27FC236}">
                  <a16:creationId xmlns:a16="http://schemas.microsoft.com/office/drawing/2014/main" id="{4AFA6CC8-7122-E0D3-9860-13B74D6CD773}"/>
                </a:ext>
              </a:extLst>
            </p:cNvPr>
            <p:cNvSpPr/>
            <p:nvPr/>
          </p:nvSpPr>
          <p:spPr>
            <a:xfrm>
              <a:off x="4926167" y="1744389"/>
              <a:ext cx="2859238" cy="12916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52% 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תחושת שייכות לקהילה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27% 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חוסן קהילתי גבוה</a:t>
              </a:r>
              <a:endParaRPr kumimoji="0" lang="he-IL" sz="16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4C531-A16C-FB21-D57E-7F6EE78A2EA2}"/>
              </a:ext>
            </a:extLst>
          </p:cNvPr>
          <p:cNvGrpSpPr/>
          <p:nvPr/>
        </p:nvGrpSpPr>
        <p:grpSpPr>
          <a:xfrm>
            <a:off x="187225" y="1800399"/>
            <a:ext cx="2867322" cy="1671420"/>
            <a:chOff x="1299456" y="1388227"/>
            <a:chExt cx="2867322" cy="16714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9D7F7C6-1ABD-5C66-D242-96016B7F0C5A}"/>
                </a:ext>
              </a:extLst>
            </p:cNvPr>
            <p:cNvGrpSpPr/>
            <p:nvPr/>
          </p:nvGrpSpPr>
          <p:grpSpPr>
            <a:xfrm>
              <a:off x="1329847" y="1388227"/>
              <a:ext cx="2827468" cy="1671420"/>
              <a:chOff x="1329847" y="1747494"/>
              <a:chExt cx="2827468" cy="1671420"/>
            </a:xfrm>
          </p:grpSpPr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1D1DE54B-3F4E-2BFC-F661-A9F63F90BEF8}"/>
                  </a:ext>
                </a:extLst>
              </p:cNvPr>
              <p:cNvSpPr/>
              <p:nvPr/>
            </p:nvSpPr>
            <p:spPr>
              <a:xfrm>
                <a:off x="1329847" y="2093351"/>
                <a:ext cx="2827468" cy="132556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61" name="Rounded Rectangle 15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6D4620-2F7C-A547-1CED-1C1D83599BA7}"/>
                  </a:ext>
                </a:extLst>
              </p:cNvPr>
              <p:cNvSpPr/>
              <p:nvPr/>
            </p:nvSpPr>
            <p:spPr>
              <a:xfrm>
                <a:off x="1814742" y="1747494"/>
                <a:ext cx="1332000" cy="288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A8217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שלטון</a:t>
                </a: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A8217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64" name="Picture 63" descr="Icon&#10;&#10;Description automatically generated">
                <a:extLst>
                  <a:ext uri="{FF2B5EF4-FFF2-40B4-BE49-F238E27FC236}">
                    <a16:creationId xmlns:a16="http://schemas.microsoft.com/office/drawing/2014/main" id="{5E556323-0938-44C9-0DB0-EB7CF630A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4778" y="1769598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59" name="מלבן 127">
              <a:extLst>
                <a:ext uri="{FF2B5EF4-FFF2-40B4-BE49-F238E27FC236}">
                  <a16:creationId xmlns:a16="http://schemas.microsoft.com/office/drawing/2014/main" id="{ECEEF58A-1301-7F63-3044-6407AEEF3BF0}"/>
                </a:ext>
              </a:extLst>
            </p:cNvPr>
            <p:cNvSpPr/>
            <p:nvPr/>
          </p:nvSpPr>
          <p:spPr>
            <a:xfrm>
              <a:off x="1299456" y="1959496"/>
              <a:ext cx="2867322" cy="91389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37%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סומכים על הרשות המקומית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14% 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סומכים על הממשלה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16D197-98E7-059A-426C-CA3BD5488340}"/>
              </a:ext>
            </a:extLst>
          </p:cNvPr>
          <p:cNvGrpSpPr/>
          <p:nvPr/>
        </p:nvGrpSpPr>
        <p:grpSpPr>
          <a:xfrm>
            <a:off x="6765881" y="4465530"/>
            <a:ext cx="2830445" cy="2198271"/>
            <a:chOff x="9171973" y="3458253"/>
            <a:chExt cx="2830445" cy="219827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CFDF5A-726D-14FA-761E-F2FDC299A0A4}"/>
                </a:ext>
              </a:extLst>
            </p:cNvPr>
            <p:cNvGrpSpPr/>
            <p:nvPr/>
          </p:nvGrpSpPr>
          <p:grpSpPr>
            <a:xfrm>
              <a:off x="9171973" y="3458253"/>
              <a:ext cx="2827468" cy="2164673"/>
              <a:chOff x="9171973" y="3761596"/>
              <a:chExt cx="2827468" cy="2164673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3B10D759-FA5E-729A-74B9-EA3E41F6C116}"/>
                  </a:ext>
                </a:extLst>
              </p:cNvPr>
              <p:cNvSpPr/>
              <p:nvPr/>
            </p:nvSpPr>
            <p:spPr>
              <a:xfrm>
                <a:off x="9171973" y="4095176"/>
                <a:ext cx="2827468" cy="1831093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69" name="Rounded Rectangle 157">
                <a:extLst>
                  <a:ext uri="{FF2B5EF4-FFF2-40B4-BE49-F238E27FC236}">
                    <a16:creationId xmlns:a16="http://schemas.microsoft.com/office/drawing/2014/main" id="{CE1070D8-44B1-DED7-D9BC-49A08716AE99}"/>
                  </a:ext>
                </a:extLst>
              </p:cNvPr>
              <p:cNvSpPr/>
              <p:nvPr/>
            </p:nvSpPr>
            <p:spPr>
              <a:xfrm>
                <a:off x="9637359" y="3761596"/>
                <a:ext cx="1809704" cy="28570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A8217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פעולות בסיסיות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A8217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72" name="Picture 71" descr="Icon&#10;&#10;Description automatically generated">
                <a:extLst>
                  <a:ext uri="{FF2B5EF4-FFF2-40B4-BE49-F238E27FC236}">
                    <a16:creationId xmlns:a16="http://schemas.microsoft.com/office/drawing/2014/main" id="{8A0A2695-2450-E08B-32E0-D0B04AF5D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6778" y="3804545"/>
                <a:ext cx="230709" cy="230709"/>
              </a:xfrm>
              <a:prstGeom prst="rect">
                <a:avLst/>
              </a:prstGeom>
            </p:spPr>
          </p:pic>
        </p:grpSp>
        <p:sp>
          <p:nvSpPr>
            <p:cNvPr id="67" name="מלבן 127">
              <a:extLst>
                <a:ext uri="{FF2B5EF4-FFF2-40B4-BE49-F238E27FC236}">
                  <a16:creationId xmlns:a16="http://schemas.microsoft.com/office/drawing/2014/main" id="{45E7FCDE-A88F-B714-11F8-D5A5126ACF8A}"/>
                </a:ext>
              </a:extLst>
            </p:cNvPr>
            <p:cNvSpPr/>
            <p:nvPr/>
          </p:nvSpPr>
          <p:spPr>
            <a:xfrm>
              <a:off x="9185834" y="3818254"/>
              <a:ext cx="2816584" cy="1838270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1" anchor="t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54%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פונים לסיוע בפעולות שגרה (4% אין למי לפנות)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78%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פונים לסיוע בעת מחלה או בדיקה רפואית (3% אין למי לפנות)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60% 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פונים לסיוע במידע או עצה </a:t>
              </a:r>
              <a:b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</a:b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(4% אין למי לפנות)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6E1425-F878-487C-D82B-F6143DEC9E91}"/>
              </a:ext>
            </a:extLst>
          </p:cNvPr>
          <p:cNvGrpSpPr/>
          <p:nvPr/>
        </p:nvGrpSpPr>
        <p:grpSpPr>
          <a:xfrm>
            <a:off x="3574335" y="4465530"/>
            <a:ext cx="2859238" cy="2152576"/>
            <a:chOff x="6113925" y="3458253"/>
            <a:chExt cx="2770958" cy="215257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8ADCDC5-3FE9-2C3B-B105-B267AD599284}"/>
                </a:ext>
              </a:extLst>
            </p:cNvPr>
            <p:cNvGrpSpPr/>
            <p:nvPr/>
          </p:nvGrpSpPr>
          <p:grpSpPr>
            <a:xfrm>
              <a:off x="6126062" y="3458253"/>
              <a:ext cx="2745387" cy="2152576"/>
              <a:chOff x="6195868" y="3761596"/>
              <a:chExt cx="2745387" cy="2152576"/>
            </a:xfrm>
          </p:grpSpPr>
          <p:sp>
            <p:nvSpPr>
              <p:cNvPr id="76" name="Rounded Rectangle 8">
                <a:extLst>
                  <a:ext uri="{FF2B5EF4-FFF2-40B4-BE49-F238E27FC236}">
                    <a16:creationId xmlns:a16="http://schemas.microsoft.com/office/drawing/2014/main" id="{477A1C72-C942-1C18-AA59-2B9EB09DE2C2}"/>
                  </a:ext>
                </a:extLst>
              </p:cNvPr>
              <p:cNvSpPr/>
              <p:nvPr/>
            </p:nvSpPr>
            <p:spPr>
              <a:xfrm>
                <a:off x="6195868" y="4095175"/>
                <a:ext cx="2745387" cy="1818997"/>
              </a:xfrm>
              <a:prstGeom prst="rect">
                <a:avLst/>
              </a:prstGeom>
              <a:solidFill>
                <a:srgbClr val="F2F2F2">
                  <a:lumMod val="95000"/>
                </a:srgbClr>
              </a:solidFill>
              <a:ln w="12700" cap="flat" cmpd="sng" algn="ctr">
                <a:solidFill>
                  <a:srgbClr val="009BD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sp>
            <p:nvSpPr>
              <p:cNvPr id="77" name="Rounded Rectangle 158">
                <a:extLst>
                  <a:ext uri="{FF2B5EF4-FFF2-40B4-BE49-F238E27FC236}">
                    <a16:creationId xmlns:a16="http://schemas.microsoft.com/office/drawing/2014/main" id="{01BB1840-F03B-5D31-86B6-8653B48B25C3}"/>
                  </a:ext>
                </a:extLst>
              </p:cNvPr>
              <p:cNvSpPr/>
              <p:nvPr/>
            </p:nvSpPr>
            <p:spPr>
              <a:xfrm>
                <a:off x="6332311" y="3761596"/>
                <a:ext cx="2390025" cy="31770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A8217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rPr>
                  <a:t>תמיכה רגשית/כלכלית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A82172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endParaRPr>
              </a:p>
            </p:txBody>
          </p:sp>
          <p:pic>
            <p:nvPicPr>
              <p:cNvPr id="80" name="Picture 79" descr="Icon&#10;&#10;Description automatically generated">
                <a:extLst>
                  <a:ext uri="{FF2B5EF4-FFF2-40B4-BE49-F238E27FC236}">
                    <a16:creationId xmlns:a16="http://schemas.microsoft.com/office/drawing/2014/main" id="{1FDC52C7-DCB8-1305-DA95-5CEB0257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6688" y="3802627"/>
                <a:ext cx="215999" cy="216000"/>
              </a:xfrm>
              <a:prstGeom prst="rect">
                <a:avLst/>
              </a:prstGeom>
            </p:spPr>
          </p:pic>
        </p:grpSp>
        <p:sp>
          <p:nvSpPr>
            <p:cNvPr id="75" name="מלבן 127">
              <a:extLst>
                <a:ext uri="{FF2B5EF4-FFF2-40B4-BE49-F238E27FC236}">
                  <a16:creationId xmlns:a16="http://schemas.microsoft.com/office/drawing/2014/main" id="{946E7647-39E0-CBD1-DBC2-A3252928F92B}"/>
                </a:ext>
              </a:extLst>
            </p:cNvPr>
            <p:cNvSpPr/>
            <p:nvPr/>
          </p:nvSpPr>
          <p:spPr>
            <a:xfrm>
              <a:off x="6113925" y="3779730"/>
              <a:ext cx="2770958" cy="1831099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71%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פונים לסיוע בתמיכה רגשית (7% אין למי לפנות)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43%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פונים לסיוע בבעיות כלכליות (12% אין למי לפנות)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609C11-F843-BDCB-03D5-3C728DC7485C}"/>
              </a:ext>
            </a:extLst>
          </p:cNvPr>
          <p:cNvGrpSpPr/>
          <p:nvPr/>
        </p:nvGrpSpPr>
        <p:grpSpPr>
          <a:xfrm>
            <a:off x="187225" y="4452891"/>
            <a:ext cx="2849664" cy="2165214"/>
            <a:chOff x="-104634" y="3445614"/>
            <a:chExt cx="2849664" cy="216521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2234F24-E6CA-5B06-CBCC-383CEE52A3E6}"/>
                </a:ext>
              </a:extLst>
            </p:cNvPr>
            <p:cNvGrpSpPr/>
            <p:nvPr/>
          </p:nvGrpSpPr>
          <p:grpSpPr>
            <a:xfrm>
              <a:off x="-104634" y="3445614"/>
              <a:ext cx="2849664" cy="2165214"/>
              <a:chOff x="-104634" y="3445614"/>
              <a:chExt cx="2849664" cy="216521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4F06B59-5F40-DBDF-FE46-2A1CC987C9C9}"/>
                  </a:ext>
                </a:extLst>
              </p:cNvPr>
              <p:cNvGrpSpPr/>
              <p:nvPr/>
            </p:nvGrpSpPr>
            <p:grpSpPr>
              <a:xfrm>
                <a:off x="-104634" y="3458254"/>
                <a:ext cx="2832852" cy="2152574"/>
                <a:chOff x="-104634" y="3761597"/>
                <a:chExt cx="2832852" cy="2152574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661FC1BF-ABE7-6C4F-3B64-453D45C4A9FB}"/>
                    </a:ext>
                  </a:extLst>
                </p:cNvPr>
                <p:cNvSpPr/>
                <p:nvPr/>
              </p:nvSpPr>
              <p:spPr>
                <a:xfrm>
                  <a:off x="-104634" y="4115885"/>
                  <a:ext cx="2832852" cy="1798286"/>
                </a:xfrm>
                <a:prstGeom prst="rect">
                  <a:avLst/>
                </a:prstGeom>
                <a:solidFill>
                  <a:srgbClr val="F2F2F2">
                    <a:lumMod val="95000"/>
                  </a:srgbClr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  <p:sp>
              <p:nvSpPr>
                <p:cNvPr id="95" name="Rounded Rectangle 160">
                  <a:extLst>
                    <a:ext uri="{FF2B5EF4-FFF2-40B4-BE49-F238E27FC236}">
                      <a16:creationId xmlns:a16="http://schemas.microsoft.com/office/drawing/2014/main" id="{69B40F76-1438-092E-0AA6-CFBB2A215723}"/>
                    </a:ext>
                  </a:extLst>
                </p:cNvPr>
                <p:cNvSpPr/>
                <p:nvPr/>
              </p:nvSpPr>
              <p:spPr>
                <a:xfrm>
                  <a:off x="443010" y="3761597"/>
                  <a:ext cx="1737563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A82172"/>
                      </a:solidFill>
                      <a:effectLst/>
                      <a:uLnTx/>
                      <a:uFillTx/>
                      <a:latin typeface="Assistant" pitchFamily="2" charset="-79"/>
                      <a:ea typeface="+mn-ea"/>
                      <a:cs typeface="Assistant" pitchFamily="2" charset="-79"/>
                    </a:rPr>
                    <a:t>צורך בתמיכה</a:t>
                  </a:r>
                  <a:endPara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A82172"/>
                    </a:solidFill>
                    <a:effectLst/>
                    <a:uLnTx/>
                    <a:uFillTx/>
                    <a:latin typeface="Assistant" pitchFamily="2" charset="-79"/>
                    <a:ea typeface="+mn-ea"/>
                    <a:cs typeface="Assistant" pitchFamily="2" charset="-79"/>
                  </a:endParaRPr>
                </a:p>
              </p:txBody>
            </p:sp>
          </p:grpSp>
          <p:pic>
            <p:nvPicPr>
              <p:cNvPr id="93" name="גרפיקה 18" descr="ארנק קו מיתאר">
                <a:extLst>
                  <a:ext uri="{FF2B5EF4-FFF2-40B4-BE49-F238E27FC236}">
                    <a16:creationId xmlns:a16="http://schemas.microsoft.com/office/drawing/2014/main" id="{32990FE4-CA31-9860-A8A2-D1D87E3D5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76408" y="3445614"/>
                <a:ext cx="368622" cy="368622"/>
              </a:xfrm>
              <a:prstGeom prst="rect">
                <a:avLst/>
              </a:prstGeom>
            </p:spPr>
          </p:pic>
        </p:grpSp>
        <p:sp>
          <p:nvSpPr>
            <p:cNvPr id="91" name="מלבן 127">
              <a:extLst>
                <a:ext uri="{FF2B5EF4-FFF2-40B4-BE49-F238E27FC236}">
                  <a16:creationId xmlns:a16="http://schemas.microsoft.com/office/drawing/2014/main" id="{2033632D-82E1-D683-163A-77FE1B69F65A}"/>
                </a:ext>
              </a:extLst>
            </p:cNvPr>
            <p:cNvSpPr/>
            <p:nvPr/>
          </p:nvSpPr>
          <p:spPr>
            <a:xfrm>
              <a:off x="-87822" y="3811823"/>
              <a:ext cx="2832852" cy="179828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36000" tIns="36000" rIns="36000" bIns="36000" rtlCol="1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25%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תלויים לחלוטין (בכל הפעולות) ברשת התמיכה שלהם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גורם הסיוע מרכזי – </a:t>
              </a: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בני משפחה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כ-</a:t>
              </a:r>
              <a:r>
                <a:rPr kumimoji="0" lang="he-IL" sz="1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27%</a:t>
              </a:r>
              <a:r>
                <a:rPr kumimoji="0" lang="he-IL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עצמאיים ברוב הפעולות</a:t>
              </a:r>
              <a:endParaRPr kumimoji="0" lang="he-IL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sp>
        <p:nvSpPr>
          <p:cNvPr id="97" name="Rounded Rectangle 152">
            <a:extLst>
              <a:ext uri="{FF2B5EF4-FFF2-40B4-BE49-F238E27FC236}">
                <a16:creationId xmlns:a16="http://schemas.microsoft.com/office/drawing/2014/main" id="{9FE157D7-8D79-BA21-2153-107051003535}"/>
              </a:ext>
            </a:extLst>
          </p:cNvPr>
          <p:cNvSpPr/>
          <p:nvPr/>
        </p:nvSpPr>
        <p:spPr>
          <a:xfrm>
            <a:off x="9660259" y="5005516"/>
            <a:ext cx="1199775" cy="10991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צורך בסיוע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pic>
        <p:nvPicPr>
          <p:cNvPr id="4" name="Graphic 3" descr="City outline">
            <a:extLst>
              <a:ext uri="{FF2B5EF4-FFF2-40B4-BE49-F238E27FC236}">
                <a16:creationId xmlns:a16="http://schemas.microsoft.com/office/drawing/2014/main" id="{65176981-D768-C1B9-0955-81134DA55D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5591" y="971712"/>
            <a:ext cx="914400" cy="914400"/>
          </a:xfrm>
          <a:prstGeom prst="rect">
            <a:avLst/>
          </a:prstGeom>
        </p:spPr>
      </p:pic>
      <p:pic>
        <p:nvPicPr>
          <p:cNvPr id="8" name="Graphic 7" descr="Influencer outline">
            <a:extLst>
              <a:ext uri="{FF2B5EF4-FFF2-40B4-BE49-F238E27FC236}">
                <a16:creationId xmlns:a16="http://schemas.microsoft.com/office/drawing/2014/main" id="{62C3FE3B-E04C-8935-8BBB-1391B2A203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5143" y="3612694"/>
            <a:ext cx="914400" cy="914400"/>
          </a:xfrm>
          <a:prstGeom prst="rect">
            <a:avLst/>
          </a:prstGeom>
        </p:spPr>
      </p:pic>
      <p:pic>
        <p:nvPicPr>
          <p:cNvPr id="10" name="Graphic 9" descr="Connections outline">
            <a:extLst>
              <a:ext uri="{FF2B5EF4-FFF2-40B4-BE49-F238E27FC236}">
                <a16:creationId xmlns:a16="http://schemas.microsoft.com/office/drawing/2014/main" id="{9A51EFD0-74A6-B761-DBD1-4732D3467D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73825" y="929511"/>
            <a:ext cx="914400" cy="914400"/>
          </a:xfrm>
          <a:prstGeom prst="rect">
            <a:avLst/>
          </a:prstGeom>
        </p:spPr>
      </p:pic>
      <p:pic>
        <p:nvPicPr>
          <p:cNvPr id="12" name="Graphic 11" descr="Meeting outline">
            <a:extLst>
              <a:ext uri="{FF2B5EF4-FFF2-40B4-BE49-F238E27FC236}">
                <a16:creationId xmlns:a16="http://schemas.microsoft.com/office/drawing/2014/main" id="{7A5440E9-6C17-C7FF-A76E-A3840E77B1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37405" y="923076"/>
            <a:ext cx="914400" cy="914400"/>
          </a:xfrm>
          <a:prstGeom prst="rect">
            <a:avLst/>
          </a:prstGeom>
        </p:spPr>
      </p:pic>
      <p:pic>
        <p:nvPicPr>
          <p:cNvPr id="5" name="Graphic 4" descr="Coins outline">
            <a:extLst>
              <a:ext uri="{FF2B5EF4-FFF2-40B4-BE49-F238E27FC236}">
                <a16:creationId xmlns:a16="http://schemas.microsoft.com/office/drawing/2014/main" id="{AC7D03A5-668D-C57C-4E9D-87517548E0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85286" y="3638359"/>
            <a:ext cx="474373" cy="474373"/>
          </a:xfrm>
          <a:prstGeom prst="rect">
            <a:avLst/>
          </a:prstGeom>
        </p:spPr>
      </p:pic>
      <p:pic>
        <p:nvPicPr>
          <p:cNvPr id="7" name="Graphic 6" descr="Heart outline">
            <a:extLst>
              <a:ext uri="{FF2B5EF4-FFF2-40B4-BE49-F238E27FC236}">
                <a16:creationId xmlns:a16="http://schemas.microsoft.com/office/drawing/2014/main" id="{CEAC0076-CF92-5A29-5A6C-908F581DD4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38124" y="3642135"/>
            <a:ext cx="474373" cy="474373"/>
          </a:xfrm>
          <a:prstGeom prst="rect">
            <a:avLst/>
          </a:prstGeom>
        </p:spPr>
      </p:pic>
      <p:pic>
        <p:nvPicPr>
          <p:cNvPr id="13" name="Graphic 12" descr="Open hand outline">
            <a:extLst>
              <a:ext uri="{FF2B5EF4-FFF2-40B4-BE49-F238E27FC236}">
                <a16:creationId xmlns:a16="http://schemas.microsoft.com/office/drawing/2014/main" id="{EA244BE7-0AEE-1952-53CD-D1BCEA7029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7279" y="3836838"/>
            <a:ext cx="914400" cy="914400"/>
          </a:xfrm>
          <a:prstGeom prst="rect">
            <a:avLst/>
          </a:prstGeom>
        </p:spPr>
      </p:pic>
      <p:pic>
        <p:nvPicPr>
          <p:cNvPr id="15" name="Graphic 14" descr="Cheers outline">
            <a:extLst>
              <a:ext uri="{FF2B5EF4-FFF2-40B4-BE49-F238E27FC236}">
                <a16:creationId xmlns:a16="http://schemas.microsoft.com/office/drawing/2014/main" id="{48EF245E-D351-C519-1456-8C23C92BAF7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53024" y="36569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6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קבוצת סיכון בריאות ותפקוד </a:t>
            </a:r>
            <a:r>
              <a:rPr lang="he-IL" sz="4400" b="1" dirty="0"/>
              <a:t>(באחוזים)</a:t>
            </a:r>
            <a:endParaRPr lang="he-IL" sz="4400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470023" y="1576594"/>
            <a:ext cx="8108316" cy="12002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ממחצית מן הזקנים לא פגיעים בכלל;</a:t>
            </a:r>
          </a:p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בני 75+ פגיעים יותר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2E0446C-8730-08C7-81FE-70360C9B4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738828"/>
              </p:ext>
            </p:extLst>
          </p:nvPr>
        </p:nvGraphicFramePr>
        <p:xfrm>
          <a:off x="306157" y="1952058"/>
          <a:ext cx="5349509" cy="44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EE82C-721D-4A48-CCD1-28477601DF33}"/>
              </a:ext>
            </a:extLst>
          </p:cNvPr>
          <p:cNvGrpSpPr/>
          <p:nvPr/>
        </p:nvGrpSpPr>
        <p:grpSpPr>
          <a:xfrm>
            <a:off x="158898" y="148139"/>
            <a:ext cx="1932206" cy="1364307"/>
            <a:chOff x="42024" y="130514"/>
            <a:chExt cx="1932206" cy="1364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A698A83-4EEE-6885-559E-0148C94E29E1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CA39E5AC-BD64-5739-E931-D6D3DAD4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788F60A-C6FE-3F22-43C8-A58072FF6282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CF143B3-C828-DD79-5679-639FBD1DAA15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25245A7-0EE8-F166-DAFA-A753281A8F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13" name="Picture 1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AD238833-2CCC-D7FD-FCEC-ACE5317D25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ECD100A-D4B9-B90D-5ED4-8CF03258F01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3DE0EA8-7940-E9AF-BB17-3FFE28EB0CA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A0AED062-39F6-95FB-2105-23F65B5D0F84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D841B8F-44AE-1AD5-6378-9112041DA87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8531C9-5926-FBF4-B289-7291AFC47B5C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A1D7215-96A1-1AD0-4161-FBF34624333D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AB69036-6FBC-297A-E7E3-7D5E46471E6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5B754AFD-D37B-0C03-A5E2-76D1DD2F00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4CA2DF5-8683-2E99-3609-C1E682D1FD8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3A97F630-A10A-65C4-0D48-98F0733E058E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CC80121-1C0A-4605-CE09-32139D7BFBA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6" name="Picture 105" descr="Icon&#10;&#10;Description automatically generated">
                    <a:extLst>
                      <a:ext uri="{FF2B5EF4-FFF2-40B4-BE49-F238E27FC236}">
                        <a16:creationId xmlns:a16="http://schemas.microsoft.com/office/drawing/2014/main" id="{D25D4C3C-F81E-3523-EC0E-B896379952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AE7A57B-B79D-54CA-6394-D04FE03FDA9B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26669DE-9CE2-F5C3-C550-5C36D2AC035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578898D-3482-0212-C68A-6DE2FD1E0E82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103" name="Picture 10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1A1B9BD-1951-88DD-2C7E-FF8C43AF2E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5BB4795-45FB-E076-52AF-3D6B423D4818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15A359A-A718-C91C-12BC-C74A70B54A0A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5A2E893-F4B7-A3D6-985C-FABF28363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34C545B-9DEE-57E9-CB75-985EA204458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2041508-7FA3-5DAF-B183-4622AAABFB7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9AB5475-D51F-B09C-3910-AABDDFEDB39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E60DD93-0C46-3574-7242-89D440198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FC29CAD-E2B0-78CA-383E-F3075C6CEAAC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8331994-329E-C69A-1031-9664D15D80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B3144B0-987C-853C-E03E-B3A01A6E9C76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60" name="Graphic 59" descr="Wireless with solid fill">
                    <a:extLst>
                      <a:ext uri="{FF2B5EF4-FFF2-40B4-BE49-F238E27FC236}">
                        <a16:creationId xmlns:a16="http://schemas.microsoft.com/office/drawing/2014/main" id="{B5A75FFA-579E-7DAD-C6CD-AA5D7D481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9EEFB585-1C83-FB7C-84F4-11E22383C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3" name="גרפיקה 18" descr="ארנק קו מיתאר">
              <a:extLst>
                <a:ext uri="{FF2B5EF4-FFF2-40B4-BE49-F238E27FC236}">
                  <a16:creationId xmlns:a16="http://schemas.microsoft.com/office/drawing/2014/main" id="{848C8064-B593-898C-40C5-8F1D6F32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706E2F-A903-87BA-C454-B227F4516D3D}"/>
              </a:ext>
            </a:extLst>
          </p:cNvPr>
          <p:cNvSpPr txBox="1"/>
          <p:nvPr/>
        </p:nvSpPr>
        <p:spPr>
          <a:xfrm>
            <a:off x="4690918" y="3661272"/>
            <a:ext cx="1048309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לא פגיע בכלל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841D5-C4A5-9C9B-6B33-89C341108654}"/>
              </a:ext>
            </a:extLst>
          </p:cNvPr>
          <p:cNvSpPr txBox="1"/>
          <p:nvPr/>
        </p:nvSpPr>
        <p:spPr>
          <a:xfrm>
            <a:off x="80751" y="5580654"/>
            <a:ext cx="148616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במדד אחד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4065A-4136-717B-BE06-3397047ED6EE}"/>
              </a:ext>
            </a:extLst>
          </p:cNvPr>
          <p:cNvSpPr txBox="1"/>
          <p:nvPr/>
        </p:nvSpPr>
        <p:spPr>
          <a:xfrm>
            <a:off x="-36964" y="3406988"/>
            <a:ext cx="148616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בשני</a:t>
            </a:r>
            <a:br>
              <a:rPr lang="en-US" sz="2000" b="1">
                <a:latin typeface="+mj-lt"/>
                <a:ea typeface="+mj-ea"/>
                <a:cs typeface="+mj-cs"/>
              </a:rPr>
            </a:br>
            <a:r>
              <a:rPr lang="he-IL" sz="2000" b="1">
                <a:latin typeface="+mj-lt"/>
                <a:ea typeface="+mj-ea"/>
                <a:cs typeface="+mj-cs"/>
              </a:rPr>
              <a:t>מדדים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C5E86-A884-62B1-D513-0A5FE368A5BF}"/>
              </a:ext>
            </a:extLst>
          </p:cNvPr>
          <p:cNvSpPr txBox="1"/>
          <p:nvPr/>
        </p:nvSpPr>
        <p:spPr>
          <a:xfrm>
            <a:off x="659515" y="2317966"/>
            <a:ext cx="1988267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בשלושה מדדים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273A8-7514-025D-F111-4F2FB1E4C7B5}"/>
              </a:ext>
            </a:extLst>
          </p:cNvPr>
          <p:cNvSpPr txBox="1"/>
          <p:nvPr/>
        </p:nvSpPr>
        <p:spPr>
          <a:xfrm>
            <a:off x="2314828" y="1793445"/>
            <a:ext cx="1282943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בכל</a:t>
            </a:r>
            <a:r>
              <a:rPr lang="en-US" sz="2000" b="1">
                <a:latin typeface="+mj-lt"/>
                <a:ea typeface="+mj-ea"/>
                <a:cs typeface="+mj-cs"/>
              </a:rPr>
              <a:t> </a:t>
            </a:r>
            <a:r>
              <a:rPr lang="he-IL" sz="2000" b="1">
                <a:latin typeface="+mj-lt"/>
                <a:ea typeface="+mj-ea"/>
                <a:cs typeface="+mj-cs"/>
              </a:rPr>
              <a:t>המדדים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CD4ACFE-D9D7-CEA0-159E-5BC46872186C}"/>
              </a:ext>
            </a:extLst>
          </p:cNvPr>
          <p:cNvSpPr txBox="1">
            <a:spLocks/>
          </p:cNvSpPr>
          <p:nvPr/>
        </p:nvSpPr>
        <p:spPr>
          <a:xfrm>
            <a:off x="5562600" y="3209544"/>
            <a:ext cx="5021201" cy="212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ארבעה מדדי בריאות ותפקוד: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מצב בריאות סובייקטיבי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קושי בתפקוד יום-יומי (</a:t>
            </a:r>
            <a:r>
              <a:rPr lang="en-US" sz="2400" dirty="0">
                <a:latin typeface="Assistant" pitchFamily="2" charset="-79"/>
                <a:cs typeface="Assistant" pitchFamily="2" charset="-79"/>
              </a:rPr>
              <a:t>GALI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)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דיכאון (</a:t>
            </a:r>
            <a:r>
              <a:rPr lang="en-US" sz="2400" dirty="0">
                <a:latin typeface="Assistant" pitchFamily="2" charset="-79"/>
                <a:cs typeface="Assistant" pitchFamily="2" charset="-79"/>
              </a:rPr>
              <a:t>PHQ2</a:t>
            </a:r>
            <a:r>
              <a:rPr lang="he-IL" sz="2400" dirty="0">
                <a:latin typeface="Assistant" pitchFamily="2" charset="-79"/>
                <a:cs typeface="Assistant" pitchFamily="2" charset="-79"/>
              </a:rPr>
              <a:t>)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ביצוע פעולות שגרה</a:t>
            </a:r>
          </a:p>
          <a:p>
            <a:pPr marL="9017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7F6F6-4188-F951-4A46-7B958999456F}"/>
              </a:ext>
            </a:extLst>
          </p:cNvPr>
          <p:cNvSpPr txBox="1"/>
          <p:nvPr/>
        </p:nvSpPr>
        <p:spPr>
          <a:xfrm>
            <a:off x="2398294" y="3920345"/>
            <a:ext cx="1343534" cy="1200241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1" dirty="0"/>
              <a:t>כ-</a:t>
            </a:r>
            <a:r>
              <a:rPr lang="en-US" sz="2400" b="1" dirty="0"/>
              <a:t>4,800</a:t>
            </a:r>
            <a:r>
              <a:rPr lang="he-IL" sz="2400" b="1" dirty="0"/>
              <a:t> זקנים בסיכון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DA645A-F547-729F-9B34-A4BBBDFA340C}"/>
              </a:ext>
            </a:extLst>
          </p:cNvPr>
          <p:cNvGrpSpPr/>
          <p:nvPr/>
        </p:nvGrpSpPr>
        <p:grpSpPr>
          <a:xfrm>
            <a:off x="2584514" y="224426"/>
            <a:ext cx="7702668" cy="658153"/>
            <a:chOff x="4203369" y="69737"/>
            <a:chExt cx="7763872" cy="658153"/>
          </a:xfrm>
        </p:grpSpPr>
        <p:pic>
          <p:nvPicPr>
            <p:cNvPr id="6" name="תמונה 6">
              <a:extLst>
                <a:ext uri="{FF2B5EF4-FFF2-40B4-BE49-F238E27FC236}">
                  <a16:creationId xmlns:a16="http://schemas.microsoft.com/office/drawing/2014/main" id="{A5DE4F0F-51F9-5345-3870-D55F788FCCB2}"/>
                </a:ext>
              </a:extLst>
            </p:cNvPr>
            <p:cNvPicPr/>
            <p:nvPr userDrawn="1"/>
          </p:nvPicPr>
          <p:blipFill>
            <a:blip r:embed="rId14">
              <a:clrChange>
                <a:clrFrom>
                  <a:srgbClr val="AAAAAA"/>
                </a:clrFrom>
                <a:clrTo>
                  <a:srgbClr val="AAAAA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289" y="69737"/>
              <a:ext cx="710298" cy="658153"/>
            </a:xfrm>
            <a:prstGeom prst="rect">
              <a:avLst/>
            </a:prstGeom>
            <a:noFill/>
          </p:spPr>
        </p:pic>
        <p:grpSp>
          <p:nvGrpSpPr>
            <p:cNvPr id="13" name="קבוצה 4">
              <a:extLst>
                <a:ext uri="{FF2B5EF4-FFF2-40B4-BE49-F238E27FC236}">
                  <a16:creationId xmlns:a16="http://schemas.microsoft.com/office/drawing/2014/main" id="{0B99BFF4-A2B0-3180-7587-CB24D768F9F7}"/>
                </a:ext>
              </a:extLst>
            </p:cNvPr>
            <p:cNvGrpSpPr/>
            <p:nvPr userDrawn="1"/>
          </p:nvGrpSpPr>
          <p:grpSpPr>
            <a:xfrm>
              <a:off x="10289376" y="169119"/>
              <a:ext cx="1677865" cy="343457"/>
              <a:chOff x="1540713" y="766209"/>
              <a:chExt cx="9750423" cy="1995896"/>
            </a:xfrm>
            <a:solidFill>
              <a:srgbClr val="1AC0DD"/>
            </a:solidFill>
          </p:grpSpPr>
          <p:pic>
            <p:nvPicPr>
              <p:cNvPr id="15" name="תמונה 5" descr="תמונה שמכילה שעון, צג, מסך&#10;&#10;התיאור נוצר באופן אוטומטי">
                <a:extLst>
                  <a:ext uri="{FF2B5EF4-FFF2-40B4-BE49-F238E27FC236}">
                    <a16:creationId xmlns:a16="http://schemas.microsoft.com/office/drawing/2014/main" id="{E7258A6A-60A4-08A6-9776-C3AAA3177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78" t="15479"/>
              <a:stretch/>
            </p:blipFill>
            <p:spPr>
              <a:xfrm>
                <a:off x="9421287" y="794658"/>
                <a:ext cx="1869849" cy="1967447"/>
              </a:xfrm>
              <a:prstGeom prst="rect">
                <a:avLst/>
              </a:prstGeom>
              <a:grpFill/>
            </p:spPr>
          </p:pic>
          <p:grpSp>
            <p:nvGrpSpPr>
              <p:cNvPr id="16" name="קבוצה 7">
                <a:extLst>
                  <a:ext uri="{FF2B5EF4-FFF2-40B4-BE49-F238E27FC236}">
                    <a16:creationId xmlns:a16="http://schemas.microsoft.com/office/drawing/2014/main" id="{5DCA455D-B39A-8B46-429F-44FA8010D3EA}"/>
                  </a:ext>
                </a:extLst>
              </p:cNvPr>
              <p:cNvGrpSpPr/>
              <p:nvPr/>
            </p:nvGrpSpPr>
            <p:grpSpPr>
              <a:xfrm>
                <a:off x="1540713" y="766209"/>
                <a:ext cx="7499487" cy="1909341"/>
                <a:chOff x="1640385" y="777609"/>
                <a:chExt cx="7499487" cy="1909341"/>
              </a:xfrm>
              <a:grpFill/>
            </p:grpSpPr>
            <p:grpSp>
              <p:nvGrpSpPr>
                <p:cNvPr id="17" name="קבוצה 8">
                  <a:extLst>
                    <a:ext uri="{FF2B5EF4-FFF2-40B4-BE49-F238E27FC236}">
                      <a16:creationId xmlns:a16="http://schemas.microsoft.com/office/drawing/2014/main" id="{4B488AD6-700B-CBD6-8E9A-3C6D5F4B7351}"/>
                    </a:ext>
                  </a:extLst>
                </p:cNvPr>
                <p:cNvGrpSpPr/>
                <p:nvPr/>
              </p:nvGrpSpPr>
              <p:grpSpPr>
                <a:xfrm>
                  <a:off x="1640385" y="777609"/>
                  <a:ext cx="7499487" cy="1909341"/>
                  <a:chOff x="1640385" y="777609"/>
                  <a:chExt cx="7499487" cy="1909341"/>
                </a:xfrm>
                <a:grpFill/>
              </p:grpSpPr>
              <p:sp>
                <p:nvSpPr>
                  <p:cNvPr id="19" name="צורה חופשית: צורה 11">
                    <a:extLst>
                      <a:ext uri="{FF2B5EF4-FFF2-40B4-BE49-F238E27FC236}">
                        <a16:creationId xmlns:a16="http://schemas.microsoft.com/office/drawing/2014/main" id="{A168880D-14FA-74E2-8AD2-130879C1775F}"/>
                      </a:ext>
                    </a:extLst>
                  </p:cNvPr>
                  <p:cNvSpPr/>
                  <p:nvPr/>
                </p:nvSpPr>
                <p:spPr>
                  <a:xfrm>
                    <a:off x="5874560" y="777609"/>
                    <a:ext cx="497101" cy="84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101" h="843555">
                        <a:moveTo>
                          <a:pt x="100603" y="0"/>
                        </a:moveTo>
                        <a:lnTo>
                          <a:pt x="497101" y="0"/>
                        </a:lnTo>
                        <a:lnTo>
                          <a:pt x="497101" y="307826"/>
                        </a:lnTo>
                        <a:lnTo>
                          <a:pt x="310687" y="843555"/>
                        </a:lnTo>
                        <a:lnTo>
                          <a:pt x="0" y="843555"/>
                        </a:lnTo>
                        <a:lnTo>
                          <a:pt x="100603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צורה חופשית: צורה 12">
                    <a:extLst>
                      <a:ext uri="{FF2B5EF4-FFF2-40B4-BE49-F238E27FC236}">
                        <a16:creationId xmlns:a16="http://schemas.microsoft.com/office/drawing/2014/main" id="{0E31CCE0-CEA9-BB47-ACFA-E21E1CD6FAB3}"/>
                      </a:ext>
                    </a:extLst>
                  </p:cNvPr>
                  <p:cNvSpPr/>
                  <p:nvPr/>
                </p:nvSpPr>
                <p:spPr>
                  <a:xfrm>
                    <a:off x="1640385" y="910437"/>
                    <a:ext cx="1663790" cy="1776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790" h="1776387">
                        <a:moveTo>
                          <a:pt x="0" y="0"/>
                        </a:moveTo>
                        <a:lnTo>
                          <a:pt x="482666" y="0"/>
                        </a:lnTo>
                        <a:lnTo>
                          <a:pt x="639606" y="1403580"/>
                        </a:lnTo>
                        <a:lnTo>
                          <a:pt x="719557" y="1403580"/>
                        </a:lnTo>
                        <a:cubicBezTo>
                          <a:pt x="886491" y="1407283"/>
                          <a:pt x="1005677" y="1368034"/>
                          <a:pt x="1077115" y="1285832"/>
                        </a:cubicBezTo>
                        <a:cubicBezTo>
                          <a:pt x="1148552" y="1203630"/>
                          <a:pt x="1183346" y="1056260"/>
                          <a:pt x="1181495" y="843720"/>
                        </a:cubicBezTo>
                        <a:lnTo>
                          <a:pt x="1181495" y="372734"/>
                        </a:lnTo>
                        <a:lnTo>
                          <a:pt x="796547" y="372734"/>
                        </a:lnTo>
                        <a:lnTo>
                          <a:pt x="796547" y="0"/>
                        </a:lnTo>
                        <a:lnTo>
                          <a:pt x="1663790" y="0"/>
                        </a:lnTo>
                        <a:lnTo>
                          <a:pt x="1663790" y="843720"/>
                        </a:lnTo>
                        <a:cubicBezTo>
                          <a:pt x="1663318" y="1079913"/>
                          <a:pt x="1626456" y="1266239"/>
                          <a:pt x="1553203" y="1402698"/>
                        </a:cubicBezTo>
                        <a:cubicBezTo>
                          <a:pt x="1479951" y="1539157"/>
                          <a:pt x="1373146" y="1635967"/>
                          <a:pt x="1232787" y="1693128"/>
                        </a:cubicBezTo>
                        <a:cubicBezTo>
                          <a:pt x="1092428" y="1750288"/>
                          <a:pt x="921351" y="1778017"/>
                          <a:pt x="719557" y="1776314"/>
                        </a:cubicBezTo>
                        <a:lnTo>
                          <a:pt x="204319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צורה חופשית: צורה 13">
                    <a:extLst>
                      <a:ext uri="{FF2B5EF4-FFF2-40B4-BE49-F238E27FC236}">
                        <a16:creationId xmlns:a16="http://schemas.microsoft.com/office/drawing/2014/main" id="{B63D68B3-AB06-DC2E-82AA-B1D933ECA876}"/>
                      </a:ext>
                    </a:extLst>
                  </p:cNvPr>
                  <p:cNvSpPr/>
                  <p:nvPr/>
                </p:nvSpPr>
                <p:spPr>
                  <a:xfrm>
                    <a:off x="3360640" y="910437"/>
                    <a:ext cx="858565" cy="1776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565" h="1776513">
                        <a:moveTo>
                          <a:pt x="124368" y="0"/>
                        </a:moveTo>
                        <a:lnTo>
                          <a:pt x="858361" y="0"/>
                        </a:lnTo>
                        <a:lnTo>
                          <a:pt x="858361" y="1234734"/>
                        </a:lnTo>
                        <a:cubicBezTo>
                          <a:pt x="861567" y="1438590"/>
                          <a:pt x="827047" y="1580650"/>
                          <a:pt x="754800" y="1660915"/>
                        </a:cubicBezTo>
                        <a:cubicBezTo>
                          <a:pt x="682554" y="1741181"/>
                          <a:pt x="553348" y="1779647"/>
                          <a:pt x="367182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180630" y="1403580"/>
                        </a:lnTo>
                        <a:cubicBezTo>
                          <a:pt x="256139" y="1404445"/>
                          <a:pt x="307959" y="1387165"/>
                          <a:pt x="336090" y="1351742"/>
                        </a:cubicBezTo>
                        <a:cubicBezTo>
                          <a:pt x="364221" y="1316318"/>
                          <a:pt x="377546" y="1257568"/>
                          <a:pt x="376065" y="1175489"/>
                        </a:cubicBezTo>
                        <a:lnTo>
                          <a:pt x="376065" y="372734"/>
                        </a:lnTo>
                        <a:lnTo>
                          <a:pt x="124368" y="372734"/>
                        </a:lnTo>
                        <a:lnTo>
                          <a:pt x="124368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צורה חופשית: צורה 14">
                    <a:extLst>
                      <a:ext uri="{FF2B5EF4-FFF2-40B4-BE49-F238E27FC236}">
                        <a16:creationId xmlns:a16="http://schemas.microsoft.com/office/drawing/2014/main" id="{6E5F8560-0E38-A205-9D30-C3CE321FE7CB}"/>
                      </a:ext>
                    </a:extLst>
                  </p:cNvPr>
                  <p:cNvSpPr/>
                  <p:nvPr/>
                </p:nvSpPr>
                <p:spPr>
                  <a:xfrm>
                    <a:off x="4490848" y="910436"/>
                    <a:ext cx="485257" cy="1054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054166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054166"/>
                        </a:lnTo>
                        <a:lnTo>
                          <a:pt x="0" y="1054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צורה חופשית: צורה 15">
                    <a:extLst>
                      <a:ext uri="{FF2B5EF4-FFF2-40B4-BE49-F238E27FC236}">
                        <a16:creationId xmlns:a16="http://schemas.microsoft.com/office/drawing/2014/main" id="{DEE11700-8D1D-3CAE-7736-22FF69E6493A}"/>
                      </a:ext>
                    </a:extLst>
                  </p:cNvPr>
                  <p:cNvSpPr/>
                  <p:nvPr/>
                </p:nvSpPr>
                <p:spPr>
                  <a:xfrm>
                    <a:off x="5184456" y="910436"/>
                    <a:ext cx="485257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776314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776314"/>
                        </a:lnTo>
                        <a:lnTo>
                          <a:pt x="0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צורה חופשית: צורה 16">
                    <a:extLst>
                      <a:ext uri="{FF2B5EF4-FFF2-40B4-BE49-F238E27FC236}">
                        <a16:creationId xmlns:a16="http://schemas.microsoft.com/office/drawing/2014/main" id="{D4B56D2A-8996-74B7-01E1-284D68E59CBE}"/>
                      </a:ext>
                    </a:extLst>
                  </p:cNvPr>
                  <p:cNvSpPr/>
                  <p:nvPr/>
                </p:nvSpPr>
                <p:spPr>
                  <a:xfrm>
                    <a:off x="6330171" y="910436"/>
                    <a:ext cx="115699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991" h="1776314">
                        <a:moveTo>
                          <a:pt x="130289" y="0"/>
                        </a:moveTo>
                        <a:lnTo>
                          <a:pt x="860877" y="0"/>
                        </a:lnTo>
                        <a:lnTo>
                          <a:pt x="1156991" y="1776314"/>
                        </a:lnTo>
                        <a:lnTo>
                          <a:pt x="695053" y="1776314"/>
                        </a:lnTo>
                        <a:lnTo>
                          <a:pt x="632869" y="1382845"/>
                        </a:lnTo>
                        <a:lnTo>
                          <a:pt x="618063" y="1382845"/>
                        </a:lnTo>
                        <a:cubicBezTo>
                          <a:pt x="589092" y="1504083"/>
                          <a:pt x="533915" y="1599616"/>
                          <a:pt x="452531" y="1669445"/>
                        </a:cubicBezTo>
                        <a:cubicBezTo>
                          <a:pt x="371148" y="1739274"/>
                          <a:pt x="252877" y="1774897"/>
                          <a:pt x="97717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97717" y="1403580"/>
                        </a:lnTo>
                        <a:cubicBezTo>
                          <a:pt x="286093" y="1402099"/>
                          <a:pt x="412628" y="1352482"/>
                          <a:pt x="477323" y="1254729"/>
                        </a:cubicBezTo>
                        <a:cubicBezTo>
                          <a:pt x="542018" y="1156975"/>
                          <a:pt x="560579" y="1019973"/>
                          <a:pt x="533004" y="843720"/>
                        </a:cubicBezTo>
                        <a:lnTo>
                          <a:pt x="467859" y="372734"/>
                        </a:lnTo>
                        <a:lnTo>
                          <a:pt x="130289" y="372734"/>
                        </a:lnTo>
                        <a:lnTo>
                          <a:pt x="130289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צורה חופשית: צורה 17">
                    <a:extLst>
                      <a:ext uri="{FF2B5EF4-FFF2-40B4-BE49-F238E27FC236}">
                        <a16:creationId xmlns:a16="http://schemas.microsoft.com/office/drawing/2014/main" id="{B2C1BBB8-3151-6AA6-8C6A-D152AA6C9AF5}"/>
                      </a:ext>
                    </a:extLst>
                  </p:cNvPr>
                  <p:cNvSpPr/>
                  <p:nvPr/>
                </p:nvSpPr>
                <p:spPr>
                  <a:xfrm>
                    <a:off x="7603411" y="910436"/>
                    <a:ext cx="153646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6461" h="1776314">
                        <a:moveTo>
                          <a:pt x="0" y="0"/>
                        </a:moveTo>
                        <a:lnTo>
                          <a:pt x="1536461" y="0"/>
                        </a:lnTo>
                        <a:lnTo>
                          <a:pt x="1536461" y="1776314"/>
                        </a:lnTo>
                        <a:lnTo>
                          <a:pt x="1054166" y="1776314"/>
                        </a:lnTo>
                        <a:lnTo>
                          <a:pt x="1054166" y="372734"/>
                        </a:lnTo>
                        <a:lnTo>
                          <a:pt x="0" y="3727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" name="צורה חופשית: צורה 10">
                  <a:extLst>
                    <a:ext uri="{FF2B5EF4-FFF2-40B4-BE49-F238E27FC236}">
                      <a16:creationId xmlns:a16="http://schemas.microsoft.com/office/drawing/2014/main" id="{2909310A-85A8-6B3F-7322-94B833417A75}"/>
                    </a:ext>
                  </a:extLst>
                </p:cNvPr>
                <p:cNvSpPr/>
                <p:nvPr/>
              </p:nvSpPr>
              <p:spPr>
                <a:xfrm>
                  <a:off x="7609333" y="1671450"/>
                  <a:ext cx="485257" cy="101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15301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15301"/>
                      </a:lnTo>
                      <a:lnTo>
                        <a:pt x="0" y="10153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תיבת טקסט 18">
              <a:extLst>
                <a:ext uri="{FF2B5EF4-FFF2-40B4-BE49-F238E27FC236}">
                  <a16:creationId xmlns:a16="http://schemas.microsoft.com/office/drawing/2014/main" id="{02CE802C-5BBB-B5AB-1991-3A86FC5EFF1D}"/>
                </a:ext>
              </a:extLst>
            </p:cNvPr>
            <p:cNvSpPr txBox="1"/>
            <p:nvPr userDrawn="1"/>
          </p:nvSpPr>
          <p:spPr>
            <a:xfrm>
              <a:off x="4203369" y="113400"/>
              <a:ext cx="5283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100" normalizeH="0" baseline="0" noProof="0" dirty="0">
                  <a:ln>
                    <a:noFill/>
                  </a:ln>
                  <a:effectLst/>
                  <a:uLnTx/>
                  <a:uFillTx/>
                </a:rPr>
                <a:t>ג'וינט - אשל | הזדקנות מיטבית בעידן של 100 שנות חיים 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010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54" y="806985"/>
            <a:ext cx="9385267" cy="1325563"/>
          </a:xfrm>
        </p:spPr>
        <p:txBody>
          <a:bodyPr>
            <a:normAutofit/>
          </a:bodyPr>
          <a:lstStyle/>
          <a:p>
            <a:pPr marL="0" indent="0"/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גורמים מנבאים – קבוצת סיכון</a:t>
            </a:r>
            <a:br>
              <a:rPr lang="en-US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בריאות ותפקוד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EE82C-721D-4A48-CCD1-28477601DF33}"/>
              </a:ext>
            </a:extLst>
          </p:cNvPr>
          <p:cNvGrpSpPr/>
          <p:nvPr/>
        </p:nvGrpSpPr>
        <p:grpSpPr>
          <a:xfrm>
            <a:off x="39244" y="0"/>
            <a:ext cx="1932206" cy="1364307"/>
            <a:chOff x="42024" y="130514"/>
            <a:chExt cx="1932206" cy="1364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A698A83-4EEE-6885-559E-0148C94E29E1}"/>
                </a:ext>
              </a:extLst>
            </p:cNvPr>
            <p:cNvGrpSpPr/>
            <p:nvPr/>
          </p:nvGrpSpPr>
          <p:grpSpPr>
            <a:xfrm>
              <a:off x="45283" y="130514"/>
              <a:ext cx="1928947" cy="1364307"/>
              <a:chOff x="205061" y="182908"/>
              <a:chExt cx="1928947" cy="1364307"/>
            </a:xfrm>
          </p:grpSpPr>
          <p:pic>
            <p:nvPicPr>
              <p:cNvPr id="44" name="Picture 43" descr="Icon&#10;&#10;Description automatically generated">
                <a:extLst>
                  <a:ext uri="{FF2B5EF4-FFF2-40B4-BE49-F238E27FC236}">
                    <a16:creationId xmlns:a16="http://schemas.microsoft.com/office/drawing/2014/main" id="{CA39E5AC-BD64-5739-E931-D6D3DAD4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008" y="227573"/>
                <a:ext cx="288000" cy="288000"/>
              </a:xfrm>
              <a:prstGeom prst="rect">
                <a:avLst/>
              </a:prstGeom>
            </p:spPr>
          </p:pic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788F60A-C6FE-3F22-43C8-A58072FF6282}"/>
                  </a:ext>
                </a:extLst>
              </p:cNvPr>
              <p:cNvGrpSpPr/>
              <p:nvPr/>
            </p:nvGrpSpPr>
            <p:grpSpPr>
              <a:xfrm>
                <a:off x="205061" y="182908"/>
                <a:ext cx="1928947" cy="1364307"/>
                <a:chOff x="713094" y="3429000"/>
                <a:chExt cx="1928947" cy="136430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CF143B3-C828-DD79-5679-639FBD1DAA15}"/>
                    </a:ext>
                  </a:extLst>
                </p:cNvPr>
                <p:cNvGrpSpPr/>
                <p:nvPr/>
              </p:nvGrpSpPr>
              <p:grpSpPr>
                <a:xfrm>
                  <a:off x="713094" y="3429000"/>
                  <a:ext cx="576000" cy="487966"/>
                  <a:chOff x="148015" y="137685"/>
                  <a:chExt cx="576000" cy="487966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25245A7-0EE8-F166-DAFA-A753281A8F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113" name="Picture 1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AD238833-2CCC-D7FD-FCEC-ACE5317D25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2015" y="177801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ECD100A-D4B9-B90D-5ED4-8CF03258F01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015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חוסן כלכלי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3DE0EA8-7940-E9AF-BB17-3FFE28EB0CAA}"/>
                    </a:ext>
                  </a:extLst>
                </p:cNvPr>
                <p:cNvGrpSpPr/>
                <p:nvPr/>
              </p:nvGrpSpPr>
              <p:grpSpPr>
                <a:xfrm>
                  <a:off x="2066041" y="3429000"/>
                  <a:ext cx="576000" cy="487966"/>
                  <a:chOff x="1500962" y="137685"/>
                  <a:chExt cx="576000" cy="487966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A0AED062-39F6-95FB-2105-23F65B5D0F84}"/>
                      </a:ext>
                    </a:extLst>
                  </p:cNvPr>
                  <p:cNvSpPr/>
                  <p:nvPr/>
                </p:nvSpPr>
                <p:spPr>
                  <a:xfrm>
                    <a:off x="1500962" y="137685"/>
                    <a:ext cx="576000" cy="360000"/>
                  </a:xfrm>
                  <a:prstGeom prst="rect">
                    <a:avLst/>
                  </a:prstGeom>
                  <a:solidFill>
                    <a:srgbClr val="009B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7D841B8F-44AE-1AD5-6378-9112041DA87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0962" y="523114"/>
                    <a:ext cx="576000" cy="1025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 ותפקוד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8531C9-5926-FBF4-B289-7291AFC47B5C}"/>
                    </a:ext>
                  </a:extLst>
                </p:cNvPr>
                <p:cNvGrpSpPr/>
                <p:nvPr/>
              </p:nvGrpSpPr>
              <p:grpSpPr>
                <a:xfrm>
                  <a:off x="1343728" y="3429000"/>
                  <a:ext cx="630634" cy="439684"/>
                  <a:chOff x="853714" y="137685"/>
                  <a:chExt cx="630634" cy="439684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A1D7215-96A1-1AD0-4161-FBF34624333D}"/>
                      </a:ext>
                    </a:extLst>
                  </p:cNvPr>
                  <p:cNvSpPr/>
                  <p:nvPr/>
                </p:nvSpPr>
                <p:spPr>
                  <a:xfrm>
                    <a:off x="899553" y="137685"/>
                    <a:ext cx="576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AB69036-6FBC-297A-E7E3-7D5E46471E6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14" y="531650"/>
                    <a:ext cx="630634" cy="457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מצב רגשי נפשי</a:t>
                    </a:r>
                  </a:p>
                </p:txBody>
              </p:sp>
              <p:pic>
                <p:nvPicPr>
                  <p:cNvPr id="109" name="Picture 108" descr="Icon&#10;&#10;Description automatically generated">
                    <a:extLst>
                      <a:ext uri="{FF2B5EF4-FFF2-40B4-BE49-F238E27FC236}">
                        <a16:creationId xmlns:a16="http://schemas.microsoft.com/office/drawing/2014/main" id="{5B754AFD-D37B-0C03-A5E2-76D1DD2F00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3553" y="182350"/>
                    <a:ext cx="288000" cy="288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24CA2DF5-8683-2E99-3609-C1E682D1FD8E}"/>
                    </a:ext>
                  </a:extLst>
                </p:cNvPr>
                <p:cNvGrpSpPr/>
                <p:nvPr/>
              </p:nvGrpSpPr>
              <p:grpSpPr>
                <a:xfrm>
                  <a:off x="1746259" y="3977657"/>
                  <a:ext cx="396000" cy="613944"/>
                  <a:chOff x="1193073" y="686342"/>
                  <a:chExt cx="396000" cy="613944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3A97F630-A10A-65C4-0D48-98F0733E058E}"/>
                      </a:ext>
                    </a:extLst>
                  </p:cNvPr>
                  <p:cNvSpPr/>
                  <p:nvPr/>
                </p:nvSpPr>
                <p:spPr>
                  <a:xfrm>
                    <a:off x="121107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ECC80121-1C0A-4605-CE09-32139D7BFBA9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073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</a:t>
                    </a:r>
                  </a:p>
                </p:txBody>
              </p:sp>
              <p:pic>
                <p:nvPicPr>
                  <p:cNvPr id="106" name="Picture 105" descr="Icon&#10;&#10;Description automatically generated">
                    <a:extLst>
                      <a:ext uri="{FF2B5EF4-FFF2-40B4-BE49-F238E27FC236}">
                        <a16:creationId xmlns:a16="http://schemas.microsoft.com/office/drawing/2014/main" id="{D25D4C3C-F81E-3523-EC0E-B896379952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83073" y="753793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0AE7A57B-B79D-54CA-6394-D04FE03FDA9B}"/>
                    </a:ext>
                  </a:extLst>
                </p:cNvPr>
                <p:cNvGrpSpPr/>
                <p:nvPr/>
              </p:nvGrpSpPr>
              <p:grpSpPr>
                <a:xfrm>
                  <a:off x="1211790" y="3977657"/>
                  <a:ext cx="396000" cy="613944"/>
                  <a:chOff x="651906" y="686342"/>
                  <a:chExt cx="396000" cy="613944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26669DE-9CE2-F5C3-C550-5C36D2AC035C}"/>
                      </a:ext>
                    </a:extLst>
                  </p:cNvPr>
                  <p:cNvSpPr/>
                  <p:nvPr/>
                </p:nvSpPr>
                <p:spPr>
                  <a:xfrm>
                    <a:off x="669906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C578898D-3482-0212-C68A-6DE2FD1E0E82}"/>
                      </a:ext>
                    </a:extLst>
                  </p:cNvPr>
                  <p:cNvSpPr txBox="1"/>
                  <p:nvPr/>
                </p:nvSpPr>
                <p:spPr>
                  <a:xfrm>
                    <a:off x="651906" y="1084286"/>
                    <a:ext cx="396000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אורח חיים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פעיל</a:t>
                    </a:r>
                  </a:p>
                </p:txBody>
              </p:sp>
              <p:pic>
                <p:nvPicPr>
                  <p:cNvPr id="103" name="Picture 10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1A1B9BD-1951-88DD-2C7E-FF8C43AF2E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06" y="752684"/>
                    <a:ext cx="216000" cy="216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5BB4795-45FB-E076-52AF-3D6B423D4818}"/>
                    </a:ext>
                  </a:extLst>
                </p:cNvPr>
                <p:cNvGrpSpPr/>
                <p:nvPr/>
              </p:nvGrpSpPr>
              <p:grpSpPr>
                <a:xfrm>
                  <a:off x="713321" y="3977657"/>
                  <a:ext cx="360000" cy="613944"/>
                  <a:chOff x="135543" y="686342"/>
                  <a:chExt cx="360000" cy="6139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B15A359A-A718-C91C-12BC-C74A70B54A0A}"/>
                      </a:ext>
                    </a:extLst>
                  </p:cNvPr>
                  <p:cNvSpPr/>
                  <p:nvPr/>
                </p:nvSpPr>
                <p:spPr>
                  <a:xfrm>
                    <a:off x="135543" y="686342"/>
                    <a:ext cx="360000" cy="360000"/>
                  </a:xfrm>
                  <a:prstGeom prst="rect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5A2E893-F4B7-A3D6-985C-FABF28363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700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מוכנות כלכלית</a:t>
                    </a: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A34C545B-9DEE-57E9-CB75-985EA2044586}"/>
                    </a:ext>
                  </a:extLst>
                </p:cNvPr>
                <p:cNvGrpSpPr/>
                <p:nvPr/>
              </p:nvGrpSpPr>
              <p:grpSpPr>
                <a:xfrm>
                  <a:off x="2280729" y="3977657"/>
                  <a:ext cx="360000" cy="613944"/>
                  <a:chOff x="1719883" y="686342"/>
                  <a:chExt cx="360000" cy="613944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2041508-7FA3-5DAF-B183-4622AAABFB72}"/>
                      </a:ext>
                    </a:extLst>
                  </p:cNvPr>
                  <p:cNvSpPr/>
                  <p:nvPr/>
                </p:nvSpPr>
                <p:spPr>
                  <a:xfrm>
                    <a:off x="1719883" y="686342"/>
                    <a:ext cx="360000" cy="36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9AB5475-D51F-B09C-3910-AABDDFEDB39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1344" y="1084286"/>
                    <a:ext cx="357079" cy="2160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ctr" rtl="1">
                      <a:lnSpc>
                        <a:spcPct val="7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ניהול </a:t>
                    </a:r>
                    <a:br>
                      <a:rPr lang="en-US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</a:b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בריאות</a:t>
                    </a:r>
                  </a:p>
                </p:txBody>
              </p:sp>
              <p:pic>
                <p:nvPicPr>
                  <p:cNvPr id="63" name="Picture 62" descr="Icon&#10;&#10;Description automatically generated">
                    <a:extLst>
                      <a:ext uri="{FF2B5EF4-FFF2-40B4-BE49-F238E27FC236}">
                        <a16:creationId xmlns:a16="http://schemas.microsoft.com/office/drawing/2014/main" id="{FE60DD93-0C46-3574-7242-89D4401984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84529" y="746441"/>
                    <a:ext cx="230709" cy="230709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</p:pic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FC29CAD-E2B0-78CA-383E-F3075C6CEAAC}"/>
                    </a:ext>
                  </a:extLst>
                </p:cNvPr>
                <p:cNvGrpSpPr/>
                <p:nvPr/>
              </p:nvGrpSpPr>
              <p:grpSpPr>
                <a:xfrm>
                  <a:off x="713094" y="4613307"/>
                  <a:ext cx="1928947" cy="180000"/>
                  <a:chOff x="148015" y="1321992"/>
                  <a:chExt cx="1928947" cy="180000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8331994-329E-C69A-1031-9664D15D80B7}"/>
                      </a:ext>
                    </a:extLst>
                  </p:cNvPr>
                  <p:cNvSpPr/>
                  <p:nvPr/>
                </p:nvSpPr>
                <p:spPr>
                  <a:xfrm>
                    <a:off x="148015" y="1321992"/>
                    <a:ext cx="1928947" cy="180000"/>
                  </a:xfrm>
                  <a:prstGeom prst="rect">
                    <a:avLst/>
                  </a:prstGeom>
                  <a:solidFill>
                    <a:srgbClr val="A6A6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b="1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B3144B0-987C-853C-E03E-B3A01A6E9C76}"/>
                      </a:ext>
                    </a:extLst>
                  </p:cNvPr>
                  <p:cNvSpPr txBox="1"/>
                  <p:nvPr/>
                </p:nvSpPr>
                <p:spPr>
                  <a:xfrm>
                    <a:off x="650961" y="1371998"/>
                    <a:ext cx="676474" cy="101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 anchor="t" anchorCtr="0">
                    <a:noAutofit/>
                  </a:bodyPr>
                  <a:lstStyle/>
                  <a:p>
                    <a:pPr algn="r" rtl="1">
                      <a:lnSpc>
                        <a:spcPct val="80000"/>
                      </a:lnSpc>
                    </a:pPr>
                    <a:r>
                      <a:rPr lang="he-IL" sz="800" b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אוריינות דיגיטלית</a:t>
                    </a:r>
                  </a:p>
                </p:txBody>
              </p:sp>
              <p:pic>
                <p:nvPicPr>
                  <p:cNvPr id="60" name="Graphic 59" descr="Wireless with solid fill">
                    <a:extLst>
                      <a:ext uri="{FF2B5EF4-FFF2-40B4-BE49-F238E27FC236}">
                        <a16:creationId xmlns:a16="http://schemas.microsoft.com/office/drawing/2014/main" id="{B5A75FFA-579E-7DAD-C6CD-AA5D7D4814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 rot="2700000">
                    <a:off x="1358041" y="1343746"/>
                    <a:ext cx="122483" cy="12248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9EEFB585-1C83-FB7C-84F4-11E22383C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391" y="227439"/>
                <a:ext cx="288000" cy="288000"/>
              </a:xfrm>
              <a:prstGeom prst="rect">
                <a:avLst/>
              </a:prstGeom>
            </p:spPr>
          </p:pic>
        </p:grpSp>
        <p:pic>
          <p:nvPicPr>
            <p:cNvPr id="43" name="גרפיקה 18" descr="ארנק קו מיתאר">
              <a:extLst>
                <a:ext uri="{FF2B5EF4-FFF2-40B4-BE49-F238E27FC236}">
                  <a16:creationId xmlns:a16="http://schemas.microsoft.com/office/drawing/2014/main" id="{848C8064-B593-898C-40C5-8F1D6F32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024" y="668790"/>
              <a:ext cx="368622" cy="368622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33924"/>
              </p:ext>
            </p:extLst>
          </p:nvPr>
        </p:nvGraphicFramePr>
        <p:xfrm>
          <a:off x="2921777" y="2539832"/>
          <a:ext cx="7672035" cy="40233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939381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2732654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כיוון קורלציה לפגיעות </a:t>
                      </a:r>
                      <a:br>
                        <a:rPr lang="en-US" sz="2400"/>
                      </a:br>
                      <a:r>
                        <a:rPr lang="he-IL" sz="2400"/>
                        <a:t>(בכל מדד)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אי-יכולת לכסות הוצאות חודשיות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99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בדידות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/>
                        <a:t>נפגעו בינונית-קלה בעקבות המלחמה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0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נשים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חוסן אישי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84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ילדים מתגוררים בחו"ל לעומת ילדים קרובים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6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העסקה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52538" indent="0" algn="ctr" defTabSz="1168400" rtl="1"/>
                      <a:endParaRPr lang="he-IL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251800"/>
                  </a:ext>
                </a:extLst>
              </a:tr>
            </a:tbl>
          </a:graphicData>
        </a:graphic>
      </p:graphicFrame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A4C5C30-83A4-9D11-2037-4FB661742FE4}"/>
              </a:ext>
            </a:extLst>
          </p:cNvPr>
          <p:cNvSpPr txBox="1">
            <a:spLocks/>
          </p:cNvSpPr>
          <p:nvPr/>
        </p:nvSpPr>
        <p:spPr>
          <a:xfrm>
            <a:off x="-468160" y="2022351"/>
            <a:ext cx="10860403" cy="7099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תחושת בדידות ומצב כלכלי הם המנבאים המשמעותיים ביותר לפגיעות בריאות ותפקוד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C76E9A4-456A-88E2-66FC-14B9BCCEBD40}"/>
              </a:ext>
            </a:extLst>
          </p:cNvPr>
          <p:cNvSpPr/>
          <p:nvPr/>
        </p:nvSpPr>
        <p:spPr>
          <a:xfrm>
            <a:off x="4172250" y="4859659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4F242B9-A55E-D8A6-D1DF-E2BB857BBC17}"/>
              </a:ext>
            </a:extLst>
          </p:cNvPr>
          <p:cNvSpPr/>
          <p:nvPr/>
        </p:nvSpPr>
        <p:spPr>
          <a:xfrm>
            <a:off x="4172250" y="5262602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0D232CD-12E6-CEC0-3125-4C9D4773A0D7}"/>
              </a:ext>
            </a:extLst>
          </p:cNvPr>
          <p:cNvSpPr/>
          <p:nvPr/>
        </p:nvSpPr>
        <p:spPr>
          <a:xfrm>
            <a:off x="4172249" y="5772220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1978808-211D-4FFF-AE6B-AAADAD046A04}"/>
              </a:ext>
            </a:extLst>
          </p:cNvPr>
          <p:cNvSpPr/>
          <p:nvPr/>
        </p:nvSpPr>
        <p:spPr>
          <a:xfrm rot="10800000">
            <a:off x="4172251" y="3458421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3B07DCE-1A87-BF55-262F-622EC321B203}"/>
              </a:ext>
            </a:extLst>
          </p:cNvPr>
          <p:cNvSpPr/>
          <p:nvPr/>
        </p:nvSpPr>
        <p:spPr>
          <a:xfrm rot="10800000">
            <a:off x="4172250" y="393961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0BD8BA1-1808-BEEE-6292-58247484C90A}"/>
              </a:ext>
            </a:extLst>
          </p:cNvPr>
          <p:cNvSpPr/>
          <p:nvPr/>
        </p:nvSpPr>
        <p:spPr>
          <a:xfrm rot="10800000">
            <a:off x="4172250" y="4410835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D09BC45-BE05-CBA8-8236-2A34603DDE44}"/>
              </a:ext>
            </a:extLst>
          </p:cNvPr>
          <p:cNvSpPr/>
          <p:nvPr/>
        </p:nvSpPr>
        <p:spPr>
          <a:xfrm>
            <a:off x="4172249" y="6218576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F5AC26-B79F-5E62-F204-80972422D15E}"/>
              </a:ext>
            </a:extLst>
          </p:cNvPr>
          <p:cNvGrpSpPr/>
          <p:nvPr/>
        </p:nvGrpSpPr>
        <p:grpSpPr>
          <a:xfrm>
            <a:off x="2584514" y="224426"/>
            <a:ext cx="7702668" cy="658153"/>
            <a:chOff x="4203369" y="69737"/>
            <a:chExt cx="7763872" cy="658153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77DF8499-4F8E-6BF2-0138-5963A522BCD3}"/>
                </a:ext>
              </a:extLst>
            </p:cNvPr>
            <p:cNvPicPr/>
            <p:nvPr userDrawn="1"/>
          </p:nvPicPr>
          <p:blipFill>
            <a:blip r:embed="rId13">
              <a:clrChange>
                <a:clrFrom>
                  <a:srgbClr val="AAAAAA"/>
                </a:clrFrom>
                <a:clrTo>
                  <a:srgbClr val="AAAAA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289" y="69737"/>
              <a:ext cx="710298" cy="658153"/>
            </a:xfrm>
            <a:prstGeom prst="rect">
              <a:avLst/>
            </a:prstGeom>
            <a:noFill/>
          </p:spPr>
        </p:pic>
        <p:grpSp>
          <p:nvGrpSpPr>
            <p:cNvPr id="9" name="קבוצה 4">
              <a:extLst>
                <a:ext uri="{FF2B5EF4-FFF2-40B4-BE49-F238E27FC236}">
                  <a16:creationId xmlns:a16="http://schemas.microsoft.com/office/drawing/2014/main" id="{B8AB6ED5-1486-EDB5-1909-70C4A930129B}"/>
                </a:ext>
              </a:extLst>
            </p:cNvPr>
            <p:cNvGrpSpPr/>
            <p:nvPr userDrawn="1"/>
          </p:nvGrpSpPr>
          <p:grpSpPr>
            <a:xfrm>
              <a:off x="10289376" y="169119"/>
              <a:ext cx="1677865" cy="343457"/>
              <a:chOff x="1540713" y="766209"/>
              <a:chExt cx="9750423" cy="1995896"/>
            </a:xfrm>
            <a:solidFill>
              <a:srgbClr val="1AC0DD"/>
            </a:solidFill>
          </p:grpSpPr>
          <p:pic>
            <p:nvPicPr>
              <p:cNvPr id="13" name="תמונה 5" descr="תמונה שמכילה שעון, צג, מסך&#10;&#10;התיאור נוצר באופן אוטומטי">
                <a:extLst>
                  <a:ext uri="{FF2B5EF4-FFF2-40B4-BE49-F238E27FC236}">
                    <a16:creationId xmlns:a16="http://schemas.microsoft.com/office/drawing/2014/main" id="{4665DE14-2BD1-724E-6EE2-AA015A1CF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78" t="15479"/>
              <a:stretch/>
            </p:blipFill>
            <p:spPr>
              <a:xfrm>
                <a:off x="9421287" y="794658"/>
                <a:ext cx="1869849" cy="1967447"/>
              </a:xfrm>
              <a:prstGeom prst="rect">
                <a:avLst/>
              </a:prstGeom>
              <a:grpFill/>
            </p:spPr>
          </p:pic>
          <p:grpSp>
            <p:nvGrpSpPr>
              <p:cNvPr id="14" name="קבוצה 7">
                <a:extLst>
                  <a:ext uri="{FF2B5EF4-FFF2-40B4-BE49-F238E27FC236}">
                    <a16:creationId xmlns:a16="http://schemas.microsoft.com/office/drawing/2014/main" id="{97AEBE03-44D0-E905-C42F-9B59406407B6}"/>
                  </a:ext>
                </a:extLst>
              </p:cNvPr>
              <p:cNvGrpSpPr/>
              <p:nvPr/>
            </p:nvGrpSpPr>
            <p:grpSpPr>
              <a:xfrm>
                <a:off x="1540713" y="766209"/>
                <a:ext cx="7499487" cy="1909341"/>
                <a:chOff x="1640385" y="777609"/>
                <a:chExt cx="7499487" cy="1909341"/>
              </a:xfrm>
              <a:grpFill/>
            </p:grpSpPr>
            <p:grpSp>
              <p:nvGrpSpPr>
                <p:cNvPr id="16" name="קבוצה 8">
                  <a:extLst>
                    <a:ext uri="{FF2B5EF4-FFF2-40B4-BE49-F238E27FC236}">
                      <a16:creationId xmlns:a16="http://schemas.microsoft.com/office/drawing/2014/main" id="{C4BB610D-EE3A-5568-13A6-5F50ED4F7555}"/>
                    </a:ext>
                  </a:extLst>
                </p:cNvPr>
                <p:cNvGrpSpPr/>
                <p:nvPr/>
              </p:nvGrpSpPr>
              <p:grpSpPr>
                <a:xfrm>
                  <a:off x="1640385" y="777609"/>
                  <a:ext cx="7499487" cy="1909341"/>
                  <a:chOff x="1640385" y="777609"/>
                  <a:chExt cx="7499487" cy="1909341"/>
                </a:xfrm>
                <a:grpFill/>
              </p:grpSpPr>
              <p:sp>
                <p:nvSpPr>
                  <p:cNvPr id="20" name="צורה חופשית: צורה 11">
                    <a:extLst>
                      <a:ext uri="{FF2B5EF4-FFF2-40B4-BE49-F238E27FC236}">
                        <a16:creationId xmlns:a16="http://schemas.microsoft.com/office/drawing/2014/main" id="{596391B2-FE44-54A1-5B39-01E9F426FF07}"/>
                      </a:ext>
                    </a:extLst>
                  </p:cNvPr>
                  <p:cNvSpPr/>
                  <p:nvPr/>
                </p:nvSpPr>
                <p:spPr>
                  <a:xfrm>
                    <a:off x="5874560" y="777609"/>
                    <a:ext cx="497101" cy="843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101" h="843555">
                        <a:moveTo>
                          <a:pt x="100603" y="0"/>
                        </a:moveTo>
                        <a:lnTo>
                          <a:pt x="497101" y="0"/>
                        </a:lnTo>
                        <a:lnTo>
                          <a:pt x="497101" y="307826"/>
                        </a:lnTo>
                        <a:lnTo>
                          <a:pt x="310687" y="843555"/>
                        </a:lnTo>
                        <a:lnTo>
                          <a:pt x="0" y="843555"/>
                        </a:lnTo>
                        <a:lnTo>
                          <a:pt x="100603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צורה חופשית: צורה 12">
                    <a:extLst>
                      <a:ext uri="{FF2B5EF4-FFF2-40B4-BE49-F238E27FC236}">
                        <a16:creationId xmlns:a16="http://schemas.microsoft.com/office/drawing/2014/main" id="{89C5C7ED-62EF-8A13-297A-13C631E68AD2}"/>
                      </a:ext>
                    </a:extLst>
                  </p:cNvPr>
                  <p:cNvSpPr/>
                  <p:nvPr/>
                </p:nvSpPr>
                <p:spPr>
                  <a:xfrm>
                    <a:off x="1640385" y="910437"/>
                    <a:ext cx="1663790" cy="1776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790" h="1776387">
                        <a:moveTo>
                          <a:pt x="0" y="0"/>
                        </a:moveTo>
                        <a:lnTo>
                          <a:pt x="482666" y="0"/>
                        </a:lnTo>
                        <a:lnTo>
                          <a:pt x="639606" y="1403580"/>
                        </a:lnTo>
                        <a:lnTo>
                          <a:pt x="719557" y="1403580"/>
                        </a:lnTo>
                        <a:cubicBezTo>
                          <a:pt x="886491" y="1407283"/>
                          <a:pt x="1005677" y="1368034"/>
                          <a:pt x="1077115" y="1285832"/>
                        </a:cubicBezTo>
                        <a:cubicBezTo>
                          <a:pt x="1148552" y="1203630"/>
                          <a:pt x="1183346" y="1056260"/>
                          <a:pt x="1181495" y="843720"/>
                        </a:cubicBezTo>
                        <a:lnTo>
                          <a:pt x="1181495" y="372734"/>
                        </a:lnTo>
                        <a:lnTo>
                          <a:pt x="796547" y="372734"/>
                        </a:lnTo>
                        <a:lnTo>
                          <a:pt x="796547" y="0"/>
                        </a:lnTo>
                        <a:lnTo>
                          <a:pt x="1663790" y="0"/>
                        </a:lnTo>
                        <a:lnTo>
                          <a:pt x="1663790" y="843720"/>
                        </a:lnTo>
                        <a:cubicBezTo>
                          <a:pt x="1663318" y="1079913"/>
                          <a:pt x="1626456" y="1266239"/>
                          <a:pt x="1553203" y="1402698"/>
                        </a:cubicBezTo>
                        <a:cubicBezTo>
                          <a:pt x="1479951" y="1539157"/>
                          <a:pt x="1373146" y="1635967"/>
                          <a:pt x="1232787" y="1693128"/>
                        </a:cubicBezTo>
                        <a:cubicBezTo>
                          <a:pt x="1092428" y="1750288"/>
                          <a:pt x="921351" y="1778017"/>
                          <a:pt x="719557" y="1776314"/>
                        </a:cubicBezTo>
                        <a:lnTo>
                          <a:pt x="204319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צורה חופשית: צורה 13">
                    <a:extLst>
                      <a:ext uri="{FF2B5EF4-FFF2-40B4-BE49-F238E27FC236}">
                        <a16:creationId xmlns:a16="http://schemas.microsoft.com/office/drawing/2014/main" id="{6139BCBD-83CC-BAC2-3F1E-03E19168B19F}"/>
                      </a:ext>
                    </a:extLst>
                  </p:cNvPr>
                  <p:cNvSpPr/>
                  <p:nvPr/>
                </p:nvSpPr>
                <p:spPr>
                  <a:xfrm>
                    <a:off x="3360640" y="910437"/>
                    <a:ext cx="858565" cy="1776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565" h="1776513">
                        <a:moveTo>
                          <a:pt x="124368" y="0"/>
                        </a:moveTo>
                        <a:lnTo>
                          <a:pt x="858361" y="0"/>
                        </a:lnTo>
                        <a:lnTo>
                          <a:pt x="858361" y="1234734"/>
                        </a:lnTo>
                        <a:cubicBezTo>
                          <a:pt x="861567" y="1438590"/>
                          <a:pt x="827047" y="1580650"/>
                          <a:pt x="754800" y="1660915"/>
                        </a:cubicBezTo>
                        <a:cubicBezTo>
                          <a:pt x="682554" y="1741181"/>
                          <a:pt x="553348" y="1779647"/>
                          <a:pt x="367182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180630" y="1403580"/>
                        </a:lnTo>
                        <a:cubicBezTo>
                          <a:pt x="256139" y="1404445"/>
                          <a:pt x="307959" y="1387165"/>
                          <a:pt x="336090" y="1351742"/>
                        </a:cubicBezTo>
                        <a:cubicBezTo>
                          <a:pt x="364221" y="1316318"/>
                          <a:pt x="377546" y="1257568"/>
                          <a:pt x="376065" y="1175489"/>
                        </a:cubicBezTo>
                        <a:lnTo>
                          <a:pt x="376065" y="372734"/>
                        </a:lnTo>
                        <a:lnTo>
                          <a:pt x="124368" y="372734"/>
                        </a:lnTo>
                        <a:lnTo>
                          <a:pt x="124368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צורה חופשית: צורה 14">
                    <a:extLst>
                      <a:ext uri="{FF2B5EF4-FFF2-40B4-BE49-F238E27FC236}">
                        <a16:creationId xmlns:a16="http://schemas.microsoft.com/office/drawing/2014/main" id="{F8F9A2A8-3881-1E15-F631-BE700AA435D0}"/>
                      </a:ext>
                    </a:extLst>
                  </p:cNvPr>
                  <p:cNvSpPr/>
                  <p:nvPr/>
                </p:nvSpPr>
                <p:spPr>
                  <a:xfrm>
                    <a:off x="4490848" y="910436"/>
                    <a:ext cx="485257" cy="1054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054166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054166"/>
                        </a:lnTo>
                        <a:lnTo>
                          <a:pt x="0" y="1054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צורה חופשית: צורה 15">
                    <a:extLst>
                      <a:ext uri="{FF2B5EF4-FFF2-40B4-BE49-F238E27FC236}">
                        <a16:creationId xmlns:a16="http://schemas.microsoft.com/office/drawing/2014/main" id="{D7CF01B5-D17B-92E4-3D4C-7197D7547B0B}"/>
                      </a:ext>
                    </a:extLst>
                  </p:cNvPr>
                  <p:cNvSpPr/>
                  <p:nvPr/>
                </p:nvSpPr>
                <p:spPr>
                  <a:xfrm>
                    <a:off x="5184456" y="910436"/>
                    <a:ext cx="485257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57" h="1776314">
                        <a:moveTo>
                          <a:pt x="0" y="0"/>
                        </a:moveTo>
                        <a:lnTo>
                          <a:pt x="485257" y="0"/>
                        </a:lnTo>
                        <a:lnTo>
                          <a:pt x="485257" y="1776314"/>
                        </a:lnTo>
                        <a:lnTo>
                          <a:pt x="0" y="17763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צורה חופשית: צורה 16">
                    <a:extLst>
                      <a:ext uri="{FF2B5EF4-FFF2-40B4-BE49-F238E27FC236}">
                        <a16:creationId xmlns:a16="http://schemas.microsoft.com/office/drawing/2014/main" id="{758A0A06-FDD2-1B69-0DFA-B5B728983A9F}"/>
                      </a:ext>
                    </a:extLst>
                  </p:cNvPr>
                  <p:cNvSpPr/>
                  <p:nvPr/>
                </p:nvSpPr>
                <p:spPr>
                  <a:xfrm>
                    <a:off x="6330171" y="910436"/>
                    <a:ext cx="115699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991" h="1776314">
                        <a:moveTo>
                          <a:pt x="130289" y="0"/>
                        </a:moveTo>
                        <a:lnTo>
                          <a:pt x="860877" y="0"/>
                        </a:lnTo>
                        <a:lnTo>
                          <a:pt x="1156991" y="1776314"/>
                        </a:lnTo>
                        <a:lnTo>
                          <a:pt x="695053" y="1776314"/>
                        </a:lnTo>
                        <a:lnTo>
                          <a:pt x="632869" y="1382845"/>
                        </a:lnTo>
                        <a:lnTo>
                          <a:pt x="618063" y="1382845"/>
                        </a:lnTo>
                        <a:cubicBezTo>
                          <a:pt x="589092" y="1504083"/>
                          <a:pt x="533915" y="1599616"/>
                          <a:pt x="452531" y="1669445"/>
                        </a:cubicBezTo>
                        <a:cubicBezTo>
                          <a:pt x="371148" y="1739274"/>
                          <a:pt x="252877" y="1774897"/>
                          <a:pt x="97717" y="1776314"/>
                        </a:cubicBezTo>
                        <a:lnTo>
                          <a:pt x="0" y="1776314"/>
                        </a:lnTo>
                        <a:lnTo>
                          <a:pt x="0" y="1403580"/>
                        </a:lnTo>
                        <a:lnTo>
                          <a:pt x="97717" y="1403580"/>
                        </a:lnTo>
                        <a:cubicBezTo>
                          <a:pt x="286093" y="1402099"/>
                          <a:pt x="412628" y="1352482"/>
                          <a:pt x="477323" y="1254729"/>
                        </a:cubicBezTo>
                        <a:cubicBezTo>
                          <a:pt x="542018" y="1156975"/>
                          <a:pt x="560579" y="1019973"/>
                          <a:pt x="533004" y="843720"/>
                        </a:cubicBezTo>
                        <a:lnTo>
                          <a:pt x="467859" y="372734"/>
                        </a:lnTo>
                        <a:lnTo>
                          <a:pt x="130289" y="372734"/>
                        </a:lnTo>
                        <a:lnTo>
                          <a:pt x="130289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צורה חופשית: צורה 17">
                    <a:extLst>
                      <a:ext uri="{FF2B5EF4-FFF2-40B4-BE49-F238E27FC236}">
                        <a16:creationId xmlns:a16="http://schemas.microsoft.com/office/drawing/2014/main" id="{F6E43ED5-6E43-DD29-71E7-8F466BC4007D}"/>
                      </a:ext>
                    </a:extLst>
                  </p:cNvPr>
                  <p:cNvSpPr/>
                  <p:nvPr/>
                </p:nvSpPr>
                <p:spPr>
                  <a:xfrm>
                    <a:off x="7603411" y="910436"/>
                    <a:ext cx="1536461" cy="1776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6461" h="1776314">
                        <a:moveTo>
                          <a:pt x="0" y="0"/>
                        </a:moveTo>
                        <a:lnTo>
                          <a:pt x="1536461" y="0"/>
                        </a:lnTo>
                        <a:lnTo>
                          <a:pt x="1536461" y="1776314"/>
                        </a:lnTo>
                        <a:lnTo>
                          <a:pt x="1054166" y="1776314"/>
                        </a:lnTo>
                        <a:lnTo>
                          <a:pt x="1054166" y="372734"/>
                        </a:lnTo>
                        <a:lnTo>
                          <a:pt x="0" y="3727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1" anchor="ctr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" name="צורה חופשית: צורה 10">
                  <a:extLst>
                    <a:ext uri="{FF2B5EF4-FFF2-40B4-BE49-F238E27FC236}">
                      <a16:creationId xmlns:a16="http://schemas.microsoft.com/office/drawing/2014/main" id="{A53DED06-8BC4-F058-61B6-705821634A39}"/>
                    </a:ext>
                  </a:extLst>
                </p:cNvPr>
                <p:cNvSpPr/>
                <p:nvPr/>
              </p:nvSpPr>
              <p:spPr>
                <a:xfrm>
                  <a:off x="7609333" y="1671450"/>
                  <a:ext cx="485257" cy="101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57" h="1015301">
                      <a:moveTo>
                        <a:pt x="0" y="0"/>
                      </a:moveTo>
                      <a:lnTo>
                        <a:pt x="485257" y="0"/>
                      </a:lnTo>
                      <a:lnTo>
                        <a:pt x="485257" y="1015301"/>
                      </a:lnTo>
                      <a:lnTo>
                        <a:pt x="0" y="10153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תיבת טקסט 18">
              <a:extLst>
                <a:ext uri="{FF2B5EF4-FFF2-40B4-BE49-F238E27FC236}">
                  <a16:creationId xmlns:a16="http://schemas.microsoft.com/office/drawing/2014/main" id="{E14D95C3-EB4A-4601-7A8D-EF313F85575B}"/>
                </a:ext>
              </a:extLst>
            </p:cNvPr>
            <p:cNvSpPr txBox="1"/>
            <p:nvPr userDrawn="1"/>
          </p:nvSpPr>
          <p:spPr>
            <a:xfrm>
              <a:off x="4203369" y="113400"/>
              <a:ext cx="52834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0" i="0" u="none" strike="noStrike" kern="0" cap="none" spc="100" normalizeH="0" baseline="0" noProof="0" dirty="0">
                  <a:ln>
                    <a:noFill/>
                  </a:ln>
                  <a:effectLst/>
                  <a:uLnTx/>
                  <a:uFillTx/>
                </a:rPr>
                <a:t>ג'וינט - אשל | הזדקנות מיטבית בעידן של 100 שנות חיים 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256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28" y="873452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קבוצת סיכון מצב חברתי-רגשי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F7066-A30B-FFEA-B3D1-097097C00608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2883EA-25F5-5251-C382-21F5326DE9E5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381C603-A57A-482A-5EBE-3D9BEB60E598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8B4E67D-BB51-6A7B-AB55-DF38978D69AF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66" name="Picture 65" descr="Icon&#10;&#10;Description automatically generated">
                  <a:extLst>
                    <a:ext uri="{FF2B5EF4-FFF2-40B4-BE49-F238E27FC236}">
                      <a16:creationId xmlns:a16="http://schemas.microsoft.com/office/drawing/2014/main" id="{5A1B2087-F775-9A0D-613B-6FF917B58A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E9BD835-4086-3B3C-CCF9-13D5BEE77746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C0879A6-7FDE-E6DA-A3F1-9007143941C3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01E2DA3-A670-FF83-846B-9D21A7855C4F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1E9AD6F-61E1-C30B-E175-7E843D8164D4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51" name="Picture 50" descr="Icon&#10;&#10;Description automatically generated">
                  <a:extLst>
                    <a:ext uri="{FF2B5EF4-FFF2-40B4-BE49-F238E27FC236}">
                      <a16:creationId xmlns:a16="http://schemas.microsoft.com/office/drawing/2014/main" id="{9B7D3685-45A8-FD4C-7535-5EA0AFC8BD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DABBF19-5C50-89C4-7EE7-7AEC2B0D6445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D674DB3-E301-5D25-1136-CCF41B9F4EFB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91F003-016C-F78E-019D-59E6C1D14DFE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8" name="Picture 37" descr="Icon&#10;&#10;Description automatically generated">
                  <a:extLst>
                    <a:ext uri="{FF2B5EF4-FFF2-40B4-BE49-F238E27FC236}">
                      <a16:creationId xmlns:a16="http://schemas.microsoft.com/office/drawing/2014/main" id="{B0BF8E05-D09B-5368-0190-265AC6F290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4CFD3E4-9BD8-F3E3-C7A5-E0E3576119C5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A351DCA-E081-9746-2FEA-24EFEAABD967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BC93B96-6B98-2765-CD98-987DEAFAD291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35" name="Picture 34" descr="Icon&#10;&#10;Description automatically generated">
                  <a:extLst>
                    <a:ext uri="{FF2B5EF4-FFF2-40B4-BE49-F238E27FC236}">
                      <a16:creationId xmlns:a16="http://schemas.microsoft.com/office/drawing/2014/main" id="{9D77BA1F-9FC2-FAF8-1311-BCB7894570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166AAE-D6E3-E5A0-8192-38B1518D488E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835A1E7-F2F7-2682-2A38-0C38BBFD5C29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A58F13-4E3E-2787-061E-745FD4913C4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F94047AC-2D28-659A-9AEF-0941A9DB6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EC397EE-BF0C-7E73-D310-8F6EC1BC9D03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04EDBEB-22C2-B0AE-3243-A7448B3D6F00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5952901-3BFD-D5A7-7A48-B7B89905185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2F9F51A-29D3-1B97-C820-1662BC55AFEE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6890CC4-7B64-9FDD-C2DB-65FA9DC25E0D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04B889-E353-1A88-2D85-E7A5A276E877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7" name="Picture 26" descr="Icon&#10;&#10;Description automatically generated">
                  <a:extLst>
                    <a:ext uri="{FF2B5EF4-FFF2-40B4-BE49-F238E27FC236}">
                      <a16:creationId xmlns:a16="http://schemas.microsoft.com/office/drawing/2014/main" id="{597FC5F4-D583-5126-5C6F-3F87B8033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70EC677-C134-BA22-2F94-948CA5B928AB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5A781E-0F8B-9F70-5212-4C592D213750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6FE563B-7C0D-E822-31EC-913A084F8F5E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24" name="Graphic 23" descr="Wireless with solid fill">
                  <a:extLst>
                    <a:ext uri="{FF2B5EF4-FFF2-40B4-BE49-F238E27FC236}">
                      <a16:creationId xmlns:a16="http://schemas.microsoft.com/office/drawing/2014/main" id="{71A54A0F-5B08-A48C-B977-60B8F18A7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גרפיקה 18" descr="ארנק קו מיתאר">
              <a:extLst>
                <a:ext uri="{FF2B5EF4-FFF2-40B4-BE49-F238E27FC236}">
                  <a16:creationId xmlns:a16="http://schemas.microsoft.com/office/drawing/2014/main" id="{D664E8BA-4652-674C-41C4-A5CE0B852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E0446C-8730-08C7-81FE-70360C9B4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902032"/>
              </p:ext>
            </p:extLst>
          </p:nvPr>
        </p:nvGraphicFramePr>
        <p:xfrm>
          <a:off x="349061" y="1787906"/>
          <a:ext cx="6137173" cy="465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706E2F-A903-87BA-C454-B227F4516D3D}"/>
              </a:ext>
            </a:extLst>
          </p:cNvPr>
          <p:cNvSpPr txBox="1"/>
          <p:nvPr/>
        </p:nvSpPr>
        <p:spPr>
          <a:xfrm>
            <a:off x="5306562" y="3574748"/>
            <a:ext cx="1048309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לא פגיע בכלל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841D5-C4A5-9C9B-6B33-89C341108654}"/>
              </a:ext>
            </a:extLst>
          </p:cNvPr>
          <p:cNvSpPr txBox="1"/>
          <p:nvPr/>
        </p:nvSpPr>
        <p:spPr>
          <a:xfrm>
            <a:off x="-153469" y="3670505"/>
            <a:ext cx="148616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במדד אחד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4065A-4136-717B-BE06-3397047ED6EE}"/>
              </a:ext>
            </a:extLst>
          </p:cNvPr>
          <p:cNvSpPr txBox="1"/>
          <p:nvPr/>
        </p:nvSpPr>
        <p:spPr>
          <a:xfrm>
            <a:off x="1078361" y="2234645"/>
            <a:ext cx="1486168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בשני</a:t>
            </a:r>
            <a:br>
              <a:rPr lang="en-US" sz="2000" b="1">
                <a:latin typeface="+mj-lt"/>
                <a:ea typeface="+mj-ea"/>
                <a:cs typeface="+mj-cs"/>
              </a:rPr>
            </a:br>
            <a:r>
              <a:rPr lang="he-IL" sz="2000" b="1">
                <a:latin typeface="+mj-lt"/>
                <a:ea typeface="+mj-ea"/>
                <a:cs typeface="+mj-cs"/>
              </a:rPr>
              <a:t>מדדים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5273A8-7514-025D-F111-4F2FB1E4C7B5}"/>
              </a:ext>
            </a:extLst>
          </p:cNvPr>
          <p:cNvSpPr txBox="1"/>
          <p:nvPr/>
        </p:nvSpPr>
        <p:spPr>
          <a:xfrm>
            <a:off x="2314828" y="1793445"/>
            <a:ext cx="1282943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פגיע בכל</a:t>
            </a:r>
            <a:r>
              <a:rPr lang="en-US" sz="2000" b="1">
                <a:latin typeface="+mj-lt"/>
                <a:ea typeface="+mj-ea"/>
                <a:cs typeface="+mj-cs"/>
              </a:rPr>
              <a:t> </a:t>
            </a:r>
            <a:r>
              <a:rPr lang="he-IL" sz="2000" b="1">
                <a:latin typeface="+mj-lt"/>
                <a:ea typeface="+mj-ea"/>
                <a:cs typeface="+mj-cs"/>
              </a:rPr>
              <a:t>המדדים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B7F6F6-4188-F951-4A46-7B958999456F}"/>
              </a:ext>
            </a:extLst>
          </p:cNvPr>
          <p:cNvSpPr txBox="1"/>
          <p:nvPr/>
        </p:nvSpPr>
        <p:spPr>
          <a:xfrm>
            <a:off x="2818719" y="3847511"/>
            <a:ext cx="1343534" cy="1200241"/>
          </a:xfrm>
          <a:prstGeom prst="rect">
            <a:avLst/>
          </a:prstGeom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2400" b="1" dirty="0"/>
              <a:t>כ-</a:t>
            </a:r>
            <a:r>
              <a:rPr lang="en-US" sz="2400" b="1" dirty="0"/>
              <a:t>4,800</a:t>
            </a:r>
            <a:r>
              <a:rPr lang="he-IL" sz="2400" b="1" dirty="0"/>
              <a:t> זקנים בסיכון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2296A0EA-0495-6835-0C20-0FE87C49A578}"/>
              </a:ext>
            </a:extLst>
          </p:cNvPr>
          <p:cNvSpPr txBox="1">
            <a:spLocks/>
          </p:cNvSpPr>
          <p:nvPr/>
        </p:nvSpPr>
        <p:spPr>
          <a:xfrm>
            <a:off x="2564529" y="2302067"/>
            <a:ext cx="8108316" cy="12002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יותר ממחצית מן הזקנים לא פגיעים בכלל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3CD4ACFE-D9D7-CEA0-159E-5BC46872186C}"/>
              </a:ext>
            </a:extLst>
          </p:cNvPr>
          <p:cNvSpPr txBox="1">
            <a:spLocks/>
          </p:cNvSpPr>
          <p:nvPr/>
        </p:nvSpPr>
        <p:spPr>
          <a:xfrm>
            <a:off x="5625515" y="3283252"/>
            <a:ext cx="5021201" cy="212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שלושה מדדי חוסן חברתי-רגשי: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חוסן אישי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בדידות</a:t>
            </a:r>
          </a:p>
          <a:p>
            <a:pPr marL="901700" indent="-4572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תחושת ביטחון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4D196-604F-5A1D-3347-2079F1C05E9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1898" y="259877"/>
            <a:ext cx="7737348" cy="6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713-57A6-EAF7-940E-CE622463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6" y="458070"/>
            <a:ext cx="9702310" cy="1325563"/>
          </a:xfrm>
        </p:spPr>
        <p:txBody>
          <a:bodyPr/>
          <a:lstStyle/>
          <a:p>
            <a:r>
              <a:rPr lang="he-IL" sz="4800" dirty="0">
                <a:latin typeface="Assistant" pitchFamily="2" charset="-79"/>
                <a:cs typeface="Assistant" pitchFamily="2" charset="-79"/>
              </a:rPr>
              <a:t>רקע: מאפייני משיבים </a:t>
            </a:r>
            <a:r>
              <a:rPr lang="en-US" sz="4800" i="1" dirty="0">
                <a:latin typeface="Assistant" pitchFamily="2" charset="-79"/>
                <a:cs typeface="Assistant" pitchFamily="2" charset="-79"/>
              </a:rPr>
              <a:t>N 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=280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(באחוזים)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15F8E-B712-9DF0-7683-70736219566E}"/>
              </a:ext>
            </a:extLst>
          </p:cNvPr>
          <p:cNvGrpSpPr/>
          <p:nvPr/>
        </p:nvGrpSpPr>
        <p:grpSpPr>
          <a:xfrm>
            <a:off x="3252736" y="1929111"/>
            <a:ext cx="1728000" cy="1728000"/>
            <a:chOff x="583235" y="1700304"/>
            <a:chExt cx="1728000" cy="172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D989B2D-328B-578A-CD57-AEFD719CCA00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289D6B-7C3A-A596-0BD4-3D3A879CC38E}"/>
                </a:ext>
              </a:extLst>
            </p:cNvPr>
            <p:cNvSpPr txBox="1"/>
            <p:nvPr/>
          </p:nvSpPr>
          <p:spPr>
            <a:xfrm>
              <a:off x="756258" y="1999299"/>
              <a:ext cx="137684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71%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נשואים</a:t>
              </a:r>
            </a:p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9%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גרושים</a:t>
              </a:r>
            </a:p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18%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אלמנים</a:t>
              </a:r>
            </a:p>
            <a:p>
              <a:pPr algn="ctr" rtl="1"/>
              <a:r>
                <a:rPr lang="he-IL" b="1">
                  <a:latin typeface="Assistant" pitchFamily="2" charset="-79"/>
                  <a:cs typeface="Assistant" pitchFamily="2" charset="-79"/>
                </a:rPr>
                <a:t>2%</a:t>
              </a:r>
              <a:r>
                <a:rPr lang="he-IL">
                  <a:latin typeface="Assistant" pitchFamily="2" charset="-79"/>
                  <a:cs typeface="Assistant" pitchFamily="2" charset="-79"/>
                </a:rPr>
                <a:t> רווקים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BB7FB3-9A91-C5D0-5F28-3F26FA8F6FD8}"/>
              </a:ext>
            </a:extLst>
          </p:cNvPr>
          <p:cNvGrpSpPr/>
          <p:nvPr/>
        </p:nvGrpSpPr>
        <p:grpSpPr>
          <a:xfrm>
            <a:off x="8449298" y="1929111"/>
            <a:ext cx="1728000" cy="1728000"/>
            <a:chOff x="583235" y="1700304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D526E8-4DF9-FF8C-7F7D-81DB4601B5D5}"/>
                </a:ext>
              </a:extLst>
            </p:cNvPr>
            <p:cNvSpPr/>
            <p:nvPr/>
          </p:nvSpPr>
          <p:spPr>
            <a:xfrm>
              <a:off x="583235" y="1700304"/>
              <a:ext cx="1728000" cy="1728000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567584-C846-ACC2-55B3-0B0A0944AA2E}"/>
                </a:ext>
              </a:extLst>
            </p:cNvPr>
            <p:cNvSpPr txBox="1"/>
            <p:nvPr/>
          </p:nvSpPr>
          <p:spPr>
            <a:xfrm>
              <a:off x="697242" y="2013689"/>
              <a:ext cx="1499987" cy="11073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 dirty="0">
                  <a:latin typeface="Assistant" pitchFamily="2" charset="-79"/>
                  <a:cs typeface="Assistant" pitchFamily="2" charset="-79"/>
                </a:rPr>
                <a:t>גיל ממוצע^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 dirty="0">
                  <a:latin typeface="Assistant" pitchFamily="2" charset="-79"/>
                  <a:cs typeface="Assistant" pitchFamily="2" charset="-79"/>
                </a:rPr>
                <a:t>72.6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dirty="0">
                  <a:latin typeface="Assistant" pitchFamily="2" charset="-79"/>
                  <a:cs typeface="Assistant" pitchFamily="2" charset="-79"/>
                </a:rPr>
                <a:t>סטיית תקן 6.2</a:t>
              </a:r>
            </a:p>
          </p:txBody>
        </p:sp>
      </p:grp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C1390453-D48B-EDC1-1332-183F6AF4F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429888"/>
              </p:ext>
            </p:extLst>
          </p:nvPr>
        </p:nvGraphicFramePr>
        <p:xfrm>
          <a:off x="5551983" y="3690829"/>
          <a:ext cx="3011322" cy="30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888D834-A1EC-86C1-5471-8992F138A96B}"/>
              </a:ext>
            </a:extLst>
          </p:cNvPr>
          <p:cNvGrpSpPr/>
          <p:nvPr/>
        </p:nvGrpSpPr>
        <p:grpSpPr>
          <a:xfrm>
            <a:off x="5582551" y="1774389"/>
            <a:ext cx="2264932" cy="1943445"/>
            <a:chOff x="5539447" y="1819589"/>
            <a:chExt cx="2264932" cy="19434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BE3DAB-B4B4-8386-A76A-D5372E10C632}"/>
                </a:ext>
              </a:extLst>
            </p:cNvPr>
            <p:cNvGrpSpPr/>
            <p:nvPr/>
          </p:nvGrpSpPr>
          <p:grpSpPr>
            <a:xfrm>
              <a:off x="5539447" y="2780008"/>
              <a:ext cx="2264932" cy="983026"/>
              <a:chOff x="1336009" y="4943283"/>
              <a:chExt cx="2264932" cy="98302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0F16C1-3AEA-8B39-7A07-C75E60587E59}"/>
                  </a:ext>
                </a:extLst>
              </p:cNvPr>
              <p:cNvSpPr txBox="1"/>
              <p:nvPr/>
            </p:nvSpPr>
            <p:spPr>
              <a:xfrm>
                <a:off x="2457941" y="4943283"/>
                <a:ext cx="1143000" cy="9830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4000" b="1">
                    <a:latin typeface="Assistant" pitchFamily="2" charset="-79"/>
                    <a:cs typeface="Assistant" pitchFamily="2" charset="-79"/>
                  </a:rPr>
                  <a:t>62%</a:t>
                </a:r>
              </a:p>
              <a:p>
                <a:pPr algn="ctr" rtl="1">
                  <a:lnSpc>
                    <a:spcPct val="70000"/>
                  </a:lnSpc>
                </a:pPr>
                <a:r>
                  <a:rPr lang="he-IL" sz="2400">
                    <a:latin typeface="Assistant" pitchFamily="2" charset="-79"/>
                    <a:cs typeface="Assistant" pitchFamily="2" charset="-79"/>
                  </a:rPr>
                  <a:t>נשים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FF107F-1733-D6B9-33F2-BD5C5939EBAF}"/>
                  </a:ext>
                </a:extLst>
              </p:cNvPr>
              <p:cNvSpPr txBox="1"/>
              <p:nvPr/>
            </p:nvSpPr>
            <p:spPr>
              <a:xfrm>
                <a:off x="1336009" y="4943283"/>
                <a:ext cx="1143000" cy="9830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4000" b="1">
                    <a:latin typeface="Assistant" pitchFamily="2" charset="-79"/>
                    <a:cs typeface="Assistant" pitchFamily="2" charset="-79"/>
                  </a:rPr>
                  <a:t>38%</a:t>
                </a:r>
              </a:p>
              <a:p>
                <a:pPr algn="ctr" rtl="1">
                  <a:lnSpc>
                    <a:spcPct val="70000"/>
                  </a:lnSpc>
                </a:pPr>
                <a:r>
                  <a:rPr lang="he-IL" sz="2400">
                    <a:latin typeface="Assistant" pitchFamily="2" charset="-79"/>
                    <a:cs typeface="Assistant" pitchFamily="2" charset="-79"/>
                  </a:rPr>
                  <a:t>גברים</a:t>
                </a: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D26DB39-46CC-24DC-022C-E95B404D5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4578"/>
            <a:stretch/>
          </p:blipFill>
          <p:spPr>
            <a:xfrm>
              <a:off x="5949917" y="1819589"/>
              <a:ext cx="363463" cy="100481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C34088C-BF50-05E6-D763-97B2E4F2E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4578"/>
            <a:stretch/>
          </p:blipFill>
          <p:spPr>
            <a:xfrm>
              <a:off x="6958300" y="1832428"/>
              <a:ext cx="355584" cy="98302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E6A68-840B-9D00-F5CA-384900FAA65B}"/>
              </a:ext>
            </a:extLst>
          </p:cNvPr>
          <p:cNvGrpSpPr/>
          <p:nvPr/>
        </p:nvGrpSpPr>
        <p:grpSpPr>
          <a:xfrm>
            <a:off x="922921" y="1929111"/>
            <a:ext cx="1728000" cy="1747665"/>
            <a:chOff x="583234" y="1700304"/>
            <a:chExt cx="1627661" cy="162799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4F0DE-EDE4-9FFC-E88D-9BEA3F75A493}"/>
                </a:ext>
              </a:extLst>
            </p:cNvPr>
            <p:cNvSpPr/>
            <p:nvPr/>
          </p:nvSpPr>
          <p:spPr>
            <a:xfrm>
              <a:off x="583234" y="1700304"/>
              <a:ext cx="1627661" cy="1609674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30E8DC-4AAA-A60B-0EC1-77DF25579E49}"/>
                </a:ext>
              </a:extLst>
            </p:cNvPr>
            <p:cNvSpPr txBox="1"/>
            <p:nvPr/>
          </p:nvSpPr>
          <p:spPr>
            <a:xfrm>
              <a:off x="676365" y="1860564"/>
              <a:ext cx="1499987" cy="14677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4000" b="1">
                  <a:latin typeface="Assistant" pitchFamily="2" charset="-79"/>
                  <a:cs typeface="Assistant" pitchFamily="2" charset="-79"/>
                </a:rPr>
                <a:t>6%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000">
                  <a:latin typeface="Assistant" pitchFamily="2" charset="-79"/>
                  <a:cs typeface="Assistant" pitchFamily="2" charset="-79"/>
                </a:rPr>
                <a:t>אין ילדים /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2000">
                  <a:latin typeface="Assistant" pitchFamily="2" charset="-79"/>
                  <a:cs typeface="Assistant" pitchFamily="2" charset="-79"/>
                </a:rPr>
                <a:t>כל הילדים מתגוררים בחו"ל</a:t>
              </a:r>
            </a:p>
          </p:txBody>
        </p:sp>
      </p:grp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92C7DE98-C330-6D9F-FA05-BA8FF7BAE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383441"/>
              </p:ext>
            </p:extLst>
          </p:nvPr>
        </p:nvGraphicFramePr>
        <p:xfrm>
          <a:off x="2855228" y="4192491"/>
          <a:ext cx="3106062" cy="2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2520733-D861-8D8A-EEC1-18314E085286}"/>
              </a:ext>
            </a:extLst>
          </p:cNvPr>
          <p:cNvSpPr txBox="1"/>
          <p:nvPr/>
        </p:nvSpPr>
        <p:spPr>
          <a:xfrm>
            <a:off x="8146507" y="6441180"/>
            <a:ext cx="267573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1600" dirty="0">
                <a:latin typeface="Assistant" pitchFamily="2" charset="-79"/>
                <a:cs typeface="Assistant" pitchFamily="2" charset="-79"/>
              </a:rPr>
              <a:t>^ 9 משיבים סרבו למסור את גילם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BEF56-46DA-8ECA-D2D9-6B669138BE4C}"/>
              </a:ext>
            </a:extLst>
          </p:cNvPr>
          <p:cNvSpPr txBox="1"/>
          <p:nvPr/>
        </p:nvSpPr>
        <p:spPr>
          <a:xfrm>
            <a:off x="197305" y="4842096"/>
            <a:ext cx="2939585" cy="9599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>
                <a:latin typeface="Assistant" pitchFamily="2" charset="-79"/>
                <a:cs typeface="Assistant" pitchFamily="2" charset="-79"/>
              </a:rPr>
              <a:t>33%</a:t>
            </a:r>
          </a:p>
          <a:p>
            <a:pPr algn="ctr" rtl="1">
              <a:lnSpc>
                <a:spcPct val="70000"/>
              </a:lnSpc>
            </a:pPr>
            <a:r>
              <a:rPr lang="he-IL" sz="2200" dirty="0">
                <a:latin typeface="Assistant" pitchFamily="2" charset="-79"/>
                <a:cs typeface="Assistant" pitchFamily="2" charset="-79"/>
              </a:rPr>
              <a:t>חיים עם מוגבלות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FAA9B-98F0-176F-585A-69A33E233307}"/>
              </a:ext>
            </a:extLst>
          </p:cNvPr>
          <p:cNvSpPr txBox="1"/>
          <p:nvPr/>
        </p:nvSpPr>
        <p:spPr>
          <a:xfrm>
            <a:off x="478968" y="5799570"/>
            <a:ext cx="237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800" b="1" dirty="0">
                <a:latin typeface="Assistant" pitchFamily="2" charset="-79"/>
                <a:cs typeface="Assistant" pitchFamily="2" charset="-79"/>
              </a:rPr>
              <a:t>(28% </a:t>
            </a:r>
            <a:r>
              <a:rPr lang="he-IL" sz="1800" dirty="0">
                <a:latin typeface="Assistant" pitchFamily="2" charset="-79"/>
                <a:cs typeface="Assistant" pitchFamily="2" charset="-79"/>
              </a:rPr>
              <a:t>נעזרו במטפל</a:t>
            </a:r>
            <a:r>
              <a:rPr lang="he-IL" sz="1800" b="1" dirty="0">
                <a:latin typeface="Assistant" pitchFamily="2" charset="-79"/>
                <a:cs typeface="Assistant" pitchFamily="2" charset="-79"/>
              </a:rPr>
              <a:t>)</a:t>
            </a:r>
            <a:endParaRPr lang="he-IL" sz="1800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D3B115C-9E02-DCA2-4F98-8253A32E5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8884" y="4289763"/>
            <a:ext cx="696429" cy="639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858D6-C939-9307-66A1-DC48C7EA2415}"/>
              </a:ext>
            </a:extLst>
          </p:cNvPr>
          <p:cNvGrpSpPr/>
          <p:nvPr/>
        </p:nvGrpSpPr>
        <p:grpSpPr>
          <a:xfrm>
            <a:off x="8658045" y="4259944"/>
            <a:ext cx="1728000" cy="1728000"/>
            <a:chOff x="583234" y="1700304"/>
            <a:chExt cx="1627661" cy="160967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7B1FEA-1974-8751-8830-D7269FAB8D8A}"/>
                </a:ext>
              </a:extLst>
            </p:cNvPr>
            <p:cNvSpPr/>
            <p:nvPr/>
          </p:nvSpPr>
          <p:spPr>
            <a:xfrm>
              <a:off x="583234" y="1700304"/>
              <a:ext cx="1627661" cy="1609674"/>
            </a:xfrm>
            <a:prstGeom prst="ellipse">
              <a:avLst/>
            </a:prstGeom>
            <a:solidFill>
              <a:schemeClr val="bg2"/>
            </a:solidFill>
            <a:ln w="25400" cmpd="dbl">
              <a:solidFill>
                <a:schemeClr val="bg1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620000"/>
                        <a:gd name="connsiteY0" fmla="*/ 810000 h 1620000"/>
                        <a:gd name="connsiteX1" fmla="*/ 810000 w 1620000"/>
                        <a:gd name="connsiteY1" fmla="*/ 0 h 1620000"/>
                        <a:gd name="connsiteX2" fmla="*/ 1620000 w 1620000"/>
                        <a:gd name="connsiteY2" fmla="*/ 810000 h 1620000"/>
                        <a:gd name="connsiteX3" fmla="*/ 810000 w 1620000"/>
                        <a:gd name="connsiteY3" fmla="*/ 1620000 h 1620000"/>
                        <a:gd name="connsiteX4" fmla="*/ 0 w 1620000"/>
                        <a:gd name="connsiteY4" fmla="*/ 810000 h 16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20000" h="1620000" fill="none" extrusionOk="0">
                          <a:moveTo>
                            <a:pt x="0" y="810000"/>
                          </a:moveTo>
                          <a:cubicBezTo>
                            <a:pt x="50946" y="368693"/>
                            <a:pt x="390686" y="-57700"/>
                            <a:pt x="810000" y="0"/>
                          </a:cubicBezTo>
                          <a:cubicBezTo>
                            <a:pt x="1189066" y="-10457"/>
                            <a:pt x="1540803" y="437212"/>
                            <a:pt x="1620000" y="810000"/>
                          </a:cubicBezTo>
                          <a:cubicBezTo>
                            <a:pt x="1609358" y="1155860"/>
                            <a:pt x="1246325" y="1635323"/>
                            <a:pt x="810000" y="1620000"/>
                          </a:cubicBezTo>
                          <a:cubicBezTo>
                            <a:pt x="436257" y="1661209"/>
                            <a:pt x="101783" y="1281823"/>
                            <a:pt x="0" y="810000"/>
                          </a:cubicBezTo>
                          <a:close/>
                        </a:path>
                        <a:path w="1620000" h="1620000" stroke="0" extrusionOk="0">
                          <a:moveTo>
                            <a:pt x="0" y="810000"/>
                          </a:moveTo>
                          <a:cubicBezTo>
                            <a:pt x="-66524" y="321615"/>
                            <a:pt x="351438" y="4208"/>
                            <a:pt x="810000" y="0"/>
                          </a:cubicBezTo>
                          <a:cubicBezTo>
                            <a:pt x="1273988" y="3503"/>
                            <a:pt x="1515550" y="365970"/>
                            <a:pt x="1620000" y="810000"/>
                          </a:cubicBezTo>
                          <a:cubicBezTo>
                            <a:pt x="1574015" y="1302258"/>
                            <a:pt x="1254147" y="1637709"/>
                            <a:pt x="810000" y="1620000"/>
                          </a:cubicBezTo>
                          <a:cubicBezTo>
                            <a:pt x="292970" y="1581877"/>
                            <a:pt x="94526" y="1302516"/>
                            <a:pt x="0" y="81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8595E5-9387-246D-574F-98078CFE0D91}"/>
                </a:ext>
              </a:extLst>
            </p:cNvPr>
            <p:cNvSpPr txBox="1"/>
            <p:nvPr/>
          </p:nvSpPr>
          <p:spPr>
            <a:xfrm>
              <a:off x="647072" y="2122504"/>
              <a:ext cx="1499987" cy="8314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he-IL" sz="2400">
                  <a:latin typeface="Assistant" pitchFamily="2" charset="-79"/>
                  <a:cs typeface="Assistant" pitchFamily="2" charset="-79"/>
                </a:rPr>
                <a:t>עולים</a:t>
              </a:r>
            </a:p>
            <a:p>
              <a:pPr algn="ctr" rtl="1">
                <a:lnSpc>
                  <a:spcPct val="80000"/>
                </a:lnSpc>
              </a:pPr>
              <a:r>
                <a:rPr lang="he-IL" sz="4000" b="1">
                  <a:latin typeface="Assistant" pitchFamily="2" charset="-79"/>
                  <a:cs typeface="Assistant" pitchFamily="2" charset="-79"/>
                </a:rPr>
                <a:t>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642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גורמים מנבאים –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 קבוצת </a:t>
            </a:r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סיכון במצב חברתי-רגשי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78825"/>
              </p:ext>
            </p:extLst>
          </p:nvPr>
        </p:nvGraphicFramePr>
        <p:xfrm>
          <a:off x="2131236" y="1896899"/>
          <a:ext cx="8459719" cy="32004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5524280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2935439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קורלציה לבדידות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ילדים מתגוררים בחו"ל לעומת ילדים קרובים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1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בריאות לא טובה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דיכאון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נפגעו בינונית-קלה בעקבות המלחמה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/>
                        <a:t>מספר ילדים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5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/>
                        <a:t>השכלה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6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592AA24-FA63-C1AF-8E68-8F04498353CC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CF6126-50D9-0AA0-1A34-2C5473CAC96C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122663A-C10D-B7D5-B91E-93A6C1B0B3CC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52D5D45-C3C0-FF43-B638-0EE692CEB0F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B6CCE896-6D2B-9C97-A920-AB5EDB9EC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57797-FA74-FFD0-022F-7CF440B5B1DF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910E69A-524D-0AC7-EEDB-39E25959CF77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863D56A-6FE1-CC74-7977-DDADCA848CE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856F0F-F42A-E5FB-EB58-089DFBD082CB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A603A725-9124-93D8-A16A-AD87080FC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C4E57B-E319-5B8D-E626-95DCB1FE1D3E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17E0DA3-6B9E-0C3F-7385-A0EA49D70C68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52D9A2-BAF6-317D-0EBD-8F160BB491A8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245AD6EB-DA07-0BE3-F2EA-5F56DC157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4B9B15D-4242-2186-0FD3-A150D665C9DD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6CCD4DC-BCE8-FA2D-A23A-4D5AB30D3209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EA6F04E-7449-88CB-4191-3B697A7C0C1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66F1F5C2-AE7D-31E2-CE89-ACF1F623B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E18C28-6CC0-4746-5A62-B7C7EB92C65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9C5CF31-B025-108D-E639-4F4592B4195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CB6221-BF51-C7F3-D4CD-71B4303A264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C2B1EB55-02EA-C195-F8F1-06D53A1FF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BC82D82-1E22-FF1A-7EA0-B9DF72C8B77A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9372AED-264A-E1B9-D423-A314CB0F385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990653-62C9-CFC3-DFAF-8C2CBAEB625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C7661A2-83DD-9F6B-776F-130F6ABB8C81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714683B-A80D-846A-DD2B-AA3F1D695879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7D4115-90A4-45C3-D25A-313E76EE061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DB78F121-B92F-8AA8-544A-8A1D9A61E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A1A7CE-D777-6B0B-466E-518B216BCD8D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5DEC0B6-8716-0C81-C4DD-0EE61820FC38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D74C5C4-30D4-ED24-05B9-B94FF3636CD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5" name="Graphic 14" descr="Wireless with solid fill">
                  <a:extLst>
                    <a:ext uri="{FF2B5EF4-FFF2-40B4-BE49-F238E27FC236}">
                      <a16:creationId xmlns:a16="http://schemas.microsoft.com/office/drawing/2014/main" id="{A2FDD507-197E-4A6B-3A7F-0007BC34F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D89E0976-F060-DEA8-BB67-6A93877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D044326-1057-5423-A1A1-7C54E534637A}"/>
              </a:ext>
            </a:extLst>
          </p:cNvPr>
          <p:cNvSpPr/>
          <p:nvPr/>
        </p:nvSpPr>
        <p:spPr>
          <a:xfrm>
            <a:off x="3893245" y="4734246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979B3EB-4116-90F3-E810-BE7BC52D4409}"/>
              </a:ext>
            </a:extLst>
          </p:cNvPr>
          <p:cNvSpPr/>
          <p:nvPr/>
        </p:nvSpPr>
        <p:spPr>
          <a:xfrm rot="10800000">
            <a:off x="3893245" y="250259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C2A619B-AE75-FDF4-27A1-22B66FE7681E}"/>
              </a:ext>
            </a:extLst>
          </p:cNvPr>
          <p:cNvSpPr/>
          <p:nvPr/>
        </p:nvSpPr>
        <p:spPr>
          <a:xfrm rot="10800000">
            <a:off x="3893245" y="294142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012ED9D3-437C-C5B9-5FAC-66E437355DF4}"/>
              </a:ext>
            </a:extLst>
          </p:cNvPr>
          <p:cNvSpPr/>
          <p:nvPr/>
        </p:nvSpPr>
        <p:spPr>
          <a:xfrm rot="10800000">
            <a:off x="3893245" y="3380254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8DACB559-AE60-278B-37EC-E880AC47A0E5}"/>
              </a:ext>
            </a:extLst>
          </p:cNvPr>
          <p:cNvSpPr/>
          <p:nvPr/>
        </p:nvSpPr>
        <p:spPr>
          <a:xfrm rot="10800000">
            <a:off x="3893245" y="3798519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2A2CA4C1-521B-935B-ADFC-EDC860C838FE}"/>
              </a:ext>
            </a:extLst>
          </p:cNvPr>
          <p:cNvSpPr/>
          <p:nvPr/>
        </p:nvSpPr>
        <p:spPr>
          <a:xfrm rot="10800000">
            <a:off x="3893244" y="4259543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835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קבוצת סיכון מצב כלכלי </a:t>
            </a:r>
            <a:r>
              <a:rPr lang="he-IL" dirty="0"/>
              <a:t>(באחוזים)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9026DD99-A74B-B4C8-AD8F-DCDCA1958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886605"/>
              </p:ext>
            </p:extLst>
          </p:nvPr>
        </p:nvGraphicFramePr>
        <p:xfrm>
          <a:off x="5891932" y="1779794"/>
          <a:ext cx="5211707" cy="38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758FD5D2-E03C-64E0-8C46-5871A3A1EB57}"/>
              </a:ext>
            </a:extLst>
          </p:cNvPr>
          <p:cNvSpPr txBox="1"/>
          <p:nvPr/>
        </p:nvSpPr>
        <p:spPr>
          <a:xfrm>
            <a:off x="9692639" y="5049388"/>
            <a:ext cx="1103151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עומדים בהוצאות חודשיות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A1DB76-EF2E-2833-2CBB-176BA2B58CA8}"/>
              </a:ext>
            </a:extLst>
          </p:cNvPr>
          <p:cNvSpPr txBox="1"/>
          <p:nvPr/>
        </p:nvSpPr>
        <p:spPr>
          <a:xfrm>
            <a:off x="5102147" y="2889350"/>
            <a:ext cx="1987706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2000" b="1">
                <a:latin typeface="+mj-lt"/>
                <a:ea typeface="+mj-ea"/>
                <a:cs typeface="+mj-cs"/>
              </a:rPr>
              <a:t>לא עומדים בהוצאות חודשיות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BBEC17-40B6-1737-4C24-50BC6FD35BF9}"/>
              </a:ext>
            </a:extLst>
          </p:cNvPr>
          <p:cNvSpPr txBox="1"/>
          <p:nvPr/>
        </p:nvSpPr>
        <p:spPr>
          <a:xfrm>
            <a:off x="835695" y="2473494"/>
            <a:ext cx="3383360" cy="1748069"/>
          </a:xfrm>
          <a:prstGeom prst="roundRect">
            <a:avLst/>
          </a:prstGeom>
          <a:ln w="28575">
            <a:solidFill>
              <a:srgbClr val="006EA0"/>
            </a:solidFill>
            <a:prstDash val="dash"/>
          </a:ln>
        </p:spPr>
        <p:txBody>
          <a:bodyPr wrap="square" rtlCol="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he-IL" sz="2400" b="1" dirty="0"/>
              <a:t>כ-</a:t>
            </a:r>
            <a:r>
              <a:rPr lang="en-US" sz="2400" b="1" dirty="0"/>
              <a:t>13,300</a:t>
            </a:r>
            <a:r>
              <a:rPr lang="he-IL" sz="2400" b="1" dirty="0"/>
              <a:t> זקנים לא מצליחים לעמוד בהוצאות החודשיות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DF49F1-6EA4-2526-9927-206867F66230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0892E48-43D9-D234-C1C2-28715B24CDA6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905B7CE-56BE-967D-FF15-89780A2E4F74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75E80F9-12B3-11F4-FE16-345E5418E731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82" name="Picture 81" descr="Icon&#10;&#10;Description automatically generated">
                  <a:extLst>
                    <a:ext uri="{FF2B5EF4-FFF2-40B4-BE49-F238E27FC236}">
                      <a16:creationId xmlns:a16="http://schemas.microsoft.com/office/drawing/2014/main" id="{6AF35D7A-0ECF-2E8E-4EEC-A2EB552B8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74356A5-316A-12D8-DB5B-B14358D2A2A8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171D504-1595-2A29-437C-EDBB7B94F4BD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A2E5E68-0AE0-0205-982E-DEF49540F0F8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6C8D061-4D5B-143F-FAC3-37EF5ACD8879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0E52C324-BAF8-F32E-03E8-4BCD03CA3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55042F9-8C31-48CE-B488-09303FB3E18D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9CD2FC6-D8DF-55BA-C554-984BC1EEBBE2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0B97306-779C-7D73-4D4C-9776DE6547FE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7" name="Picture 76" descr="Icon&#10;&#10;Description automatically generated">
                  <a:extLst>
                    <a:ext uri="{FF2B5EF4-FFF2-40B4-BE49-F238E27FC236}">
                      <a16:creationId xmlns:a16="http://schemas.microsoft.com/office/drawing/2014/main" id="{24124B46-93B7-2F62-1796-A3F032E68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2B93EEF-3834-F999-8714-4C59BE97AFF5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1DDF9B7-F132-74AE-AFCF-8B01AA6B83D1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9182598-B50B-794E-AD64-01F8751F5CA6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4" name="Picture 73" descr="Icon&#10;&#10;Description automatically generated">
                  <a:extLst>
                    <a:ext uri="{FF2B5EF4-FFF2-40B4-BE49-F238E27FC236}">
                      <a16:creationId xmlns:a16="http://schemas.microsoft.com/office/drawing/2014/main" id="{226B8A52-3B5F-DCED-06B1-36DA6FD142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4D9D778-C999-0AE2-F8A1-C046836AC827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473F9D6-6B57-6516-A558-FFDC6B9AB1C5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E61E772-8E86-65C9-8CE2-FF3F6201D1F2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21F8D6CA-1557-EA7D-3DCB-DD9030ED41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DA2D0CF-3DBE-2CC6-0C03-AABC1D0FD532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C3FCFFF-5457-3FDD-0445-75D8D00CE803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1992F92-6280-4910-B86A-D8D16D2AA919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DEDF051-DFDF-7469-9B11-B42B89A75A5D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4961B0A-F9B6-97D1-5260-AB13BBB430C6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4C4ACD6-7039-1E9A-45C5-9E5E586D4AD5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57" name="Picture 56" descr="Icon&#10;&#10;Description automatically generated">
                  <a:extLst>
                    <a:ext uri="{FF2B5EF4-FFF2-40B4-BE49-F238E27FC236}">
                      <a16:creationId xmlns:a16="http://schemas.microsoft.com/office/drawing/2014/main" id="{32E15D8F-31EB-40D1-1B73-7ABEADA69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4C82667-0DD0-C5F5-A643-661611936387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B863C9B-EC18-7E7D-B30B-7C82D4B7590F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61F5AC0-44AC-35BD-F098-9734E071546D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4" name="Graphic 53" descr="Wireless with solid fill">
                  <a:extLst>
                    <a:ext uri="{FF2B5EF4-FFF2-40B4-BE49-F238E27FC236}">
                      <a16:creationId xmlns:a16="http://schemas.microsoft.com/office/drawing/2014/main" id="{BBF35A53-BB5A-90C9-A976-8CCBF243E0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גרפיקה 18" descr="ארנק קו מיתאר">
              <a:extLst>
                <a:ext uri="{FF2B5EF4-FFF2-40B4-BE49-F238E27FC236}">
                  <a16:creationId xmlns:a16="http://schemas.microsoft.com/office/drawing/2014/main" id="{A7F32A64-8EF0-C0EC-7205-459B8026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2954" y="740940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959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642" y="219931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גורמים מנבאים – קבוצת סיכון</a:t>
            </a:r>
            <a:br>
              <a:rPr lang="en-US" sz="4400" dirty="0">
                <a:latin typeface="Assistant" pitchFamily="2" charset="-79"/>
                <a:cs typeface="Assistant" pitchFamily="2" charset="-79"/>
              </a:rPr>
            </a:br>
            <a:r>
              <a:rPr lang="he-IL" sz="4400" dirty="0">
                <a:latin typeface="Assistant" pitchFamily="2" charset="-79"/>
                <a:cs typeface="Assistant" pitchFamily="2" charset="-79"/>
              </a:rPr>
              <a:t>מ</a:t>
            </a:r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צב כלכלי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1076"/>
              </p:ext>
            </p:extLst>
          </p:nvPr>
        </p:nvGraphicFramePr>
        <p:xfrm>
          <a:off x="1544227" y="2089135"/>
          <a:ext cx="9025410" cy="27432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5508539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3516871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כיוון קורלציה למצב כלכלי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ילדים מתגוררים בחו"ל לעומת ילדים קרובים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בריאות לא טובה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2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אלמן לעומת נשוי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/>
                        <a:t>מועסק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5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400" dirty="0"/>
                        <a:t>IADL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87362"/>
                  </a:ext>
                </a:extLst>
              </a:tr>
            </a:tbl>
          </a:graphicData>
        </a:graphic>
      </p:graphicFrame>
      <p:sp>
        <p:nvSpPr>
          <p:cNvPr id="39" name="Arrow: Down 38">
            <a:extLst>
              <a:ext uri="{FF2B5EF4-FFF2-40B4-BE49-F238E27FC236}">
                <a16:creationId xmlns:a16="http://schemas.microsoft.com/office/drawing/2014/main" id="{B979B3EB-4116-90F3-E810-BE7BC52D4409}"/>
              </a:ext>
            </a:extLst>
          </p:cNvPr>
          <p:cNvSpPr/>
          <p:nvPr/>
        </p:nvSpPr>
        <p:spPr>
          <a:xfrm rot="10800000">
            <a:off x="3809112" y="2639541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C2A619B-AE75-FDF4-27A1-22B66FE7681E}"/>
              </a:ext>
            </a:extLst>
          </p:cNvPr>
          <p:cNvSpPr/>
          <p:nvPr/>
        </p:nvSpPr>
        <p:spPr>
          <a:xfrm rot="10800000">
            <a:off x="3809111" y="3121065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012ED9D3-437C-C5B9-5FAC-66E437355DF4}"/>
              </a:ext>
            </a:extLst>
          </p:cNvPr>
          <p:cNvSpPr/>
          <p:nvPr/>
        </p:nvSpPr>
        <p:spPr>
          <a:xfrm rot="10800000">
            <a:off x="3809110" y="3572908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1BD80CC1-8E76-4BD5-31E8-02808D6015A8}"/>
              </a:ext>
            </a:extLst>
          </p:cNvPr>
          <p:cNvSpPr/>
          <p:nvPr/>
        </p:nvSpPr>
        <p:spPr>
          <a:xfrm rot="10800000">
            <a:off x="3809110" y="4057803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11AB01CC-A958-6EC7-E326-E1F716435D0B}"/>
              </a:ext>
            </a:extLst>
          </p:cNvPr>
          <p:cNvSpPr/>
          <p:nvPr/>
        </p:nvSpPr>
        <p:spPr>
          <a:xfrm rot="10800000">
            <a:off x="3809109" y="4532992"/>
            <a:ext cx="309489" cy="281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DA2B72-5500-0DE1-E0A6-89E671802A17}"/>
              </a:ext>
            </a:extLst>
          </p:cNvPr>
          <p:cNvGrpSpPr/>
          <p:nvPr/>
        </p:nvGrpSpPr>
        <p:grpSpPr>
          <a:xfrm>
            <a:off x="205061" y="182908"/>
            <a:ext cx="1928947" cy="1364307"/>
            <a:chOff x="205061" y="182908"/>
            <a:chExt cx="1928947" cy="136430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A032674-E8CE-13FE-1F5F-67E101DEF84E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A7AB997-DD9B-D9C5-B4EC-CA8143F28613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F599ED0-9A84-03EE-55DE-CBA3311CEFBD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80" name="Picture 79" descr="Icon&#10;&#10;Description automatically generated">
                  <a:extLst>
                    <a:ext uri="{FF2B5EF4-FFF2-40B4-BE49-F238E27FC236}">
                      <a16:creationId xmlns:a16="http://schemas.microsoft.com/office/drawing/2014/main" id="{DB7507BC-7823-7DEE-5F41-2448440D3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A54262A-BD4D-F318-8405-85A6A1F34087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5336771-AFDB-B419-1318-2F2870114985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4289D82-C8DB-5E2B-F6C0-602CE4EAF85B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7F4809E-A97D-9156-7346-D5ADE820D7EE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C5BBCD0F-498F-E6B4-9285-7E85FA6C18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5460897-EEED-9EF0-85F3-2A7918EA4ED1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30634" cy="439684"/>
                <a:chOff x="853714" y="137685"/>
                <a:chExt cx="630634" cy="439684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9B4576B-5357-3CF6-C091-8F70A0EA2E2E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27237BB-407A-BE2D-C0DC-24A98213BCC7}"/>
                    </a:ext>
                  </a:extLst>
                </p:cNvPr>
                <p:cNvSpPr txBox="1"/>
                <p:nvPr/>
              </p:nvSpPr>
              <p:spPr>
                <a:xfrm>
                  <a:off x="853714" y="531650"/>
                  <a:ext cx="630634" cy="45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5" name="Picture 74" descr="Icon&#10;&#10;Description automatically generated">
                  <a:extLst>
                    <a:ext uri="{FF2B5EF4-FFF2-40B4-BE49-F238E27FC236}">
                      <a16:creationId xmlns:a16="http://schemas.microsoft.com/office/drawing/2014/main" id="{E3791261-76E0-A996-A445-5A11921B1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5991F59-7FB0-B409-035B-A91909C68F69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85CBEF-082F-DFED-0635-10F815E14F53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4413D1F-E0F8-216D-54DD-F9C51F8EB5C0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2" name="Picture 71" descr="Icon&#10;&#10;Description automatically generated">
                  <a:extLst>
                    <a:ext uri="{FF2B5EF4-FFF2-40B4-BE49-F238E27FC236}">
                      <a16:creationId xmlns:a16="http://schemas.microsoft.com/office/drawing/2014/main" id="{E24B2FC3-195A-2CE4-EE2C-50AF0386AC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C069243-4199-81D8-6091-9667F7C6AB5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273694D-785E-F62F-3043-FB065D4222A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A46044F-3109-BD42-33AC-6182DAEC6361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9" name="Picture 68" descr="Icon&#10;&#10;Description automatically generated">
                  <a:extLst>
                    <a:ext uri="{FF2B5EF4-FFF2-40B4-BE49-F238E27FC236}">
                      <a16:creationId xmlns:a16="http://schemas.microsoft.com/office/drawing/2014/main" id="{CABEB272-1E7D-3365-A282-796AE4196F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7DBC632-EC25-1978-287E-641F8999C3C9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D454751-0918-DD73-1A1A-F84F2AC39F8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708ABE9-B145-DCE1-41C5-A2CDA6DF40DA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9B8C753-65E7-4A07-6686-04FE39B66186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6B530F92-DA28-718C-47EA-E02580614EBC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1B431E1-207A-DCAD-AA23-B30348DB36B4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A19D9DF6-CBB9-3404-7162-DAB8B616BE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D668FF7-3D76-BD80-5F4A-C0628E520D2B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9D65466-F6E6-51C4-ED70-AC5C9CB328DF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4C4ED77-BB2A-2E90-1695-C458770470E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61" name="Graphic 60" descr="Wireless with solid fill">
                  <a:extLst>
                    <a:ext uri="{FF2B5EF4-FFF2-40B4-BE49-F238E27FC236}">
                      <a16:creationId xmlns:a16="http://schemas.microsoft.com/office/drawing/2014/main" id="{6D2B6213-8902-D456-8359-1BEAAB450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50" name="גרפיקה 18" descr="ארנק קו מיתאר">
              <a:extLst>
                <a:ext uri="{FF2B5EF4-FFF2-40B4-BE49-F238E27FC236}">
                  <a16:creationId xmlns:a16="http://schemas.microsoft.com/office/drawing/2014/main" id="{0F6DF4A3-73A0-01D5-ACDD-43568B3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2954" y="740940"/>
              <a:ext cx="368622" cy="36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292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dirty="0">
                <a:latin typeface="Assistant" pitchFamily="2" charset="-79"/>
                <a:cs typeface="Assistant" pitchFamily="2" charset="-79"/>
              </a:rPr>
              <a:t>קבוצות סיכון – סיכום</a:t>
            </a:r>
            <a:endParaRPr lang="he-IL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92AA24-FA63-C1AF-8E68-8F04498353CC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CF6126-50D9-0AA0-1A34-2C5473CAC96C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122663A-C10D-B7D5-B91E-93A6C1B0B3CC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52D5D45-C3C0-FF43-B638-0EE692CEB0FC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6" name="Picture 35" descr="Icon&#10;&#10;Description automatically generated">
                  <a:extLst>
                    <a:ext uri="{FF2B5EF4-FFF2-40B4-BE49-F238E27FC236}">
                      <a16:creationId xmlns:a16="http://schemas.microsoft.com/office/drawing/2014/main" id="{B6CCE896-6D2B-9C97-A920-AB5EDB9EC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57797-FA74-FFD0-022F-7CF440B5B1DF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910E69A-524D-0AC7-EEDB-39E25959CF77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863D56A-6FE1-CC74-7977-DDADCA848CE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8856F0F-F42A-E5FB-EB58-089DFBD082CB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34" name="Picture 33" descr="Icon&#10;&#10;Description automatically generated">
                  <a:extLst>
                    <a:ext uri="{FF2B5EF4-FFF2-40B4-BE49-F238E27FC236}">
                      <a16:creationId xmlns:a16="http://schemas.microsoft.com/office/drawing/2014/main" id="{A603A725-9124-93D8-A16A-AD87080FC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C4E57B-E319-5B8D-E626-95DCB1FE1D3E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17E0DA3-6B9E-0C3F-7385-A0EA49D70C68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52D9A2-BAF6-317D-0EBD-8F160BB491A8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245AD6EB-DA07-0BE3-F2EA-5F56DC157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4B9B15D-4242-2186-0FD3-A150D665C9DD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6CCD4DC-BCE8-FA2D-A23A-4D5AB30D3209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EA6F04E-7449-88CB-4191-3B697A7C0C15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28" name="Picture 27" descr="Icon&#10;&#10;Description automatically generated">
                  <a:extLst>
                    <a:ext uri="{FF2B5EF4-FFF2-40B4-BE49-F238E27FC236}">
                      <a16:creationId xmlns:a16="http://schemas.microsoft.com/office/drawing/2014/main" id="{66F1F5C2-AE7D-31E2-CE89-ACF1F623B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E18C28-6CC0-4746-5A62-B7C7EB92C65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9C5CF31-B025-108D-E639-4F4592B41953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ACB6221-BF51-C7F3-D4CD-71B4303A264F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25" name="Picture 24" descr="Icon&#10;&#10;Description automatically generated">
                  <a:extLst>
                    <a:ext uri="{FF2B5EF4-FFF2-40B4-BE49-F238E27FC236}">
                      <a16:creationId xmlns:a16="http://schemas.microsoft.com/office/drawing/2014/main" id="{C2B1EB55-02EA-C195-F8F1-06D53A1FF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BC82D82-1E22-FF1A-7EA0-B9DF72C8B77A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9372AED-264A-E1B9-D423-A314CB0F3858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8990653-62C9-CFC3-DFAF-8C2CBAEB6254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C7661A2-83DD-9F6B-776F-130F6ABB8C81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714683B-A80D-846A-DD2B-AA3F1D695879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7D4115-90A4-45C3-D25A-313E76EE0610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DB78F121-B92F-8AA8-544A-8A1D9A61E3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A1A7CE-D777-6B0B-466E-518B216BCD8D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5DEC0B6-8716-0C81-C4DD-0EE61820FC38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D74C5C4-30D4-ED24-05B9-B94FF3636CD2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15" name="Graphic 14" descr="Wireless with solid fill">
                  <a:extLst>
                    <a:ext uri="{FF2B5EF4-FFF2-40B4-BE49-F238E27FC236}">
                      <a16:creationId xmlns:a16="http://schemas.microsoft.com/office/drawing/2014/main" id="{A2FDD507-197E-4A6B-3A7F-0007BC34F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גרפיקה 18" descr="ארנק קו מיתאר">
              <a:extLst>
                <a:ext uri="{FF2B5EF4-FFF2-40B4-BE49-F238E27FC236}">
                  <a16:creationId xmlns:a16="http://schemas.microsoft.com/office/drawing/2014/main" id="{D89E0976-F060-DEA8-BB67-6A938773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C959ACB9-89EE-6427-5429-A12697151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343256"/>
              </p:ext>
            </p:extLst>
          </p:nvPr>
        </p:nvGraphicFramePr>
        <p:xfrm>
          <a:off x="0" y="1912464"/>
          <a:ext cx="8363563" cy="46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C7E48B9-C26C-05C7-0DD9-D62888E17DEA}"/>
              </a:ext>
            </a:extLst>
          </p:cNvPr>
          <p:cNvSpPr txBox="1"/>
          <p:nvPr/>
        </p:nvSpPr>
        <p:spPr>
          <a:xfrm>
            <a:off x="3369219" y="6396335"/>
            <a:ext cx="2934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/>
              <a:t>25% </a:t>
            </a:r>
            <a:r>
              <a:rPr lang="he-IL" sz="2400" dirty="0"/>
              <a:t>(כ-</a:t>
            </a:r>
            <a:r>
              <a:rPr lang="en-US" sz="2400" dirty="0"/>
              <a:t>13,300</a:t>
            </a:r>
            <a:r>
              <a:rPr lang="he-IL" sz="2400" dirty="0"/>
              <a:t> זקנים)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3811C4-003A-FEDF-4A8E-9EF4D44C74FB}"/>
              </a:ext>
            </a:extLst>
          </p:cNvPr>
          <p:cNvSpPr txBox="1"/>
          <p:nvPr/>
        </p:nvSpPr>
        <p:spPr>
          <a:xfrm>
            <a:off x="2183701" y="1794371"/>
            <a:ext cx="286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/>
              <a:t>9% </a:t>
            </a:r>
            <a:r>
              <a:rPr lang="he-IL" sz="2400" dirty="0"/>
              <a:t>(כ-</a:t>
            </a:r>
            <a:r>
              <a:rPr lang="en-US" sz="2400" dirty="0"/>
              <a:t>4,800</a:t>
            </a:r>
            <a:r>
              <a:rPr lang="he-IL" sz="2400" dirty="0"/>
              <a:t> זקנים)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C1EDF6-7DAC-6527-0F54-792137A1893F}"/>
              </a:ext>
            </a:extLst>
          </p:cNvPr>
          <p:cNvSpPr txBox="1"/>
          <p:nvPr/>
        </p:nvSpPr>
        <p:spPr>
          <a:xfrm>
            <a:off x="4565153" y="3669933"/>
            <a:ext cx="83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5%</a:t>
            </a:r>
            <a:endParaRPr lang="he-IL" sz="2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B3307C-A87C-E797-09B8-25EC47EF717C}"/>
              </a:ext>
            </a:extLst>
          </p:cNvPr>
          <p:cNvSpPr txBox="1"/>
          <p:nvPr/>
        </p:nvSpPr>
        <p:spPr>
          <a:xfrm flipH="1">
            <a:off x="4045485" y="4890186"/>
            <a:ext cx="642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5%</a:t>
            </a:r>
            <a:endParaRPr lang="he-IL" sz="24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7200BB-7193-F06F-8809-E07506E5F3C5}"/>
              </a:ext>
            </a:extLst>
          </p:cNvPr>
          <p:cNvSpPr txBox="1"/>
          <p:nvPr/>
        </p:nvSpPr>
        <p:spPr>
          <a:xfrm flipH="1">
            <a:off x="3206465" y="3780455"/>
            <a:ext cx="641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4%</a:t>
            </a:r>
            <a:endParaRPr lang="he-IL" sz="2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00573E-D425-4B19-5B42-56E7B9335B49}"/>
              </a:ext>
            </a:extLst>
          </p:cNvPr>
          <p:cNvSpPr txBox="1"/>
          <p:nvPr/>
        </p:nvSpPr>
        <p:spPr>
          <a:xfrm flipH="1">
            <a:off x="3885809" y="4242120"/>
            <a:ext cx="641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/>
              <a:t>2%</a:t>
            </a:r>
            <a:endParaRPr lang="he-IL" sz="2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AD03D9-C76E-4047-7055-18892D3D0D49}"/>
              </a:ext>
            </a:extLst>
          </p:cNvPr>
          <p:cNvSpPr txBox="1"/>
          <p:nvPr/>
        </p:nvSpPr>
        <p:spPr>
          <a:xfrm>
            <a:off x="-45528" y="4890186"/>
            <a:ext cx="3006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/>
              <a:t>9% </a:t>
            </a:r>
            <a:br>
              <a:rPr lang="en-US" sz="2400" b="1" dirty="0"/>
            </a:br>
            <a:r>
              <a:rPr lang="he-IL" sz="2400" dirty="0"/>
              <a:t>(כ-</a:t>
            </a:r>
            <a:r>
              <a:rPr lang="en-US" sz="2400" dirty="0"/>
              <a:t>4,800</a:t>
            </a:r>
            <a:r>
              <a:rPr lang="he-IL" sz="2400" dirty="0"/>
              <a:t> זקנים)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7BD337-11A2-E4C2-AADB-FC3BB04AB00D}"/>
              </a:ext>
            </a:extLst>
          </p:cNvPr>
          <p:cNvSpPr txBox="1"/>
          <p:nvPr/>
        </p:nvSpPr>
        <p:spPr>
          <a:xfrm>
            <a:off x="4206388" y="1947362"/>
            <a:ext cx="6344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dirty="0">
                <a:latin typeface="Assistant" pitchFamily="2" charset="-79"/>
                <a:cs typeface="Assistant" pitchFamily="2" charset="-79"/>
              </a:rPr>
              <a:t>זקנים בשתי קבוצות סיכון – 14% (כ-7,460 זקנים)</a:t>
            </a:r>
          </a:p>
          <a:p>
            <a:pPr algn="r" rtl="1"/>
            <a:r>
              <a:rPr lang="he-IL" sz="2400" dirty="0">
                <a:latin typeface="Assistant" pitchFamily="2" charset="-79"/>
                <a:cs typeface="Assistant" pitchFamily="2" charset="-79"/>
              </a:rPr>
              <a:t>זקנים בשלוש קבוצות סיכון – 2% (כ-1,000 זקנים)</a:t>
            </a:r>
          </a:p>
          <a:p>
            <a:pPr marL="0" indent="0" algn="r" rtl="1">
              <a:spcBef>
                <a:spcPts val="0"/>
              </a:spcBef>
            </a:pPr>
            <a:r>
              <a:rPr lang="he-IL" sz="2400" dirty="0">
                <a:latin typeface="Assistant" pitchFamily="2" charset="-79"/>
                <a:cs typeface="Assistant" pitchFamily="2" charset="-79"/>
              </a:rPr>
              <a:t>זקנים "חזקים" – 57% (כ-30,000 זקנים)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063B2-609F-748A-B133-D8145FD035F7}"/>
              </a:ext>
            </a:extLst>
          </p:cNvPr>
          <p:cNvSpPr txBox="1"/>
          <p:nvPr/>
        </p:nvSpPr>
        <p:spPr>
          <a:xfrm>
            <a:off x="2529372" y="4508670"/>
            <a:ext cx="1566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/>
            <a:r>
              <a:rPr lang="he-IL" sz="2400" b="0" dirty="0">
                <a:ln/>
                <a:effectLst/>
              </a:rPr>
              <a:t>קבוצות סיכון מצב חברתי-רגשי</a:t>
            </a:r>
          </a:p>
        </p:txBody>
      </p:sp>
    </p:spTree>
    <p:extLst>
      <p:ext uri="{BB962C8B-B14F-4D97-AF65-F5344CB8AC3E}">
        <p14:creationId xmlns:p14="http://schemas.microsoft.com/office/powerpoint/2010/main" val="1681631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4ADC-FCD5-259B-2DB9-42A023B2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2">
            <a:extLst>
              <a:ext uri="{FF2B5EF4-FFF2-40B4-BE49-F238E27FC236}">
                <a16:creationId xmlns:a16="http://schemas.microsoft.com/office/drawing/2014/main" id="{0D4B3CBB-1BC4-6575-F635-4B778E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>
                <a:latin typeface="Assistant" pitchFamily="2" charset="-79"/>
                <a:cs typeface="Assistant" pitchFamily="2" charset="-79"/>
              </a:rPr>
              <a:t>זקנים "חזקים" – ללא פגיעות כלל</a:t>
            </a:r>
            <a:endParaRPr lang="he-IL" b="1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727837-4C30-9235-C460-38F86BF07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37580"/>
              </p:ext>
            </p:extLst>
          </p:nvPr>
        </p:nvGraphicFramePr>
        <p:xfrm>
          <a:off x="2542716" y="3280985"/>
          <a:ext cx="6524539" cy="137160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344948">
                  <a:extLst>
                    <a:ext uri="{9D8B030D-6E8A-4147-A177-3AD203B41FA5}">
                      <a16:colId xmlns:a16="http://schemas.microsoft.com/office/drawing/2014/main" val="2508496482"/>
                    </a:ext>
                  </a:extLst>
                </a:gridCol>
                <a:gridCol w="3179591">
                  <a:extLst>
                    <a:ext uri="{9D8B030D-6E8A-4147-A177-3AD203B41FA5}">
                      <a16:colId xmlns:a16="http://schemas.microsoft.com/office/drawing/2014/main" val="2899838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גורמים מנבאים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/>
                        <a:t>כיוון קורלציה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נשואים לעומת אלמנים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9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השכלה גבוהה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892966"/>
                  </a:ext>
                </a:extLst>
              </a:tr>
            </a:tbl>
          </a:graphicData>
        </a:graphic>
      </p:graphicFrame>
      <p:sp>
        <p:nvSpPr>
          <p:cNvPr id="39" name="Arrow: Down 38">
            <a:extLst>
              <a:ext uri="{FF2B5EF4-FFF2-40B4-BE49-F238E27FC236}">
                <a16:creationId xmlns:a16="http://schemas.microsoft.com/office/drawing/2014/main" id="{B979B3EB-4116-90F3-E810-BE7BC52D4409}"/>
              </a:ext>
            </a:extLst>
          </p:cNvPr>
          <p:cNvSpPr/>
          <p:nvPr/>
        </p:nvSpPr>
        <p:spPr>
          <a:xfrm rot="10800000">
            <a:off x="4065846" y="3826108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/>
              </a:solidFill>
            </a:endParaRPr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C0062424-BCE6-47C8-00C8-22A17AF2A89B}"/>
              </a:ext>
            </a:extLst>
          </p:cNvPr>
          <p:cNvSpPr txBox="1">
            <a:spLocks/>
          </p:cNvSpPr>
          <p:nvPr/>
        </p:nvSpPr>
        <p:spPr>
          <a:xfrm>
            <a:off x="2271167" y="1164345"/>
            <a:ext cx="8108316" cy="5476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dirty="0">
                <a:latin typeface="Assistant" pitchFamily="2" charset="-79"/>
                <a:cs typeface="Assistant" pitchFamily="2" charset="-79"/>
              </a:rPr>
              <a:t>67% מן הזקנים לא פגיעים באף קטגוריה (כ-</a:t>
            </a:r>
            <a:r>
              <a:rPr lang="en-US" dirty="0">
                <a:latin typeface="Assistant" pitchFamily="2" charset="-79"/>
                <a:cs typeface="Assistant" pitchFamily="2" charset="-79"/>
              </a:rPr>
              <a:t>30,000</a:t>
            </a:r>
            <a:r>
              <a:rPr lang="he-IL" dirty="0">
                <a:latin typeface="Assistant" pitchFamily="2" charset="-79"/>
                <a:cs typeface="Assistant" pitchFamily="2" charset="-79"/>
              </a:rPr>
              <a:t> זקנים)</a:t>
            </a:r>
          </a:p>
          <a:p>
            <a:pPr marL="0" indent="0">
              <a:spcBef>
                <a:spcPts val="0"/>
              </a:spcBef>
            </a:pPr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1F0EAB-C05F-EB8E-8BE7-3D2DA64605F7}"/>
              </a:ext>
            </a:extLst>
          </p:cNvPr>
          <p:cNvGrpSpPr/>
          <p:nvPr/>
        </p:nvGrpSpPr>
        <p:grpSpPr>
          <a:xfrm>
            <a:off x="195206" y="182908"/>
            <a:ext cx="1938802" cy="1364307"/>
            <a:chOff x="195206" y="182908"/>
            <a:chExt cx="1938802" cy="136430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3FE5A4-925B-C9C4-8239-405ED7F8423B}"/>
                </a:ext>
              </a:extLst>
            </p:cNvPr>
            <p:cNvGrpSpPr/>
            <p:nvPr/>
          </p:nvGrpSpPr>
          <p:grpSpPr>
            <a:xfrm>
              <a:off x="205061" y="182908"/>
              <a:ext cx="1928947" cy="1364307"/>
              <a:chOff x="713094" y="3429000"/>
              <a:chExt cx="1928947" cy="136430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587DB1B-2ED4-7297-656B-DCC2DAE4FBC6}"/>
                  </a:ext>
                </a:extLst>
              </p:cNvPr>
              <p:cNvGrpSpPr/>
              <p:nvPr/>
            </p:nvGrpSpPr>
            <p:grpSpPr>
              <a:xfrm>
                <a:off x="713094" y="3429000"/>
                <a:ext cx="576000" cy="487966"/>
                <a:chOff x="148015" y="137685"/>
                <a:chExt cx="576000" cy="487966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FE53DE8-3C1F-6347-E501-D89CD5EF2888}"/>
                    </a:ext>
                  </a:extLst>
                </p:cNvPr>
                <p:cNvSpPr/>
                <p:nvPr/>
              </p:nvSpPr>
              <p:spPr>
                <a:xfrm>
                  <a:off x="148015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8" name="Picture 77" descr="Icon&#10;&#10;Description automatically generated">
                  <a:extLst>
                    <a:ext uri="{FF2B5EF4-FFF2-40B4-BE49-F238E27FC236}">
                      <a16:creationId xmlns:a16="http://schemas.microsoft.com/office/drawing/2014/main" id="{78D480CE-C44B-754F-6275-BB6A544CFD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015" y="177801"/>
                  <a:ext cx="288000" cy="288000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BB87DF6-50CA-A327-8D26-1DA789A55CC0}"/>
                    </a:ext>
                  </a:extLst>
                </p:cNvPr>
                <p:cNvSpPr txBox="1"/>
                <p:nvPr/>
              </p:nvSpPr>
              <p:spPr>
                <a:xfrm>
                  <a:off x="148015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חוסן כלכלי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03BC795-6D3A-D091-0158-BB7948357AEE}"/>
                  </a:ext>
                </a:extLst>
              </p:cNvPr>
              <p:cNvGrpSpPr/>
              <p:nvPr/>
            </p:nvGrpSpPr>
            <p:grpSpPr>
              <a:xfrm>
                <a:off x="2066041" y="3429000"/>
                <a:ext cx="576000" cy="487966"/>
                <a:chOff x="1500962" y="137685"/>
                <a:chExt cx="576000" cy="487966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96FEF81-62ED-0426-E750-00B9DEB74C19}"/>
                    </a:ext>
                  </a:extLst>
                </p:cNvPr>
                <p:cNvSpPr/>
                <p:nvPr/>
              </p:nvSpPr>
              <p:spPr>
                <a:xfrm>
                  <a:off x="1500962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8E64593-7291-2BB5-403E-2707FD65CA68}"/>
                    </a:ext>
                  </a:extLst>
                </p:cNvPr>
                <p:cNvSpPr txBox="1"/>
                <p:nvPr/>
              </p:nvSpPr>
              <p:spPr>
                <a:xfrm>
                  <a:off x="1500962" y="523114"/>
                  <a:ext cx="576000" cy="102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 ותפקוד</a:t>
                  </a:r>
                </a:p>
              </p:txBody>
            </p:sp>
            <p:pic>
              <p:nvPicPr>
                <p:cNvPr id="76" name="Picture 75" descr="Icon&#10;&#10;Description automatically generated">
                  <a:extLst>
                    <a:ext uri="{FF2B5EF4-FFF2-40B4-BE49-F238E27FC236}">
                      <a16:creationId xmlns:a16="http://schemas.microsoft.com/office/drawing/2014/main" id="{87E6DAFF-7727-5741-C96C-73CBFD70F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962" y="182350"/>
                  <a:ext cx="288000" cy="288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</p:pic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3F39B2F-3E2C-2E18-298E-9B563555A79C}"/>
                  </a:ext>
                </a:extLst>
              </p:cNvPr>
              <p:cNvGrpSpPr/>
              <p:nvPr/>
            </p:nvGrpSpPr>
            <p:grpSpPr>
              <a:xfrm>
                <a:off x="1343728" y="3429000"/>
                <a:ext cx="621839" cy="458158"/>
                <a:chOff x="853714" y="137685"/>
                <a:chExt cx="621839" cy="458158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BBFC15F-3CB0-788D-CBA9-0F6840B790F8}"/>
                    </a:ext>
                  </a:extLst>
                </p:cNvPr>
                <p:cNvSpPr/>
                <p:nvPr/>
              </p:nvSpPr>
              <p:spPr>
                <a:xfrm>
                  <a:off x="899553" y="137685"/>
                  <a:ext cx="576000" cy="360000"/>
                </a:xfrm>
                <a:prstGeom prst="rect">
                  <a:avLst/>
                </a:prstGeom>
                <a:solidFill>
                  <a:srgbClr val="00C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BCF0832-9C59-14A6-8EF8-E690057AE6D0}"/>
                    </a:ext>
                  </a:extLst>
                </p:cNvPr>
                <p:cNvSpPr txBox="1"/>
                <p:nvPr/>
              </p:nvSpPr>
              <p:spPr>
                <a:xfrm>
                  <a:off x="853714" y="523115"/>
                  <a:ext cx="621839" cy="727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מצב רגשי נפשי</a:t>
                  </a:r>
                </a:p>
              </p:txBody>
            </p:sp>
            <p:pic>
              <p:nvPicPr>
                <p:cNvPr id="73" name="Picture 72" descr="Icon&#10;&#10;Description automatically generated">
                  <a:extLst>
                    <a:ext uri="{FF2B5EF4-FFF2-40B4-BE49-F238E27FC236}">
                      <a16:creationId xmlns:a16="http://schemas.microsoft.com/office/drawing/2014/main" id="{36EFB044-FADA-C17B-0CB7-FBF8B10F54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553" y="182350"/>
                  <a:ext cx="288000" cy="288000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FD3860E-DD90-3336-8A64-CF8811E3C985}"/>
                  </a:ext>
                </a:extLst>
              </p:cNvPr>
              <p:cNvGrpSpPr/>
              <p:nvPr/>
            </p:nvGrpSpPr>
            <p:grpSpPr>
              <a:xfrm>
                <a:off x="1746259" y="3977657"/>
                <a:ext cx="396000" cy="613944"/>
                <a:chOff x="1193073" y="686342"/>
                <a:chExt cx="396000" cy="613944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0FC046F-A6AC-260E-3BB0-C4A4703888FF}"/>
                    </a:ext>
                  </a:extLst>
                </p:cNvPr>
                <p:cNvSpPr/>
                <p:nvPr/>
              </p:nvSpPr>
              <p:spPr>
                <a:xfrm>
                  <a:off x="121107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48751B3-7F2D-7999-EBB9-57874FAFAFDC}"/>
                    </a:ext>
                  </a:extLst>
                </p:cNvPr>
                <p:cNvSpPr txBox="1"/>
                <p:nvPr/>
              </p:nvSpPr>
              <p:spPr>
                <a:xfrm>
                  <a:off x="1193073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</a:t>
                  </a:r>
                </a:p>
              </p:txBody>
            </p:sp>
            <p:pic>
              <p:nvPicPr>
                <p:cNvPr id="70" name="Picture 69" descr="Icon&#10;&#10;Description automatically generated">
                  <a:extLst>
                    <a:ext uri="{FF2B5EF4-FFF2-40B4-BE49-F238E27FC236}">
                      <a16:creationId xmlns:a16="http://schemas.microsoft.com/office/drawing/2014/main" id="{2479BBB7-9AFE-176A-932B-0098DD87A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73" y="753793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3630EF-42C4-A2CD-9657-21AA8DA4BAE8}"/>
                  </a:ext>
                </a:extLst>
              </p:cNvPr>
              <p:cNvGrpSpPr/>
              <p:nvPr/>
            </p:nvGrpSpPr>
            <p:grpSpPr>
              <a:xfrm>
                <a:off x="1211790" y="3977657"/>
                <a:ext cx="396000" cy="613944"/>
                <a:chOff x="651906" y="686342"/>
                <a:chExt cx="396000" cy="613944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3FAACEF-0D7F-C93D-4367-C55F871C64A8}"/>
                    </a:ext>
                  </a:extLst>
                </p:cNvPr>
                <p:cNvSpPr/>
                <p:nvPr/>
              </p:nvSpPr>
              <p:spPr>
                <a:xfrm>
                  <a:off x="669906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8C542F5-72FD-2C03-9287-5F93817534E0}"/>
                    </a:ext>
                  </a:extLst>
                </p:cNvPr>
                <p:cNvSpPr txBox="1"/>
                <p:nvPr/>
              </p:nvSpPr>
              <p:spPr>
                <a:xfrm>
                  <a:off x="651906" y="1084286"/>
                  <a:ext cx="396000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אורח חיים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פעיל</a:t>
                  </a:r>
                </a:p>
              </p:txBody>
            </p:sp>
            <p:pic>
              <p:nvPicPr>
                <p:cNvPr id="67" name="Picture 66" descr="Icon&#10;&#10;Description automatically generated">
                  <a:extLst>
                    <a:ext uri="{FF2B5EF4-FFF2-40B4-BE49-F238E27FC236}">
                      <a16:creationId xmlns:a16="http://schemas.microsoft.com/office/drawing/2014/main" id="{79664AFF-AF3D-EAD5-843B-FE2EE6604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906" y="752684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31D9ACF-9CA6-3DD5-4269-D134BD720977}"/>
                  </a:ext>
                </a:extLst>
              </p:cNvPr>
              <p:cNvGrpSpPr/>
              <p:nvPr/>
            </p:nvGrpSpPr>
            <p:grpSpPr>
              <a:xfrm>
                <a:off x="713321" y="3977657"/>
                <a:ext cx="360000" cy="613944"/>
                <a:chOff x="135543" y="686342"/>
                <a:chExt cx="360000" cy="61394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BF0EEAD-2A19-91C1-F8AA-0A3A1140CB62}"/>
                    </a:ext>
                  </a:extLst>
                </p:cNvPr>
                <p:cNvSpPr/>
                <p:nvPr/>
              </p:nvSpPr>
              <p:spPr>
                <a:xfrm>
                  <a:off x="135543" y="686342"/>
                  <a:ext cx="360000" cy="360000"/>
                </a:xfrm>
                <a:prstGeom prst="rect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6DF23DE-8265-E10A-989A-D1B9393147B2}"/>
                    </a:ext>
                  </a:extLst>
                </p:cNvPr>
                <p:cNvSpPr txBox="1"/>
                <p:nvPr/>
              </p:nvSpPr>
              <p:spPr>
                <a:xfrm>
                  <a:off x="13700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מוכנות כלכלית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B7A5581-1E0F-84E3-DBEA-4BF5BF1B7EDF}"/>
                  </a:ext>
                </a:extLst>
              </p:cNvPr>
              <p:cNvGrpSpPr/>
              <p:nvPr/>
            </p:nvGrpSpPr>
            <p:grpSpPr>
              <a:xfrm>
                <a:off x="2280729" y="3977657"/>
                <a:ext cx="360000" cy="613944"/>
                <a:chOff x="1719883" y="686342"/>
                <a:chExt cx="360000" cy="613944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AA284E6-7B28-B650-AC1C-B297FD7E6702}"/>
                    </a:ext>
                  </a:extLst>
                </p:cNvPr>
                <p:cNvSpPr/>
                <p:nvPr/>
              </p:nvSpPr>
              <p:spPr>
                <a:xfrm>
                  <a:off x="1719883" y="686342"/>
                  <a:ext cx="360000" cy="360000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074CE1-7B9A-C368-17D7-12E614E631E2}"/>
                    </a:ext>
                  </a:extLst>
                </p:cNvPr>
                <p:cNvSpPr txBox="1"/>
                <p:nvPr/>
              </p:nvSpPr>
              <p:spPr>
                <a:xfrm>
                  <a:off x="1721344" y="1084286"/>
                  <a:ext cx="357079" cy="216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ctr" rtl="1">
                    <a:lnSpc>
                      <a:spcPct val="7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ניהול </a:t>
                  </a:r>
                  <a:br>
                    <a:rPr lang="en-US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בריאות</a:t>
                  </a:r>
                </a:p>
              </p:txBody>
            </p:sp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E83C03F2-2103-CF95-D2CD-2039C7696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84529" y="746441"/>
                  <a:ext cx="230709" cy="230709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DE6030C-2E84-355C-FE16-7282FEB6F3FE}"/>
                  </a:ext>
                </a:extLst>
              </p:cNvPr>
              <p:cNvGrpSpPr/>
              <p:nvPr/>
            </p:nvGrpSpPr>
            <p:grpSpPr>
              <a:xfrm>
                <a:off x="713094" y="4613307"/>
                <a:ext cx="1928947" cy="180000"/>
                <a:chOff x="148015" y="1321992"/>
                <a:chExt cx="1928947" cy="18000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F599504-F14F-D39A-F772-B94ACC0653AC}"/>
                    </a:ext>
                  </a:extLst>
                </p:cNvPr>
                <p:cNvSpPr/>
                <p:nvPr/>
              </p:nvSpPr>
              <p:spPr>
                <a:xfrm>
                  <a:off x="148015" y="1321992"/>
                  <a:ext cx="1928947" cy="180000"/>
                </a:xfrm>
                <a:prstGeom prst="rect">
                  <a:avLst/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b="1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D2CBEB-CAC5-3848-680C-A9A40891249A}"/>
                    </a:ext>
                  </a:extLst>
                </p:cNvPr>
                <p:cNvSpPr txBox="1"/>
                <p:nvPr/>
              </p:nvSpPr>
              <p:spPr>
                <a:xfrm>
                  <a:off x="650961" y="1371998"/>
                  <a:ext cx="676474" cy="101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 anchor="t" anchorCtr="0">
                  <a:noAutofit/>
                </a:bodyPr>
                <a:lstStyle/>
                <a:p>
                  <a:pPr algn="r" rtl="1">
                    <a:lnSpc>
                      <a:spcPct val="80000"/>
                    </a:lnSpc>
                  </a:pPr>
                  <a:r>
                    <a:rPr lang="he-IL" sz="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אוריינות דיגיטלית</a:t>
                  </a:r>
                </a:p>
              </p:txBody>
            </p:sp>
            <p:pic>
              <p:nvPicPr>
                <p:cNvPr id="59" name="Graphic 58" descr="Wireless with solid fill">
                  <a:extLst>
                    <a:ext uri="{FF2B5EF4-FFF2-40B4-BE49-F238E27FC236}">
                      <a16:creationId xmlns:a16="http://schemas.microsoft.com/office/drawing/2014/main" id="{8B57A060-D4E3-7064-4FEB-287FF239B1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2700000">
                  <a:off x="1358041" y="1343746"/>
                  <a:ext cx="122483" cy="1224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גרפיקה 18" descr="ארנק קו מיתאר">
              <a:extLst>
                <a:ext uri="{FF2B5EF4-FFF2-40B4-BE49-F238E27FC236}">
                  <a16:creationId xmlns:a16="http://schemas.microsoft.com/office/drawing/2014/main" id="{6F81590A-B840-0C5A-EBED-AF87ADC0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5206" y="735458"/>
              <a:ext cx="368622" cy="368622"/>
            </a:xfrm>
            <a:prstGeom prst="rect">
              <a:avLst/>
            </a:prstGeom>
          </p:spPr>
        </p:pic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9BDF8DE9-505A-5E10-7A5D-8B70FDF243EF}"/>
              </a:ext>
            </a:extLst>
          </p:cNvPr>
          <p:cNvSpPr/>
          <p:nvPr/>
        </p:nvSpPr>
        <p:spPr>
          <a:xfrm rot="10800000">
            <a:off x="4065845" y="4301019"/>
            <a:ext cx="309489" cy="2813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970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C7D87-B465-36C7-D22C-3184BF4C6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FFFE2CDF-38D4-57D0-A96D-D4EDFA7E0F18}"/>
              </a:ext>
            </a:extLst>
          </p:cNvPr>
          <p:cNvSpPr/>
          <p:nvPr/>
        </p:nvSpPr>
        <p:spPr>
          <a:xfrm>
            <a:off x="9115984" y="4758642"/>
            <a:ext cx="2340000" cy="1800000"/>
          </a:xfrm>
          <a:prstGeom prst="hex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ברמת הרשות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C448D10-27DF-046F-731B-DAFA0716901A}"/>
              </a:ext>
            </a:extLst>
          </p:cNvPr>
          <p:cNvSpPr/>
          <p:nvPr/>
        </p:nvSpPr>
        <p:spPr>
          <a:xfrm>
            <a:off x="9115984" y="1974535"/>
            <a:ext cx="2340000" cy="1800000"/>
          </a:xfrm>
          <a:prstGeom prst="hexagon">
            <a:avLst/>
          </a:prstGeom>
          <a:solidFill>
            <a:srgbClr val="1AC0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ברמת הזקן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0A7D30-FF4B-AB2B-FFFE-E3DB3F4FF6A6}"/>
              </a:ext>
            </a:extLst>
          </p:cNvPr>
          <p:cNvSpPr txBox="1">
            <a:spLocks/>
          </p:cNvSpPr>
          <p:nvPr/>
        </p:nvSpPr>
        <p:spPr>
          <a:xfrm>
            <a:off x="0" y="1765939"/>
            <a:ext cx="8529511" cy="276733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25% נפגעו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בעקבות המלחמה (</a:t>
            </a:r>
            <a:r>
              <a:rPr kumimoji="0" lang="he-IL" sz="2000" b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כ-13,500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זקנים)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1 מכל 3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זקנים נמצא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במצב סיכון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(בריאותי \ חברתי-רגשי \ כלכלי)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כ-7,500 זקנים נמצאים בלפחות שני מצבי סיכון (מתוכם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1</a:t>
            </a:r>
            <a:r>
              <a:rPr lang="en-US" sz="2000" noProof="0" dirty="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000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 ב-3)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 ש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יותר פגיע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סיכוי גבוה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יותר להחמרה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(לרוב נשים ובני 75+)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מדדים מנבאים מובילים –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אי-יכולת לכסות הוצאות חודשיות ובדידות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בני משפחה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הם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גורם הסיוע המרכזי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(וכמעט בלעדי)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25% תלויים לחלוטין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ברשת התמיכה שלהם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F2AE74-FC29-1EF9-577F-42D38506BEE2}"/>
              </a:ext>
            </a:extLst>
          </p:cNvPr>
          <p:cNvSpPr txBox="1">
            <a:spLocks/>
          </p:cNvSpPr>
          <p:nvPr/>
        </p:nvSpPr>
        <p:spPr>
          <a:xfrm>
            <a:off x="0" y="4631756"/>
            <a:ext cx="8529511" cy="2053771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יש הרבה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זקנים "חזקים" (57%)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חשוב למנף אותם (לדוגמה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תעסוקה או התנדבות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) </a:t>
            </a:r>
          </a:p>
          <a:p>
            <a:pPr lvl="0">
              <a:lnSpc>
                <a:spcPct val="100000"/>
              </a:lnSpc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לחפש "מתחת לפנס" </a:t>
            </a:r>
            <a:r>
              <a:rPr lang="he-IL" sz="2000" b="1" dirty="0">
                <a:solidFill>
                  <a:srgbClr val="262626"/>
                </a:solidFill>
                <a:latin typeface="Assistant" pitchFamily="2" charset="-79"/>
                <a:cs typeface="Assistant" pitchFamily="2" charset="-79"/>
              </a:rPr>
              <a:t>(קבוצות בסיכון מוכרות)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בדגש על אי-יכולת לכסות הוצאות חודשיות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לקדם מענים בתחומי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מיצוי זכויות וסיוע רגשי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השקעה בבני משפחה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– כגורם מטפל ו\או מתווך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לחזק/לפתח  גורמים נוספים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ברשת התמיכה של הזקן ו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הנגשה של שירותים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323B73-46B3-BA5F-A4E0-014E359A107A}"/>
              </a:ext>
            </a:extLst>
          </p:cNvPr>
          <p:cNvSpPr txBox="1">
            <a:spLocks/>
          </p:cNvSpPr>
          <p:nvPr/>
        </p:nvSpPr>
        <p:spPr>
          <a:xfrm>
            <a:off x="2771775" y="311087"/>
            <a:ext cx="664845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A017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תובנות והמלצות</a:t>
            </a:r>
            <a:r>
              <a:rPr lang="he-IL" sz="360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: נתניה</a:t>
            </a:r>
            <a:endParaRPr lang="he-IL" sz="36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30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8A3E-07EC-902F-BB22-1E83B61BD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75A82-53B5-2A60-EE5E-B262842B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e-IL" sz="4400" dirty="0">
                <a:latin typeface="Assistant" pitchFamily="2" charset="-79"/>
                <a:cs typeface="Assistant" pitchFamily="2" charset="-79"/>
              </a:rPr>
              <a:t>נפגעים בעקבות המלחמה (באחוזים)</a:t>
            </a:r>
            <a:endParaRPr lang="he-IL" sz="44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5DBAFF-9200-42B0-7BC3-180F7B4CD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993693"/>
              </p:ext>
            </p:extLst>
          </p:nvPr>
        </p:nvGraphicFramePr>
        <p:xfrm>
          <a:off x="1728183" y="2347305"/>
          <a:ext cx="8507073" cy="397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מחבר ישר 5">
            <a:extLst>
              <a:ext uri="{FF2B5EF4-FFF2-40B4-BE49-F238E27FC236}">
                <a16:creationId xmlns:a16="http://schemas.microsoft.com/office/drawing/2014/main" id="{14F578BE-D4FB-39EC-0B5A-F0A14593B818}"/>
              </a:ext>
            </a:extLst>
          </p:cNvPr>
          <p:cNvCxnSpPr>
            <a:cxnSpLocks/>
          </p:cNvCxnSpPr>
          <p:nvPr/>
        </p:nvCxnSpPr>
        <p:spPr>
          <a:xfrm>
            <a:off x="3786790" y="1374533"/>
            <a:ext cx="66445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2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8A3E-07EC-902F-BB22-1E83B61BD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75A82-53B5-2A60-EE5E-B262842B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e-IL" sz="4400" dirty="0">
                <a:latin typeface="Assistant" pitchFamily="2" charset="-79"/>
                <a:cs typeface="Assistant" pitchFamily="2" charset="-79"/>
              </a:rPr>
              <a:t>25% נפגעו בעקבות המלחמה (באחוזים)</a:t>
            </a:r>
            <a:endParaRPr lang="he-IL" sz="44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3A0E9B-40EB-029D-5065-270A8FAA3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777072"/>
              </p:ext>
            </p:extLst>
          </p:nvPr>
        </p:nvGraphicFramePr>
        <p:xfrm>
          <a:off x="2545939" y="2347305"/>
          <a:ext cx="7100122" cy="397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A37C0F-41E0-0D87-D5FC-6A04B17AC6D2}"/>
              </a:ext>
            </a:extLst>
          </p:cNvPr>
          <p:cNvSpPr txBox="1"/>
          <p:nvPr/>
        </p:nvSpPr>
        <p:spPr>
          <a:xfrm>
            <a:off x="5687627" y="3982778"/>
            <a:ext cx="8167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lmoni Neue DL 4.0 AAA Medium"/>
                <a:ea typeface="+mn-ea"/>
                <a:cs typeface="Almoni Neue DL 4.0 AAA Medium"/>
              </a:rPr>
              <a:t>4%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8B2B4CE-1CFB-B6BA-8B92-19F8CA773771}"/>
              </a:ext>
            </a:extLst>
          </p:cNvPr>
          <p:cNvCxnSpPr>
            <a:cxnSpLocks/>
          </p:cNvCxnSpPr>
          <p:nvPr/>
        </p:nvCxnSpPr>
        <p:spPr>
          <a:xfrm>
            <a:off x="3786790" y="1374533"/>
            <a:ext cx="66445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2C6EF-B7CA-44F5-B70E-6172D605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69" y="-4404"/>
            <a:ext cx="8176320" cy="1325563"/>
          </a:xfrm>
        </p:spPr>
        <p:txBody>
          <a:bodyPr>
            <a:normAutofit/>
          </a:bodyPr>
          <a:lstStyle/>
          <a:p>
            <a:pPr marL="0" indent="0"/>
            <a:r>
              <a:rPr lang="he-IL" sz="4400" b="1" dirty="0">
                <a:solidFill>
                  <a:schemeClr val="accent3"/>
                </a:solidFill>
                <a:latin typeface="Assistant" pitchFamily="2" charset="-79"/>
                <a:cs typeface="Assistant" pitchFamily="2" charset="-79"/>
              </a:rPr>
              <a:t>מצב בריאות סובייקטיבי </a:t>
            </a:r>
            <a:r>
              <a:rPr lang="he-IL" sz="4400" dirty="0">
                <a:latin typeface="Assistant" pitchFamily="2" charset="-79"/>
                <a:cs typeface="Assistant" pitchFamily="2" charset="-79"/>
              </a:rPr>
              <a:t>(באחוזים)</a:t>
            </a:r>
            <a:endParaRPr lang="he-IL" sz="4400" b="1" dirty="0">
              <a:solidFill>
                <a:schemeClr val="accent3"/>
              </a:solidFill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72C065-436B-2D80-FA51-F418D87A0B8D}"/>
              </a:ext>
            </a:extLst>
          </p:cNvPr>
          <p:cNvGrpSpPr/>
          <p:nvPr/>
        </p:nvGrpSpPr>
        <p:grpSpPr>
          <a:xfrm>
            <a:off x="185949" y="333649"/>
            <a:ext cx="1928947" cy="1364307"/>
            <a:chOff x="713094" y="3429000"/>
            <a:chExt cx="1928947" cy="13643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7F2C65-3EC7-B66B-63F5-48FB6441362D}"/>
                </a:ext>
              </a:extLst>
            </p:cNvPr>
            <p:cNvGrpSpPr/>
            <p:nvPr/>
          </p:nvGrpSpPr>
          <p:grpSpPr>
            <a:xfrm>
              <a:off x="713094" y="3429000"/>
              <a:ext cx="576000" cy="487966"/>
              <a:chOff x="148015" y="137685"/>
              <a:chExt cx="576000" cy="48796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298B07F-E964-5277-E998-454479AC4A0C}"/>
                  </a:ext>
                </a:extLst>
              </p:cNvPr>
              <p:cNvSpPr/>
              <p:nvPr/>
            </p:nvSpPr>
            <p:spPr>
              <a:xfrm>
                <a:off x="148015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4F1FD52B-55AE-FF80-1895-9F5050886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015" y="177801"/>
                <a:ext cx="288000" cy="288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A1C4FC-C382-2ED4-8F84-D7656DA3830C}"/>
                  </a:ext>
                </a:extLst>
              </p:cNvPr>
              <p:cNvSpPr txBox="1"/>
              <p:nvPr/>
            </p:nvSpPr>
            <p:spPr>
              <a:xfrm>
                <a:off x="148015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חוסן כלכלי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1DE5B1-B04B-A679-36E1-B957EEA0C370}"/>
                </a:ext>
              </a:extLst>
            </p:cNvPr>
            <p:cNvGrpSpPr/>
            <p:nvPr/>
          </p:nvGrpSpPr>
          <p:grpSpPr>
            <a:xfrm>
              <a:off x="2066041" y="3429000"/>
              <a:ext cx="576000" cy="487966"/>
              <a:chOff x="1500962" y="137685"/>
              <a:chExt cx="576000" cy="48796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D09AB81-4405-1532-5417-A16869B6EA5D}"/>
                  </a:ext>
                </a:extLst>
              </p:cNvPr>
              <p:cNvSpPr/>
              <p:nvPr/>
            </p:nvSpPr>
            <p:spPr>
              <a:xfrm>
                <a:off x="1500962" y="137685"/>
                <a:ext cx="576000" cy="360000"/>
              </a:xfrm>
              <a:prstGeom prst="rect">
                <a:avLst/>
              </a:prstGeom>
              <a:solidFill>
                <a:srgbClr val="00C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82DBBD-762F-D249-50A9-A2E273933679}"/>
                  </a:ext>
                </a:extLst>
              </p:cNvPr>
              <p:cNvSpPr txBox="1"/>
              <p:nvPr/>
            </p:nvSpPr>
            <p:spPr>
              <a:xfrm>
                <a:off x="1500962" y="523114"/>
                <a:ext cx="576000" cy="102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 ותפקוד</a:t>
                </a:r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C4B27AA6-5077-1DB9-1341-C731139F5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962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10EABB-75D1-72FA-B542-337F1D020E19}"/>
                </a:ext>
              </a:extLst>
            </p:cNvPr>
            <p:cNvGrpSpPr/>
            <p:nvPr/>
          </p:nvGrpSpPr>
          <p:grpSpPr>
            <a:xfrm>
              <a:off x="1343728" y="3429000"/>
              <a:ext cx="621839" cy="444964"/>
              <a:chOff x="853714" y="137685"/>
              <a:chExt cx="621839" cy="44496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A32F0C-23A2-D3D0-9378-366693B8FD5B}"/>
                  </a:ext>
                </a:extLst>
              </p:cNvPr>
              <p:cNvSpPr/>
              <p:nvPr/>
            </p:nvSpPr>
            <p:spPr>
              <a:xfrm>
                <a:off x="899553" y="137685"/>
                <a:ext cx="576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3851C-EE98-B68F-29C9-19C13A8CEA4B}"/>
                  </a:ext>
                </a:extLst>
              </p:cNvPr>
              <p:cNvSpPr txBox="1"/>
              <p:nvPr/>
            </p:nvSpPr>
            <p:spPr>
              <a:xfrm>
                <a:off x="853714" y="534102"/>
                <a:ext cx="621839" cy="48547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מצב רגשי נפשי</a:t>
                </a:r>
              </a:p>
            </p:txBody>
          </p:sp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CE2A917D-8C9C-C7C5-BD7B-C369490C0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3" y="1823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529588-9198-2578-59A0-866933BE0494}"/>
                </a:ext>
              </a:extLst>
            </p:cNvPr>
            <p:cNvGrpSpPr/>
            <p:nvPr/>
          </p:nvGrpSpPr>
          <p:grpSpPr>
            <a:xfrm>
              <a:off x="1746259" y="3977657"/>
              <a:ext cx="396000" cy="613944"/>
              <a:chOff x="1193073" y="686342"/>
              <a:chExt cx="396000" cy="6139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DE9C75-45CB-D2A1-BF42-60313402B43D}"/>
                  </a:ext>
                </a:extLst>
              </p:cNvPr>
              <p:cNvSpPr/>
              <p:nvPr/>
            </p:nvSpPr>
            <p:spPr>
              <a:xfrm>
                <a:off x="121107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A031A4-0FFC-0A91-36AA-3501C859FD16}"/>
                  </a:ext>
                </a:extLst>
              </p:cNvPr>
              <p:cNvSpPr txBox="1"/>
              <p:nvPr/>
            </p:nvSpPr>
            <p:spPr>
              <a:xfrm>
                <a:off x="1193073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</a:t>
                </a:r>
              </a:p>
            </p:txBody>
          </p:sp>
          <p:pic>
            <p:nvPicPr>
              <p:cNvPr id="31" name="Picture 30" descr="Icon&#10;&#10;Description automatically generated">
                <a:extLst>
                  <a:ext uri="{FF2B5EF4-FFF2-40B4-BE49-F238E27FC236}">
                    <a16:creationId xmlns:a16="http://schemas.microsoft.com/office/drawing/2014/main" id="{F2FC3DBA-CE55-283F-4F7C-6C60E9F5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3" y="753793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5BA7800-588A-AFCB-05C5-A6C0E601658E}"/>
                </a:ext>
              </a:extLst>
            </p:cNvPr>
            <p:cNvGrpSpPr/>
            <p:nvPr/>
          </p:nvGrpSpPr>
          <p:grpSpPr>
            <a:xfrm>
              <a:off x="1211790" y="3977657"/>
              <a:ext cx="396000" cy="613944"/>
              <a:chOff x="651906" y="686342"/>
              <a:chExt cx="396000" cy="61394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34C2AE-99A2-DD72-EC01-7A7895371A13}"/>
                  </a:ext>
                </a:extLst>
              </p:cNvPr>
              <p:cNvSpPr/>
              <p:nvPr/>
            </p:nvSpPr>
            <p:spPr>
              <a:xfrm>
                <a:off x="669906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4DFA99-A060-084B-AC7D-2B4DBFFAD956}"/>
                  </a:ext>
                </a:extLst>
              </p:cNvPr>
              <p:cNvSpPr txBox="1"/>
              <p:nvPr/>
            </p:nvSpPr>
            <p:spPr>
              <a:xfrm>
                <a:off x="651906" y="1084286"/>
                <a:ext cx="396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אורח חיים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פעיל</a:t>
                </a:r>
              </a:p>
            </p:txBody>
          </p:sp>
          <p:pic>
            <p:nvPicPr>
              <p:cNvPr id="28" name="Picture 27" descr="Icon&#10;&#10;Description automatically generated">
                <a:extLst>
                  <a:ext uri="{FF2B5EF4-FFF2-40B4-BE49-F238E27FC236}">
                    <a16:creationId xmlns:a16="http://schemas.microsoft.com/office/drawing/2014/main" id="{F34415CC-9D88-DFA5-CDDB-DD5455227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906" y="752684"/>
                <a:ext cx="216000" cy="216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F51490-37D7-FAB2-D993-69D48E07534C}"/>
                </a:ext>
              </a:extLst>
            </p:cNvPr>
            <p:cNvGrpSpPr/>
            <p:nvPr/>
          </p:nvGrpSpPr>
          <p:grpSpPr>
            <a:xfrm>
              <a:off x="713321" y="3977657"/>
              <a:ext cx="360000" cy="613944"/>
              <a:chOff x="135543" y="686342"/>
              <a:chExt cx="360000" cy="6139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6B93CF6-77EB-9833-C60C-1BE855044BDB}"/>
                  </a:ext>
                </a:extLst>
              </p:cNvPr>
              <p:cNvSpPr/>
              <p:nvPr/>
            </p:nvSpPr>
            <p:spPr>
              <a:xfrm>
                <a:off x="135543" y="686342"/>
                <a:ext cx="360000" cy="3600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6982B5-AA98-1678-59D4-FEEA000F6077}"/>
                  </a:ext>
                </a:extLst>
              </p:cNvPr>
              <p:cNvSpPr txBox="1"/>
              <p:nvPr/>
            </p:nvSpPr>
            <p:spPr>
              <a:xfrm>
                <a:off x="13700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מוכנות כלכלית</a:t>
                </a:r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E5DB5769-D6E6-BAEB-F7BD-CD4D4402B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047" y="740846"/>
                <a:ext cx="250993" cy="25099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7E71A2-21A2-CFC5-B1BD-AD1B25A4F659}"/>
                </a:ext>
              </a:extLst>
            </p:cNvPr>
            <p:cNvGrpSpPr/>
            <p:nvPr/>
          </p:nvGrpSpPr>
          <p:grpSpPr>
            <a:xfrm>
              <a:off x="2280729" y="3977657"/>
              <a:ext cx="360000" cy="613944"/>
              <a:chOff x="1719883" y="686342"/>
              <a:chExt cx="360000" cy="61394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1A19BA-3D13-5208-9476-B51FAC92461C}"/>
                  </a:ext>
                </a:extLst>
              </p:cNvPr>
              <p:cNvSpPr/>
              <p:nvPr/>
            </p:nvSpPr>
            <p:spPr>
              <a:xfrm>
                <a:off x="1719883" y="686342"/>
                <a:ext cx="360000" cy="3600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0496E0-F140-A6BD-26FF-09FE7B6D00A8}"/>
                  </a:ext>
                </a:extLst>
              </p:cNvPr>
              <p:cNvSpPr txBox="1"/>
              <p:nvPr/>
            </p:nvSpPr>
            <p:spPr>
              <a:xfrm>
                <a:off x="1721344" y="1084286"/>
                <a:ext cx="357079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ctr" rtl="1">
                  <a:lnSpc>
                    <a:spcPct val="7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ניהול </a:t>
                </a:r>
                <a:br>
                  <a:rPr lang="en-US" sz="800" b="1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בריאות</a:t>
                </a:r>
              </a:p>
            </p:txBody>
          </p:sp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A38422B8-79AD-A6E0-81BA-FC71EF1EC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29" y="746441"/>
                <a:ext cx="230709" cy="230709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544A228-EF81-D22F-2C34-7094CDB06DF0}"/>
                </a:ext>
              </a:extLst>
            </p:cNvPr>
            <p:cNvGrpSpPr/>
            <p:nvPr/>
          </p:nvGrpSpPr>
          <p:grpSpPr>
            <a:xfrm>
              <a:off x="713094" y="4613307"/>
              <a:ext cx="1928947" cy="180000"/>
              <a:chOff x="148015" y="1321992"/>
              <a:chExt cx="1928947" cy="18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B2FD6B-E838-33D3-1BA3-C74103FDF7C7}"/>
                  </a:ext>
                </a:extLst>
              </p:cNvPr>
              <p:cNvSpPr/>
              <p:nvPr/>
            </p:nvSpPr>
            <p:spPr>
              <a:xfrm>
                <a:off x="148015" y="1321992"/>
                <a:ext cx="1928947" cy="180000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4460A7-FF66-D355-49CC-419C7C9A2E9E}"/>
                  </a:ext>
                </a:extLst>
              </p:cNvPr>
              <p:cNvSpPr txBox="1"/>
              <p:nvPr/>
            </p:nvSpPr>
            <p:spPr>
              <a:xfrm>
                <a:off x="650961" y="1371998"/>
                <a:ext cx="676474" cy="101898"/>
              </a:xfrm>
              <a:prstGeom prst="rect">
                <a:avLst/>
              </a:prstGeom>
              <a:noFill/>
            </p:spPr>
            <p:txBody>
              <a:bodyPr wrap="square" lIns="0" tIns="0" rIns="0" bIns="0" rtlCol="1" anchor="t" anchorCtr="0">
                <a:noAutofit/>
              </a:bodyPr>
              <a:lstStyle/>
              <a:p>
                <a:pPr algn="r" rtl="1">
                  <a:lnSpc>
                    <a:spcPct val="80000"/>
                  </a:lnSpc>
                </a:pPr>
                <a:r>
                  <a:rPr lang="he-IL" sz="800" b="1">
                    <a:latin typeface="Calibri" panose="020F0502020204030204" pitchFamily="34" charset="0"/>
                    <a:cs typeface="Calibri" panose="020F0502020204030204" pitchFamily="34" charset="0"/>
                  </a:rPr>
                  <a:t>אוריינות דיגיטלית</a:t>
                </a:r>
              </a:p>
            </p:txBody>
          </p:sp>
          <p:pic>
            <p:nvPicPr>
              <p:cNvPr id="19" name="Graphic 18" descr="Wireless with solid fill">
                <a:extLst>
                  <a:ext uri="{FF2B5EF4-FFF2-40B4-BE49-F238E27FC236}">
                    <a16:creationId xmlns:a16="http://schemas.microsoft.com/office/drawing/2014/main" id="{B87BE6C7-8BC4-AF86-0067-E3B094096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700000">
                <a:off x="1358041" y="1343746"/>
                <a:ext cx="122483" cy="122483"/>
              </a:xfrm>
              <a:prstGeom prst="rect">
                <a:avLst/>
              </a:prstGeom>
            </p:spPr>
          </p:pic>
        </p:grpSp>
      </p:grp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DFF30B82-8C03-ED61-5003-E9FDDBCB9FE5}"/>
              </a:ext>
            </a:extLst>
          </p:cNvPr>
          <p:cNvSpPr txBox="1">
            <a:spLocks/>
          </p:cNvSpPr>
          <p:nvPr/>
        </p:nvSpPr>
        <p:spPr>
          <a:xfrm>
            <a:off x="3502359" y="912677"/>
            <a:ext cx="6618590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endParaRPr lang="he-IL" b="1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EE354E-532F-E6FA-94CC-BFB3EFCDA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000632"/>
              </p:ext>
            </p:extLst>
          </p:nvPr>
        </p:nvGraphicFramePr>
        <p:xfrm>
          <a:off x="3635860" y="2238240"/>
          <a:ext cx="6755829" cy="442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EA4D5C5D-47E5-28BB-7E57-282C4DAC9C3F}"/>
              </a:ext>
            </a:extLst>
          </p:cNvPr>
          <p:cNvGrpSpPr/>
          <p:nvPr/>
        </p:nvGrpSpPr>
        <p:grpSpPr>
          <a:xfrm>
            <a:off x="3296830" y="2190451"/>
            <a:ext cx="2148985" cy="2350828"/>
            <a:chOff x="3601620" y="2170940"/>
            <a:chExt cx="2148985" cy="2350828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7FF59E23-C697-B31A-BD08-5A8AFE847B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3959285"/>
                </p:ext>
              </p:extLst>
            </p:nvPr>
          </p:nvGraphicFramePr>
          <p:xfrm>
            <a:off x="3601620" y="2170940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1EE5E5EF-8428-12C1-7F38-EB0EB0AC75A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83562" y="3861369"/>
              <a:ext cx="677333" cy="6434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84F1A4-FAFE-460D-CA45-BD040275B868}"/>
              </a:ext>
            </a:extLst>
          </p:cNvPr>
          <p:cNvGrpSpPr/>
          <p:nvPr/>
        </p:nvGrpSpPr>
        <p:grpSpPr>
          <a:xfrm>
            <a:off x="8613584" y="4765276"/>
            <a:ext cx="2148985" cy="1696993"/>
            <a:chOff x="8926156" y="4915011"/>
            <a:chExt cx="2148985" cy="1696993"/>
          </a:xfrm>
        </p:grpSpPr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CC2D037F-9260-052E-EA99-22C0A08A32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7324284"/>
                </p:ext>
              </p:extLst>
            </p:nvPr>
          </p:nvGraphicFramePr>
          <p:xfrm>
            <a:off x="8926156" y="4915011"/>
            <a:ext cx="2148985" cy="1696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CE09CB01-DD17-48ED-BE14-BEDB13B433C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926156" y="5543373"/>
              <a:ext cx="719665" cy="44026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2D05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A68644-1EDA-D0EB-8125-918B70A85376}"/>
              </a:ext>
            </a:extLst>
          </p:cNvPr>
          <p:cNvGrpSpPr/>
          <p:nvPr/>
        </p:nvGrpSpPr>
        <p:grpSpPr>
          <a:xfrm>
            <a:off x="107037" y="3467451"/>
            <a:ext cx="3101176" cy="1899925"/>
            <a:chOff x="110247" y="1706341"/>
            <a:chExt cx="2550676" cy="1562663"/>
          </a:xfrm>
        </p:grpSpPr>
        <p:graphicFrame>
          <p:nvGraphicFramePr>
            <p:cNvPr id="50" name="Chart 49">
              <a:extLst>
                <a:ext uri="{FF2B5EF4-FFF2-40B4-BE49-F238E27FC236}">
                  <a16:creationId xmlns:a16="http://schemas.microsoft.com/office/drawing/2014/main" id="{59825941-9AF4-9DD7-3C5E-4A04E577C2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0153370"/>
                </p:ext>
              </p:extLst>
            </p:nvPr>
          </p:nvGraphicFramePr>
          <p:xfrm>
            <a:off x="110247" y="1706341"/>
            <a:ext cx="2550676" cy="156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14D249-ED08-DAA2-73E7-F2480FE30D91}"/>
                </a:ext>
              </a:extLst>
            </p:cNvPr>
            <p:cNvSpPr txBox="1"/>
            <p:nvPr/>
          </p:nvSpPr>
          <p:spPr>
            <a:xfrm>
              <a:off x="1813738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בריאות טובה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4E530-A205-D2FD-85DF-3F62ED281659}"/>
                </a:ext>
              </a:extLst>
            </p:cNvPr>
            <p:cNvSpPr txBox="1"/>
            <p:nvPr/>
          </p:nvSpPr>
          <p:spPr>
            <a:xfrm>
              <a:off x="190624" y="2182230"/>
              <a:ext cx="666472" cy="394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srgbClr val="424F58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בריאות לא טובה</a:t>
              </a: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65D1FC22-898D-8F0A-4245-9BF87D7977E6}"/>
              </a:ext>
            </a:extLst>
          </p:cNvPr>
          <p:cNvSpPr txBox="1">
            <a:spLocks/>
          </p:cNvSpPr>
          <p:nvPr/>
        </p:nvSpPr>
        <p:spPr>
          <a:xfrm>
            <a:off x="6003942" y="4021838"/>
            <a:ext cx="2019663" cy="107604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22% דיווחו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</a:br>
            <a:r>
              <a:rPr kumimoji="0" lang="he-IL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ssistant" pitchFamily="2" charset="-79"/>
                <a:ea typeface="+mj-ea"/>
                <a:cs typeface="Assistant" pitchFamily="2" charset="-79"/>
              </a:rPr>
              <a:t>על החמרה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F68CF2C-C7A2-D3B3-C0A7-9EC4CCC9C3C0}"/>
              </a:ext>
            </a:extLst>
          </p:cNvPr>
          <p:cNvSpPr txBox="1">
            <a:spLocks/>
          </p:cNvSpPr>
          <p:nvPr/>
        </p:nvSpPr>
        <p:spPr>
          <a:xfrm>
            <a:off x="2071051" y="1381258"/>
            <a:ext cx="8768685" cy="901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he-IL" sz="2600" dirty="0">
                <a:latin typeface="Assistant" pitchFamily="2" charset="-79"/>
                <a:cs typeface="Assistant" pitchFamily="2" charset="-79"/>
              </a:rPr>
              <a:t>יותר בני 75+ סובלים מבריאות לא טובה: 43% לעומת 27% מבני 74-60</a:t>
            </a:r>
          </a:p>
          <a:p>
            <a:pPr marL="0" indent="0">
              <a:spcBef>
                <a:spcPts val="0"/>
              </a:spcBef>
            </a:pPr>
            <a:r>
              <a:rPr lang="he-IL" sz="2600" dirty="0">
                <a:latin typeface="Assistant" pitchFamily="2" charset="-79"/>
                <a:cs typeface="Assistant" pitchFamily="2" charset="-79"/>
              </a:rPr>
              <a:t>יותר זקנים שבריאותם לא טובה מזקנים שבריאותם טובה חוו </a:t>
            </a:r>
            <a:r>
              <a:rPr lang="he-IL" sz="2800" dirty="0">
                <a:latin typeface="Assistant" pitchFamily="2" charset="-79"/>
                <a:cs typeface="Assistant" pitchFamily="2" charset="-79"/>
              </a:rPr>
              <a:t>החמרה עקב מלחמה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AFD9283-4098-F3E1-2174-C71EFA5DCD1D}"/>
              </a:ext>
            </a:extLst>
          </p:cNvPr>
          <p:cNvSpPr txBox="1"/>
          <p:nvPr/>
        </p:nvSpPr>
        <p:spPr>
          <a:xfrm>
            <a:off x="459230" y="5028997"/>
            <a:ext cx="27932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/>
              <a:t>^נתוני הסקר החברתי מתייחסים לכלל בני 65+ בישראל</a:t>
            </a:r>
          </a:p>
        </p:txBody>
      </p:sp>
    </p:spTree>
    <p:extLst>
      <p:ext uri="{BB962C8B-B14F-4D97-AF65-F5344CB8AC3E}">
        <p14:creationId xmlns:p14="http://schemas.microsoft.com/office/powerpoint/2010/main" val="254798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Brookdale HEB">
  <a:themeElements>
    <a:clrScheme name="brookdale NEW">
      <a:dk1>
        <a:srgbClr val="424F58"/>
      </a:dk1>
      <a:lt1>
        <a:sysClr val="window" lastClr="FFFFFF"/>
      </a:lt1>
      <a:dk2>
        <a:srgbClr val="424F58"/>
      </a:dk2>
      <a:lt2>
        <a:srgbClr val="FFFFFF"/>
      </a:lt2>
      <a:accent1>
        <a:srgbClr val="006EA0"/>
      </a:accent1>
      <a:accent2>
        <a:srgbClr val="92C83E"/>
      </a:accent2>
      <a:accent3>
        <a:srgbClr val="A82172"/>
      </a:accent3>
      <a:accent4>
        <a:srgbClr val="533187"/>
      </a:accent4>
      <a:accent5>
        <a:srgbClr val="FAA21B"/>
      </a:accent5>
      <a:accent6>
        <a:srgbClr val="FFD500"/>
      </a:accent6>
      <a:hlink>
        <a:srgbClr val="002060"/>
      </a:hlink>
      <a:folHlink>
        <a:srgbClr val="FF0000"/>
      </a:folHlink>
    </a:clrScheme>
    <a:fontScheme name="Brookdale PP Fonts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okdale HEB.potx" id="{31A6C8C9-7E28-4091-A30B-B7F92754AE62}" vid="{A280CAC6-E3B8-4133-8A18-03E778E26446}"/>
    </a:ext>
  </a:extLst>
</a:theme>
</file>

<file path=ppt/theme/theme2.xml><?xml version="1.0" encoding="utf-8"?>
<a:theme xmlns:a="http://schemas.openxmlformats.org/drawingml/2006/main" name="Brookdale PP">
  <a:themeElements>
    <a:clrScheme name="brookdale NEW">
      <a:dk1>
        <a:srgbClr val="424F58"/>
      </a:dk1>
      <a:lt1>
        <a:sysClr val="window" lastClr="FFFFFF"/>
      </a:lt1>
      <a:dk2>
        <a:srgbClr val="424F58"/>
      </a:dk2>
      <a:lt2>
        <a:srgbClr val="FFFFFF"/>
      </a:lt2>
      <a:accent1>
        <a:srgbClr val="006EA0"/>
      </a:accent1>
      <a:accent2>
        <a:srgbClr val="92C83E"/>
      </a:accent2>
      <a:accent3>
        <a:srgbClr val="A82172"/>
      </a:accent3>
      <a:accent4>
        <a:srgbClr val="533187"/>
      </a:accent4>
      <a:accent5>
        <a:srgbClr val="FAA21B"/>
      </a:accent5>
      <a:accent6>
        <a:srgbClr val="FFD500"/>
      </a:accent6>
      <a:hlink>
        <a:srgbClr val="002060"/>
      </a:hlink>
      <a:folHlink>
        <a:srgbClr val="FF0000"/>
      </a:folHlink>
    </a:clrScheme>
    <a:fontScheme name="Brookdale PP Fonts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okdale HEB.potx" id="{31A6C8C9-7E28-4091-A30B-B7F92754AE62}" vid="{19848D88-3F6A-4220-975C-B1613D66E1A5}"/>
    </a:ext>
  </a:extLst>
</a:theme>
</file>

<file path=ppt/theme/theme3.xml><?xml version="1.0" encoding="utf-8"?>
<a:theme xmlns:a="http://schemas.openxmlformats.org/drawingml/2006/main" name="1_ג'וינט אשל - לוגו שמאל">
  <a:themeElements>
    <a:clrScheme name="התאמה אישית 2">
      <a:dk1>
        <a:srgbClr val="262626"/>
      </a:dk1>
      <a:lt1>
        <a:sysClr val="window" lastClr="FFFFFF"/>
      </a:lt1>
      <a:dk2>
        <a:srgbClr val="00C1DE"/>
      </a:dk2>
      <a:lt2>
        <a:srgbClr val="F2F2F2"/>
      </a:lt2>
      <a:accent1>
        <a:srgbClr val="5C5C5C"/>
      </a:accent1>
      <a:accent2>
        <a:srgbClr val="FAAA57"/>
      </a:accent2>
      <a:accent3>
        <a:srgbClr val="BC6092"/>
      </a:accent3>
      <a:accent4>
        <a:srgbClr val="B9D989"/>
      </a:accent4>
      <a:accent5>
        <a:srgbClr val="00B4A8"/>
      </a:accent5>
      <a:accent6>
        <a:srgbClr val="F05364"/>
      </a:accent6>
      <a:hlink>
        <a:srgbClr val="0070C0"/>
      </a:hlink>
      <a:folHlink>
        <a:srgbClr val="81C9FF"/>
      </a:folHlink>
    </a:clrScheme>
    <a:fontScheme name="התאמה אישית 3">
      <a:majorFont>
        <a:latin typeface="Almoni Neue DL 4.0 AAA"/>
        <a:ea typeface=""/>
        <a:cs typeface="Almoni Neue DL 4.0 AAA Medium"/>
      </a:majorFont>
      <a:minorFont>
        <a:latin typeface="Almoni Neue DL 4.0 AAA Medium"/>
        <a:ea typeface=""/>
        <a:cs typeface="Almoni Neue DL 4.0 AAA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JDC-ESHEL Hebrew  -  Read-Only" id="{769258E1-7702-4DF6-82A3-04B0BB18884A}" vid="{420851F7-37E4-4C9D-BB6B-E30DFC53DAA2}"/>
    </a:ext>
  </a:extLst>
</a:theme>
</file>

<file path=ppt/theme/theme4.xml><?xml version="1.0" encoding="utf-8"?>
<a:theme xmlns:a="http://schemas.openxmlformats.org/drawingml/2006/main" name="ג'וינט אשל - לוגו שמאל">
  <a:themeElements>
    <a:clrScheme name="התאמה אישית 2">
      <a:dk1>
        <a:srgbClr val="262626"/>
      </a:dk1>
      <a:lt1>
        <a:sysClr val="window" lastClr="FFFFFF"/>
      </a:lt1>
      <a:dk2>
        <a:srgbClr val="00C1DE"/>
      </a:dk2>
      <a:lt2>
        <a:srgbClr val="F2F2F2"/>
      </a:lt2>
      <a:accent1>
        <a:srgbClr val="5C5C5C"/>
      </a:accent1>
      <a:accent2>
        <a:srgbClr val="FAAA57"/>
      </a:accent2>
      <a:accent3>
        <a:srgbClr val="BC6092"/>
      </a:accent3>
      <a:accent4>
        <a:srgbClr val="B9D989"/>
      </a:accent4>
      <a:accent5>
        <a:srgbClr val="00B4A8"/>
      </a:accent5>
      <a:accent6>
        <a:srgbClr val="F05364"/>
      </a:accent6>
      <a:hlink>
        <a:srgbClr val="0070C0"/>
      </a:hlink>
      <a:folHlink>
        <a:srgbClr val="81C9FF"/>
      </a:folHlink>
    </a:clrScheme>
    <a:fontScheme name="התאמה אישית 3">
      <a:majorFont>
        <a:latin typeface="Almoni Neue DL 4.0 AAA"/>
        <a:ea typeface=""/>
        <a:cs typeface="Almoni Neue DL 4.0 AAA Medium"/>
      </a:majorFont>
      <a:minorFont>
        <a:latin typeface="Almoni Neue DL 4.0 AAA Medium"/>
        <a:ea typeface=""/>
        <a:cs typeface="Almoni Neue DL 4.0 AAA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JDC-ESHEL Hebrew  -  Read-Only" id="{769258E1-7702-4DF6-82A3-04B0BB18884A}" vid="{420851F7-37E4-4C9D-BB6B-E30DFC53DAA2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brookdale NEW">
    <a:dk1>
      <a:srgbClr val="424F58"/>
    </a:dk1>
    <a:lt1>
      <a:sysClr val="window" lastClr="FFFFFF"/>
    </a:lt1>
    <a:dk2>
      <a:srgbClr val="424F58"/>
    </a:dk2>
    <a:lt2>
      <a:srgbClr val="FFFFFF"/>
    </a:lt2>
    <a:accent1>
      <a:srgbClr val="006EA0"/>
    </a:accent1>
    <a:accent2>
      <a:srgbClr val="92C83E"/>
    </a:accent2>
    <a:accent3>
      <a:srgbClr val="A82172"/>
    </a:accent3>
    <a:accent4>
      <a:srgbClr val="533187"/>
    </a:accent4>
    <a:accent5>
      <a:srgbClr val="FAA21B"/>
    </a:accent5>
    <a:accent6>
      <a:srgbClr val="FFD500"/>
    </a:accent6>
    <a:hlink>
      <a:srgbClr val="002060"/>
    </a:hlink>
    <a:folHlink>
      <a:srgbClr val="FF0000"/>
    </a:folHlink>
  </a:clrScheme>
  <a:fontScheme name="Brookdale PP Fonts">
    <a:majorFont>
      <a:latin typeface="Calibri"/>
      <a:ea typeface=""/>
      <a:cs typeface="Calibri"/>
    </a:majorFont>
    <a:minorFont>
      <a:latin typeface="Calibri"/>
      <a:ea typeface="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1c0b28-c563-4859-b308-6d2f36e2dadd" xsi:nil="true"/>
    <_dlc_DocId xmlns="391c0b28-c563-4859-b308-6d2f36e2dadd">4NCTCWS7FQNJ-4580376-24867</_dlc_DocId>
    <_dlc_DocIdUrl xmlns="391c0b28-c563-4859-b308-6d2f36e2dadd">
      <Url>https://jdcil.sharepoint.com/sites/Brookdale/ServicesGroup/_layouts/15/DocIdRedir.aspx?ID=4NCTCWS7FQNJ-4580376-24867</Url>
      <Description>4NCTCWS7FQNJ-4580376-24867</Description>
    </_dlc_DocIdUrl>
    <_dlc_DocIdPersistId xmlns="391c0b28-c563-4859-b308-6d2f36e2dadd" xsi:nil="true"/>
    <lcf76f155ced4ddcb4097134ff3c332f xmlns="ea6e1dd2-1a5d-4ae9-b018-df4adff23f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98F619B6FEB499E291BA62FFC698E" ma:contentTypeVersion="3359" ma:contentTypeDescription="Create a new document." ma:contentTypeScope="" ma:versionID="dfeed70c1cb45c4f84cb0cea80179865">
  <xsd:schema xmlns:xsd="http://www.w3.org/2001/XMLSchema" xmlns:xs="http://www.w3.org/2001/XMLSchema" xmlns:p="http://schemas.microsoft.com/office/2006/metadata/properties" xmlns:ns2="391c0b28-c563-4859-b308-6d2f36e2dadd" xmlns:ns3="ea6e1dd2-1a5d-4ae9-b018-df4adff23fd4" targetNamespace="http://schemas.microsoft.com/office/2006/metadata/properties" ma:root="true" ma:fieldsID="85b9170285ab1f16dc4ccaa22543cb90" ns2:_="" ns3:_="">
    <xsd:import namespace="391c0b28-c563-4859-b308-6d2f36e2dadd"/>
    <xsd:import namespace="ea6e1dd2-1a5d-4ae9-b018-df4adff23f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c0b28-c563-4859-b308-6d2f36e2da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33f4eeb5-d55e-4987-8ed6-6c1e150f0455}" ma:internalName="TaxCatchAll" ma:showField="CatchAllData" ma:web="391c0b28-c563-4859-b308-6d2f36e2d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e1dd2-1a5d-4ae9-b018-df4adff23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052595-e0a3-4aa6-8855-c090d5a7a2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71DECE-D41C-4831-BA73-2A513BD5272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3FE4524-87DB-4687-B8FC-7BED00ECCB16}">
  <ds:schemaRefs>
    <ds:schemaRef ds:uri="http://purl.org/dc/elements/1.1/"/>
    <ds:schemaRef ds:uri="391c0b28-c563-4859-b308-6d2f36e2dadd"/>
    <ds:schemaRef ds:uri="6e74ba45-6058-41fb-8132-a83b7e1235af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ea6e1dd2-1a5d-4ae9-b018-df4adff23fd4"/>
  </ds:schemaRefs>
</ds:datastoreItem>
</file>

<file path=customXml/itemProps3.xml><?xml version="1.0" encoding="utf-8"?>
<ds:datastoreItem xmlns:ds="http://schemas.openxmlformats.org/officeDocument/2006/customXml" ds:itemID="{7C6B6CC7-E5CF-430D-BA36-FBE7EA3713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446B6D-E962-4AF7-998F-90B8B5025A02}"/>
</file>

<file path=docProps/app.xml><?xml version="1.0" encoding="utf-8"?>
<Properties xmlns="http://schemas.openxmlformats.org/officeDocument/2006/extended-properties" xmlns:vt="http://schemas.openxmlformats.org/officeDocument/2006/docPropsVTypes">
  <Template>Brookdale HEB</Template>
  <TotalTime>205</TotalTime>
  <Words>5481</Words>
  <Application>Microsoft Office PowerPoint</Application>
  <PresentationFormat>Widescreen</PresentationFormat>
  <Paragraphs>1258</Paragraphs>
  <Slides>65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Almoni Neue DL 4.0 AAA</vt:lpstr>
      <vt:lpstr>Almoni Neue DL 4.0 AAA Medium</vt:lpstr>
      <vt:lpstr>Arial</vt:lpstr>
      <vt:lpstr>Assistant</vt:lpstr>
      <vt:lpstr>Calibri</vt:lpstr>
      <vt:lpstr>Calibri Light</vt:lpstr>
      <vt:lpstr>David</vt:lpstr>
      <vt:lpstr>Times New Roman</vt:lpstr>
      <vt:lpstr>Wingdings</vt:lpstr>
      <vt:lpstr>Brookdale HEB</vt:lpstr>
      <vt:lpstr>Brookdale PP</vt:lpstr>
      <vt:lpstr>1_ג'וינט אשל - לוגו שמאל</vt:lpstr>
      <vt:lpstr>ג'וינט אשל - לוגו שמאל</vt:lpstr>
      <vt:lpstr>PowerPoint Presentation</vt:lpstr>
      <vt:lpstr>רקע - הנחות עבודה לסקר</vt:lpstr>
      <vt:lpstr>מטרת המחקר</vt:lpstr>
      <vt:lpstr>תמונת מצב זקנים</vt:lpstr>
      <vt:lpstr>רקע: נתניה – דמוגרפיה</vt:lpstr>
      <vt:lpstr>רקע: מאפייני משיבים N =280(באחוזים)</vt:lpstr>
      <vt:lpstr>נפגעים בעקבות המלחמה (באחוזים)</vt:lpstr>
      <vt:lpstr>25% נפגעו בעקבות המלחמה (באחוזים)</vt:lpstr>
      <vt:lpstr>מצב בריאות סובייקטיבי (באחוזים)</vt:lpstr>
      <vt:lpstr>PowerPoint Presentation</vt:lpstr>
      <vt:lpstr>קושי בתפקוד היום-יומי (GALI) (באחוזים)</vt:lpstr>
      <vt:lpstr>PowerPoint Presentation</vt:lpstr>
      <vt:lpstr> PHQ2- דיכאון (באחוזים)</vt:lpstr>
      <vt:lpstr>PowerPoint Presentation</vt:lpstr>
      <vt:lpstr> קיום פעולות שגרה (באחוזים)</vt:lpstr>
      <vt:lpstr>PowerPoint Presentation</vt:lpstr>
      <vt:lpstr>חוסן אישי (באחוזים)</vt:lpstr>
      <vt:lpstr>תחושת בדידות (באחוזים)</vt:lpstr>
      <vt:lpstr>PowerPoint Presentation</vt:lpstr>
      <vt:lpstr>תחושת ביטחון (באחוזים)</vt:lpstr>
      <vt:lpstr>תחושת ביטחון (באחוזים)</vt:lpstr>
      <vt:lpstr>מצב כלכלי (באחוזים)</vt:lpstr>
      <vt:lpstr>ויתור על שירותים רפואיים (באחוזים)</vt:lpstr>
      <vt:lpstr>ויתור על שירותים רפואיים (באחוזים)</vt:lpstr>
      <vt:lpstr>פעילות גופנית (באחוזים)</vt:lpstr>
      <vt:lpstr>פעילות גופנית בקרב נשים (אחוזים)</vt:lpstr>
      <vt:lpstr>יציאה מן הבית (באחוזים)</vt:lpstr>
      <vt:lpstr>יציאה מן הבית בקרב נשים (אחוזים)</vt:lpstr>
      <vt:lpstr>תחושות לחץ (באחוזים)</vt:lpstr>
      <vt:lpstr>שינוי בתדירות של פנאי יחידני (באחוזים)</vt:lpstr>
      <vt:lpstr>שינוי בתדירות של פנאי במסגרות (באחוזים)</vt:lpstr>
      <vt:lpstr>שינוי בתדירות של פנאי משפחתי (באחוזים)</vt:lpstr>
      <vt:lpstr>התנדבות (באחוזים)</vt:lpstr>
      <vt:lpstr>התנדבות (באחוזים)</vt:lpstr>
      <vt:lpstr>התנדבות (באחוזים)</vt:lpstr>
      <vt:lpstr>מיצוי זכויות (באחוזים)</vt:lpstr>
      <vt:lpstr>סדר יום משמעותי (באחוזים)</vt:lpstr>
      <vt:lpstr>תעסוקה (באחוזים)</vt:lpstr>
      <vt:lpstr>החמרה במצב תעסוקתי (באחוזים)</vt:lpstr>
      <vt:lpstr>אוריינות דיגיטלית – פעולות בסיסיות (באחוזים)</vt:lpstr>
      <vt:lpstr>עצמאות בפעולות דיגיטליות בסיסיות (באחוזים)</vt:lpstr>
      <vt:lpstr>אוריינות דיגיטלית – פעולות מורכבות (באחוזים)</vt:lpstr>
      <vt:lpstr>עצמאות בפעולות דיגיטליות מורכבות (באחוזים)</vt:lpstr>
      <vt:lpstr>עצמאות בפעילויות דיגיטליות</vt:lpstr>
      <vt:lpstr>הסתמכות על הסביבה הקרובה</vt:lpstr>
      <vt:lpstr>חוסן קהילתי (באחוזים)</vt:lpstr>
      <vt:lpstr>הסתמכות על הרשות המקומית (באחוזים)</vt:lpstr>
      <vt:lpstr>הסתמכות על הממשלה (באחוזים)</vt:lpstr>
      <vt:lpstr>צורך בעזרה בפעילויות בסיסיות (באחוזים)</vt:lpstr>
      <vt:lpstr>צורך בתמיכה (באחוזים)</vt:lpstr>
      <vt:lpstr>PowerPoint Presentation</vt:lpstr>
      <vt:lpstr>PowerPoint Presentation</vt:lpstr>
      <vt:lpstr>PowerPoint Presentation</vt:lpstr>
      <vt:lpstr>תמונת מצב זקנים – מדדי פרט</vt:lpstr>
      <vt:lpstr>תמונת מצב זקנים – השפעת חרבות ברזל </vt:lpstr>
      <vt:lpstr>תמונת מצב זקנים – רשתות תמיכה</vt:lpstr>
      <vt:lpstr>קבוצת סיכון בריאות ותפקוד (באחוזים)</vt:lpstr>
      <vt:lpstr>גורמים מנבאים – קבוצת סיכון בריאות ותפקוד</vt:lpstr>
      <vt:lpstr>קבוצת סיכון מצב חברתי-רגשי (באחוזים)</vt:lpstr>
      <vt:lpstr>גורמים מנבאים – קבוצת סיכון במצב חברתי-רגשי</vt:lpstr>
      <vt:lpstr>קבוצת סיכון מצב כלכלי (באחוזים)</vt:lpstr>
      <vt:lpstr>גורמים מנבאים – קבוצת סיכון מצב כלכלי</vt:lpstr>
      <vt:lpstr>קבוצות סיכון – סיכום</vt:lpstr>
      <vt:lpstr>זקנים "חזקים" – ללא פגיעות כלל</vt:lpstr>
      <vt:lpstr>PowerPoint Presentation</vt:lpstr>
    </vt:vector>
  </TitlesOfParts>
  <Company>JDC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 Ostrovsky-Berman</dc:creator>
  <cp:lastModifiedBy>Pessi Prager</cp:lastModifiedBy>
  <cp:revision>5</cp:revision>
  <cp:lastPrinted>2020-09-23T14:15:22Z</cp:lastPrinted>
  <dcterms:created xsi:type="dcterms:W3CDTF">2024-01-02T10:14:29Z</dcterms:created>
  <dcterms:modified xsi:type="dcterms:W3CDTF">2025-11-23T10:48:14Z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0x010100CC298F619B6FEB499E291BA62FFC698E</vt:lpwstr>
  </property>
  <property fmtid="{D5CDD505-2E9C-101B-9397-08002B2CF9AE}" pid="3" name="MediaServiceImageTags">
    <vt:lpwstr/>
  </property>
  <property fmtid="{D5CDD505-2E9C-101B-9397-08002B2CF9AE}" pid="4" name="_dlc_DocIdItemGuid">
    <vt:lpwstr>dba1a7f5-ee62-42e4-bce8-0c49a157da70</vt:lpwstr>
  </property>
</Properties>
</file>